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1676" r:id="rId2"/>
    <p:sldId id="1506" r:id="rId3"/>
    <p:sldId id="1507" r:id="rId4"/>
    <p:sldId id="1704" r:id="rId5"/>
    <p:sldId id="1590" r:id="rId6"/>
    <p:sldId id="315" r:id="rId7"/>
    <p:sldId id="1508" r:id="rId8"/>
    <p:sldId id="1510" r:id="rId9"/>
    <p:sldId id="1671" r:id="rId10"/>
    <p:sldId id="1691" r:id="rId11"/>
    <p:sldId id="1669" r:id="rId12"/>
    <p:sldId id="1681" r:id="rId13"/>
    <p:sldId id="1673" r:id="rId14"/>
    <p:sldId id="1674" r:id="rId15"/>
    <p:sldId id="1670" r:id="rId16"/>
    <p:sldId id="1677" r:id="rId17"/>
    <p:sldId id="321" r:id="rId18"/>
    <p:sldId id="435" r:id="rId19"/>
    <p:sldId id="436" r:id="rId20"/>
    <p:sldId id="438" r:id="rId21"/>
    <p:sldId id="441" r:id="rId22"/>
    <p:sldId id="326" r:id="rId23"/>
    <p:sldId id="1654" r:id="rId24"/>
    <p:sldId id="1592" r:id="rId25"/>
    <p:sldId id="1593" r:id="rId26"/>
    <p:sldId id="1650" r:id="rId27"/>
    <p:sldId id="1595" r:id="rId28"/>
    <p:sldId id="1653" r:id="rId29"/>
    <p:sldId id="1596" r:id="rId30"/>
    <p:sldId id="1600" r:id="rId31"/>
    <p:sldId id="1597" r:id="rId32"/>
    <p:sldId id="1599" r:id="rId33"/>
    <p:sldId id="1679" r:id="rId34"/>
    <p:sldId id="1602" r:id="rId35"/>
    <p:sldId id="1603" r:id="rId36"/>
    <p:sldId id="1604" r:id="rId37"/>
    <p:sldId id="1652" r:id="rId38"/>
    <p:sldId id="1606" r:id="rId39"/>
    <p:sldId id="1607" r:id="rId40"/>
    <p:sldId id="1608" r:id="rId41"/>
    <p:sldId id="265" r:id="rId42"/>
    <p:sldId id="266" r:id="rId43"/>
    <p:sldId id="267" r:id="rId44"/>
    <p:sldId id="1645" r:id="rId45"/>
    <p:sldId id="269" r:id="rId46"/>
    <p:sldId id="1646" r:id="rId47"/>
    <p:sldId id="273" r:id="rId48"/>
    <p:sldId id="271" r:id="rId49"/>
    <p:sldId id="1648" r:id="rId50"/>
    <p:sldId id="1647" r:id="rId51"/>
    <p:sldId id="272" r:id="rId52"/>
    <p:sldId id="274" r:id="rId53"/>
    <p:sldId id="1659" r:id="rId54"/>
    <p:sldId id="1651" r:id="rId55"/>
    <p:sldId id="1657" r:id="rId56"/>
    <p:sldId id="1683" r:id="rId57"/>
    <p:sldId id="1682" r:id="rId58"/>
    <p:sldId id="440" r:id="rId59"/>
    <p:sldId id="1685" r:id="rId60"/>
    <p:sldId id="1688" r:id="rId61"/>
    <p:sldId id="1686" r:id="rId62"/>
    <p:sldId id="1613" r:id="rId63"/>
    <p:sldId id="278" r:id="rId64"/>
    <p:sldId id="1661" r:id="rId65"/>
    <p:sldId id="1644" r:id="rId66"/>
    <p:sldId id="1620" r:id="rId67"/>
    <p:sldId id="1662" r:id="rId68"/>
    <p:sldId id="1617" r:id="rId69"/>
    <p:sldId id="1643" r:id="rId70"/>
    <p:sldId id="1625" r:id="rId71"/>
    <p:sldId id="1621" r:id="rId72"/>
    <p:sldId id="1622" r:id="rId73"/>
    <p:sldId id="1660" r:id="rId74"/>
    <p:sldId id="1664" r:id="rId75"/>
    <p:sldId id="1628" r:id="rId76"/>
    <p:sldId id="1627" r:id="rId77"/>
    <p:sldId id="1626" r:id="rId78"/>
    <p:sldId id="1631" r:id="rId79"/>
    <p:sldId id="1619" r:id="rId80"/>
    <p:sldId id="1629" r:id="rId81"/>
    <p:sldId id="1630" r:id="rId82"/>
    <p:sldId id="1632" r:id="rId83"/>
    <p:sldId id="1633" r:id="rId84"/>
    <p:sldId id="1655" r:id="rId85"/>
    <p:sldId id="1639" r:id="rId86"/>
    <p:sldId id="1693" r:id="rId87"/>
    <p:sldId id="1695" r:id="rId88"/>
    <p:sldId id="1636" r:id="rId89"/>
    <p:sldId id="1635" r:id="rId90"/>
    <p:sldId id="1637" r:id="rId91"/>
    <p:sldId id="1694" r:id="rId92"/>
    <p:sldId id="1638" r:id="rId93"/>
    <p:sldId id="1696" r:id="rId94"/>
    <p:sldId id="1699" r:id="rId95"/>
    <p:sldId id="1698" r:id="rId96"/>
    <p:sldId id="1701" r:id="rId97"/>
    <p:sldId id="1700" r:id="rId98"/>
    <p:sldId id="451" r:id="rId99"/>
    <p:sldId id="261" r:id="rId100"/>
    <p:sldId id="1692" r:id="rId101"/>
    <p:sldId id="277" r:id="rId102"/>
    <p:sldId id="279" r:id="rId103"/>
    <p:sldId id="452" r:id="rId104"/>
    <p:sldId id="1703" r:id="rId105"/>
    <p:sldId id="1665" r:id="rId106"/>
    <p:sldId id="1642" r:id="rId107"/>
    <p:sldId id="1668" r:id="rId108"/>
    <p:sldId id="1667" r:id="rId109"/>
    <p:sldId id="1640" r:id="rId110"/>
    <p:sldId id="1666" r:id="rId111"/>
    <p:sldId id="323"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035DFB-03D6-4165-95C2-B318D4825479}" v="4" dt="2021-05-22T14:10:53.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5" d="100"/>
          <a:sy n="115" d="100"/>
        </p:scale>
        <p:origin x="5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ian Ward" userId="46e8b325c1b402f3" providerId="LiveId" clId="{D2035DFB-03D6-4165-95C2-B318D4825479}"/>
    <pc:docChg chg="custSel modSld">
      <pc:chgData name="Gillian Ward" userId="46e8b325c1b402f3" providerId="LiveId" clId="{D2035DFB-03D6-4165-95C2-B318D4825479}" dt="2021-05-22T14:53:15.659" v="120" actId="20577"/>
      <pc:docMkLst>
        <pc:docMk/>
      </pc:docMkLst>
      <pc:sldChg chg="modSp mod">
        <pc:chgData name="Gillian Ward" userId="46e8b325c1b402f3" providerId="LiveId" clId="{D2035DFB-03D6-4165-95C2-B318D4825479}" dt="2021-05-22T14:53:15.659" v="120" actId="20577"/>
        <pc:sldMkLst>
          <pc:docMk/>
          <pc:sldMk cId="2809685444" sldId="323"/>
        </pc:sldMkLst>
        <pc:spChg chg="mod">
          <ac:chgData name="Gillian Ward" userId="46e8b325c1b402f3" providerId="LiveId" clId="{D2035DFB-03D6-4165-95C2-B318D4825479}" dt="2021-05-22T14:53:15.659" v="120" actId="20577"/>
          <ac:spMkLst>
            <pc:docMk/>
            <pc:sldMk cId="2809685444" sldId="323"/>
            <ac:spMk id="3" creationId="{C7399609-569E-40D7-951C-F4F218B93F5F}"/>
          </ac:spMkLst>
        </pc:spChg>
      </pc:sldChg>
      <pc:sldChg chg="modSp mod">
        <pc:chgData name="Gillian Ward" userId="46e8b325c1b402f3" providerId="LiveId" clId="{D2035DFB-03D6-4165-95C2-B318D4825479}" dt="2021-05-22T14:13:32.011" v="70" actId="20577"/>
        <pc:sldMkLst>
          <pc:docMk/>
          <pc:sldMk cId="4205587600" sldId="1602"/>
        </pc:sldMkLst>
        <pc:spChg chg="mod">
          <ac:chgData name="Gillian Ward" userId="46e8b325c1b402f3" providerId="LiveId" clId="{D2035DFB-03D6-4165-95C2-B318D4825479}" dt="2021-05-22T14:13:32.011" v="70" actId="20577"/>
          <ac:spMkLst>
            <pc:docMk/>
            <pc:sldMk cId="4205587600" sldId="1602"/>
            <ac:spMk id="3" creationId="{D2CF9EE1-0AC3-418B-A95A-17E55B08A886}"/>
          </ac:spMkLst>
        </pc:spChg>
      </pc:sldChg>
      <pc:sldChg chg="modSp mod">
        <pc:chgData name="Gillian Ward" userId="46e8b325c1b402f3" providerId="LiveId" clId="{D2035DFB-03D6-4165-95C2-B318D4825479}" dt="2021-05-22T14:11:21.844" v="16" actId="6549"/>
        <pc:sldMkLst>
          <pc:docMk/>
          <pc:sldMk cId="472901801" sldId="1621"/>
        </pc:sldMkLst>
        <pc:spChg chg="mod">
          <ac:chgData name="Gillian Ward" userId="46e8b325c1b402f3" providerId="LiveId" clId="{D2035DFB-03D6-4165-95C2-B318D4825479}" dt="2021-05-22T14:11:21.844" v="16" actId="6549"/>
          <ac:spMkLst>
            <pc:docMk/>
            <pc:sldMk cId="472901801" sldId="1621"/>
            <ac:spMk id="3" creationId="{2F9A35E1-B539-4705-A900-CA6BD177D82D}"/>
          </ac:spMkLst>
        </pc:spChg>
      </pc:sldChg>
      <pc:sldChg chg="modSp mod">
        <pc:chgData name="Gillian Ward" userId="46e8b325c1b402f3" providerId="LiveId" clId="{D2035DFB-03D6-4165-95C2-B318D4825479}" dt="2021-05-22T14:09:15.564" v="6" actId="20577"/>
        <pc:sldMkLst>
          <pc:docMk/>
          <pc:sldMk cId="4238731477" sldId="1640"/>
        </pc:sldMkLst>
        <pc:spChg chg="mod">
          <ac:chgData name="Gillian Ward" userId="46e8b325c1b402f3" providerId="LiveId" clId="{D2035DFB-03D6-4165-95C2-B318D4825479}" dt="2021-05-22T14:09:15.564" v="6" actId="20577"/>
          <ac:spMkLst>
            <pc:docMk/>
            <pc:sldMk cId="4238731477" sldId="1640"/>
            <ac:spMk id="3" creationId="{BC426D01-8B35-49F8-8FE7-8221985F9D68}"/>
          </ac:spMkLst>
        </pc:spChg>
      </pc:sldChg>
      <pc:sldChg chg="modSp mod">
        <pc:chgData name="Gillian Ward" userId="46e8b325c1b402f3" providerId="LiveId" clId="{D2035DFB-03D6-4165-95C2-B318D4825479}" dt="2021-05-22T14:09:45.469" v="11" actId="6549"/>
        <pc:sldMkLst>
          <pc:docMk/>
          <pc:sldMk cId="3038167521" sldId="1642"/>
        </pc:sldMkLst>
        <pc:spChg chg="mod">
          <ac:chgData name="Gillian Ward" userId="46e8b325c1b402f3" providerId="LiveId" clId="{D2035DFB-03D6-4165-95C2-B318D4825479}" dt="2021-05-22T14:09:45.469" v="11" actId="6549"/>
          <ac:spMkLst>
            <pc:docMk/>
            <pc:sldMk cId="3038167521" sldId="1642"/>
            <ac:spMk id="3" creationId="{6E982D06-011D-4CA1-8E41-A2C7BD07D201}"/>
          </ac:spMkLst>
        </pc:spChg>
      </pc:sldChg>
      <pc:sldChg chg="modSp mod">
        <pc:chgData name="Gillian Ward" userId="46e8b325c1b402f3" providerId="LiveId" clId="{D2035DFB-03D6-4165-95C2-B318D4825479}" dt="2021-05-22T14:12:16.738" v="44" actId="6549"/>
        <pc:sldMkLst>
          <pc:docMk/>
          <pc:sldMk cId="2612816708" sldId="1643"/>
        </pc:sldMkLst>
        <pc:graphicFrameChg chg="modGraphic">
          <ac:chgData name="Gillian Ward" userId="46e8b325c1b402f3" providerId="LiveId" clId="{D2035DFB-03D6-4165-95C2-B318D4825479}" dt="2021-05-22T14:12:16.738" v="44" actId="6549"/>
          <ac:graphicFrameMkLst>
            <pc:docMk/>
            <pc:sldMk cId="2612816708" sldId="1643"/>
            <ac:graphicFrameMk id="4" creationId="{B1C7C5B3-DFB1-4A8D-885D-9E1F5FCA041A}"/>
          </ac:graphicFrameMkLst>
        </pc:graphicFrameChg>
      </pc:sldChg>
      <pc:sldChg chg="modSp mod">
        <pc:chgData name="Gillian Ward" userId="46e8b325c1b402f3" providerId="LiveId" clId="{D2035DFB-03D6-4165-95C2-B318D4825479}" dt="2021-05-22T14:14:02.466" v="76" actId="20577"/>
        <pc:sldMkLst>
          <pc:docMk/>
          <pc:sldMk cId="2130722668" sldId="1670"/>
        </pc:sldMkLst>
        <pc:spChg chg="mod">
          <ac:chgData name="Gillian Ward" userId="46e8b325c1b402f3" providerId="LiveId" clId="{D2035DFB-03D6-4165-95C2-B318D4825479}" dt="2021-05-22T14:14:02.466" v="76" actId="20577"/>
          <ac:spMkLst>
            <pc:docMk/>
            <pc:sldMk cId="2130722668" sldId="1670"/>
            <ac:spMk id="2" creationId="{A0D91E60-9986-4CDB-84C3-C9C9FD048846}"/>
          </ac:spMkLst>
        </pc:spChg>
      </pc:sldChg>
      <pc:sldChg chg="modSp">
        <pc:chgData name="Gillian Ward" userId="46e8b325c1b402f3" providerId="LiveId" clId="{D2035DFB-03D6-4165-95C2-B318D4825479}" dt="2021-05-22T14:10:53.450" v="15" actId="20577"/>
        <pc:sldMkLst>
          <pc:docMk/>
          <pc:sldMk cId="4259959115" sldId="1693"/>
        </pc:sldMkLst>
        <pc:graphicFrameChg chg="mod">
          <ac:chgData name="Gillian Ward" userId="46e8b325c1b402f3" providerId="LiveId" clId="{D2035DFB-03D6-4165-95C2-B318D4825479}" dt="2021-05-22T14:10:53.450" v="15" actId="20577"/>
          <ac:graphicFrameMkLst>
            <pc:docMk/>
            <pc:sldMk cId="4259959115" sldId="1693"/>
            <ac:graphicFrameMk id="4" creationId="{A5426D30-ECFC-4ACC-91A0-840863D579FE}"/>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83DFC9-54A8-4CE4-B842-DA2A66D460C1}" type="doc">
      <dgm:prSet loTypeId="urn:microsoft.com/office/officeart/2005/8/layout/process4" loCatId="list" qsTypeId="urn:microsoft.com/office/officeart/2005/8/quickstyle/simple1" qsCatId="simple" csTypeId="urn:microsoft.com/office/officeart/2005/8/colors/colorful5" csCatId="colorful"/>
      <dgm:spPr/>
      <dgm:t>
        <a:bodyPr/>
        <a:lstStyle/>
        <a:p>
          <a:endParaRPr lang="en-IE"/>
        </a:p>
      </dgm:t>
    </dgm:pt>
    <dgm:pt modelId="{52DB9A41-6A89-4508-B1B3-DD2322C9EF9E}">
      <dgm:prSet/>
      <dgm:spPr/>
      <dgm:t>
        <a:bodyPr/>
        <a:lstStyle/>
        <a:p>
          <a:r>
            <a:rPr lang="en-IE" dirty="0"/>
            <a:t>What are strategic capabilities?</a:t>
          </a:r>
        </a:p>
      </dgm:t>
    </dgm:pt>
    <dgm:pt modelId="{2AE5839B-D26C-484E-BB0A-66E852E94505}" type="parTrans" cxnId="{91047E7E-A924-48E2-8EB0-CD0DF9C203F3}">
      <dgm:prSet/>
      <dgm:spPr/>
      <dgm:t>
        <a:bodyPr/>
        <a:lstStyle/>
        <a:p>
          <a:endParaRPr lang="en-IE"/>
        </a:p>
      </dgm:t>
    </dgm:pt>
    <dgm:pt modelId="{AAB8EE37-9B21-4AA6-AE23-C827D3BBF7BD}" type="sibTrans" cxnId="{91047E7E-A924-48E2-8EB0-CD0DF9C203F3}">
      <dgm:prSet/>
      <dgm:spPr/>
      <dgm:t>
        <a:bodyPr/>
        <a:lstStyle/>
        <a:p>
          <a:endParaRPr lang="en-IE"/>
        </a:p>
      </dgm:t>
    </dgm:pt>
    <dgm:pt modelId="{483CF40F-A7D0-408A-882B-CA0709748A55}">
      <dgm:prSet/>
      <dgm:spPr/>
      <dgm:t>
        <a:bodyPr/>
        <a:lstStyle/>
        <a:p>
          <a:r>
            <a:rPr lang="en-IE" dirty="0"/>
            <a:t>How do strategic capabilities contribute to competitive advantage and superior performance?</a:t>
          </a:r>
        </a:p>
      </dgm:t>
    </dgm:pt>
    <dgm:pt modelId="{1348B4FC-BA4A-49DC-98D5-4835D07E96EB}" type="parTrans" cxnId="{4D8CDC15-4261-4130-A771-E9417446951D}">
      <dgm:prSet/>
      <dgm:spPr/>
      <dgm:t>
        <a:bodyPr/>
        <a:lstStyle/>
        <a:p>
          <a:endParaRPr lang="en-IE"/>
        </a:p>
      </dgm:t>
    </dgm:pt>
    <dgm:pt modelId="{7BF9A49B-366E-4056-8289-FB2B08114445}" type="sibTrans" cxnId="{4D8CDC15-4261-4130-A771-E9417446951D}">
      <dgm:prSet/>
      <dgm:spPr/>
      <dgm:t>
        <a:bodyPr/>
        <a:lstStyle/>
        <a:p>
          <a:endParaRPr lang="en-IE"/>
        </a:p>
      </dgm:t>
    </dgm:pt>
    <dgm:pt modelId="{FA149138-6F62-49D5-AF31-632B19079679}">
      <dgm:prSet/>
      <dgm:spPr/>
      <dgm:t>
        <a:bodyPr/>
        <a:lstStyle/>
        <a:p>
          <a:r>
            <a:rPr lang="en-IE" dirty="0"/>
            <a:t>How to diagnose strategic capabilities?</a:t>
          </a:r>
        </a:p>
      </dgm:t>
    </dgm:pt>
    <dgm:pt modelId="{153D5BE0-6245-4C98-8028-62664E129F86}" type="parTrans" cxnId="{AADBDC72-C6D7-40FD-8360-817BA5DCD96F}">
      <dgm:prSet/>
      <dgm:spPr/>
      <dgm:t>
        <a:bodyPr/>
        <a:lstStyle/>
        <a:p>
          <a:endParaRPr lang="en-IE"/>
        </a:p>
      </dgm:t>
    </dgm:pt>
    <dgm:pt modelId="{75E836D5-6166-4059-AA02-F8E958DC14E8}" type="sibTrans" cxnId="{AADBDC72-C6D7-40FD-8360-817BA5DCD96F}">
      <dgm:prSet/>
      <dgm:spPr/>
      <dgm:t>
        <a:bodyPr/>
        <a:lstStyle/>
        <a:p>
          <a:endParaRPr lang="en-IE"/>
        </a:p>
      </dgm:t>
    </dgm:pt>
    <dgm:pt modelId="{AEBD110E-1623-44E0-B880-DD186EF07EB6}">
      <dgm:prSet/>
      <dgm:spPr/>
      <dgm:t>
        <a:bodyPr/>
        <a:lstStyle/>
        <a:p>
          <a:r>
            <a:rPr lang="en-IE" dirty="0"/>
            <a:t>How to manage the developments of strategic capabilities?</a:t>
          </a:r>
        </a:p>
      </dgm:t>
    </dgm:pt>
    <dgm:pt modelId="{351285B1-C26C-4E70-A3ED-0675B10EA800}" type="parTrans" cxnId="{E7C9CA87-79C6-424E-BE4E-154415B5EEC7}">
      <dgm:prSet/>
      <dgm:spPr/>
      <dgm:t>
        <a:bodyPr/>
        <a:lstStyle/>
        <a:p>
          <a:endParaRPr lang="en-IE"/>
        </a:p>
      </dgm:t>
    </dgm:pt>
    <dgm:pt modelId="{B64D0BDB-44A6-4CEC-B63D-DADB1AADE0D7}" type="sibTrans" cxnId="{E7C9CA87-79C6-424E-BE4E-154415B5EEC7}">
      <dgm:prSet/>
      <dgm:spPr/>
      <dgm:t>
        <a:bodyPr/>
        <a:lstStyle/>
        <a:p>
          <a:endParaRPr lang="en-IE"/>
        </a:p>
      </dgm:t>
    </dgm:pt>
    <dgm:pt modelId="{C1215519-953A-45E2-B401-B45376A4539E}" type="pres">
      <dgm:prSet presAssocID="{EF83DFC9-54A8-4CE4-B842-DA2A66D460C1}" presName="Name0" presStyleCnt="0">
        <dgm:presLayoutVars>
          <dgm:dir/>
          <dgm:animLvl val="lvl"/>
          <dgm:resizeHandles val="exact"/>
        </dgm:presLayoutVars>
      </dgm:prSet>
      <dgm:spPr/>
    </dgm:pt>
    <dgm:pt modelId="{53F1E2F2-A7AF-4629-B461-86BD74E6DC9B}" type="pres">
      <dgm:prSet presAssocID="{AEBD110E-1623-44E0-B880-DD186EF07EB6}" presName="boxAndChildren" presStyleCnt="0"/>
      <dgm:spPr/>
    </dgm:pt>
    <dgm:pt modelId="{5C9AF162-79D7-4A08-AE61-5511AE4B05CA}" type="pres">
      <dgm:prSet presAssocID="{AEBD110E-1623-44E0-B880-DD186EF07EB6}" presName="parentTextBox" presStyleLbl="node1" presStyleIdx="0" presStyleCnt="4"/>
      <dgm:spPr/>
    </dgm:pt>
    <dgm:pt modelId="{4B2A4CE3-D377-4422-9F91-9521AD9D20FA}" type="pres">
      <dgm:prSet presAssocID="{75E836D5-6166-4059-AA02-F8E958DC14E8}" presName="sp" presStyleCnt="0"/>
      <dgm:spPr/>
    </dgm:pt>
    <dgm:pt modelId="{2A681B8D-D13A-4467-B44A-7C37EACF21D2}" type="pres">
      <dgm:prSet presAssocID="{FA149138-6F62-49D5-AF31-632B19079679}" presName="arrowAndChildren" presStyleCnt="0"/>
      <dgm:spPr/>
    </dgm:pt>
    <dgm:pt modelId="{CEA5AB4F-217E-4FE2-8EE5-93562D5DF279}" type="pres">
      <dgm:prSet presAssocID="{FA149138-6F62-49D5-AF31-632B19079679}" presName="parentTextArrow" presStyleLbl="node1" presStyleIdx="1" presStyleCnt="4"/>
      <dgm:spPr/>
    </dgm:pt>
    <dgm:pt modelId="{024BC779-C443-4E39-8467-61DAD7AFA885}" type="pres">
      <dgm:prSet presAssocID="{7BF9A49B-366E-4056-8289-FB2B08114445}" presName="sp" presStyleCnt="0"/>
      <dgm:spPr/>
    </dgm:pt>
    <dgm:pt modelId="{C86139F2-4079-48AF-B2D6-C1B012422F46}" type="pres">
      <dgm:prSet presAssocID="{483CF40F-A7D0-408A-882B-CA0709748A55}" presName="arrowAndChildren" presStyleCnt="0"/>
      <dgm:spPr/>
    </dgm:pt>
    <dgm:pt modelId="{A5392200-6CBE-4D60-87D8-A5A77F5F665D}" type="pres">
      <dgm:prSet presAssocID="{483CF40F-A7D0-408A-882B-CA0709748A55}" presName="parentTextArrow" presStyleLbl="node1" presStyleIdx="2" presStyleCnt="4"/>
      <dgm:spPr/>
    </dgm:pt>
    <dgm:pt modelId="{EB31A8A6-ACA5-4046-AD35-DF9083DB0B83}" type="pres">
      <dgm:prSet presAssocID="{AAB8EE37-9B21-4AA6-AE23-C827D3BBF7BD}" presName="sp" presStyleCnt="0"/>
      <dgm:spPr/>
    </dgm:pt>
    <dgm:pt modelId="{3A420B77-7B74-41F6-A3D3-4025F2D3C8FC}" type="pres">
      <dgm:prSet presAssocID="{52DB9A41-6A89-4508-B1B3-DD2322C9EF9E}" presName="arrowAndChildren" presStyleCnt="0"/>
      <dgm:spPr/>
    </dgm:pt>
    <dgm:pt modelId="{07FDB0C8-F3DE-4286-BCEC-82F75E9FB156}" type="pres">
      <dgm:prSet presAssocID="{52DB9A41-6A89-4508-B1B3-DD2322C9EF9E}" presName="parentTextArrow" presStyleLbl="node1" presStyleIdx="3" presStyleCnt="4"/>
      <dgm:spPr/>
    </dgm:pt>
  </dgm:ptLst>
  <dgm:cxnLst>
    <dgm:cxn modelId="{4D8CDC15-4261-4130-A771-E9417446951D}" srcId="{EF83DFC9-54A8-4CE4-B842-DA2A66D460C1}" destId="{483CF40F-A7D0-408A-882B-CA0709748A55}" srcOrd="1" destOrd="0" parTransId="{1348B4FC-BA4A-49DC-98D5-4835D07E96EB}" sibTransId="{7BF9A49B-366E-4056-8289-FB2B08114445}"/>
    <dgm:cxn modelId="{7BF8C535-8D7C-4CBE-BDD0-3FC23A34A148}" type="presOf" srcId="{FA149138-6F62-49D5-AF31-632B19079679}" destId="{CEA5AB4F-217E-4FE2-8EE5-93562D5DF279}" srcOrd="0" destOrd="0" presId="urn:microsoft.com/office/officeart/2005/8/layout/process4"/>
    <dgm:cxn modelId="{3FDAEB48-4C97-416B-91D2-0EFB5B12C1F3}" type="presOf" srcId="{52DB9A41-6A89-4508-B1B3-DD2322C9EF9E}" destId="{07FDB0C8-F3DE-4286-BCEC-82F75E9FB156}" srcOrd="0" destOrd="0" presId="urn:microsoft.com/office/officeart/2005/8/layout/process4"/>
    <dgm:cxn modelId="{FF035161-76BC-4A23-840A-EFD9C111E591}" type="presOf" srcId="{AEBD110E-1623-44E0-B880-DD186EF07EB6}" destId="{5C9AF162-79D7-4A08-AE61-5511AE4B05CA}" srcOrd="0" destOrd="0" presId="urn:microsoft.com/office/officeart/2005/8/layout/process4"/>
    <dgm:cxn modelId="{AADBDC72-C6D7-40FD-8360-817BA5DCD96F}" srcId="{EF83DFC9-54A8-4CE4-B842-DA2A66D460C1}" destId="{FA149138-6F62-49D5-AF31-632B19079679}" srcOrd="2" destOrd="0" parTransId="{153D5BE0-6245-4C98-8028-62664E129F86}" sibTransId="{75E836D5-6166-4059-AA02-F8E958DC14E8}"/>
    <dgm:cxn modelId="{91047E7E-A924-48E2-8EB0-CD0DF9C203F3}" srcId="{EF83DFC9-54A8-4CE4-B842-DA2A66D460C1}" destId="{52DB9A41-6A89-4508-B1B3-DD2322C9EF9E}" srcOrd="0" destOrd="0" parTransId="{2AE5839B-D26C-484E-BB0A-66E852E94505}" sibTransId="{AAB8EE37-9B21-4AA6-AE23-C827D3BBF7BD}"/>
    <dgm:cxn modelId="{E7C9CA87-79C6-424E-BE4E-154415B5EEC7}" srcId="{EF83DFC9-54A8-4CE4-B842-DA2A66D460C1}" destId="{AEBD110E-1623-44E0-B880-DD186EF07EB6}" srcOrd="3" destOrd="0" parTransId="{351285B1-C26C-4E70-A3ED-0675B10EA800}" sibTransId="{B64D0BDB-44A6-4CEC-B63D-DADB1AADE0D7}"/>
    <dgm:cxn modelId="{E45FE997-8724-4CD3-905F-FABDBFC6E2AE}" type="presOf" srcId="{EF83DFC9-54A8-4CE4-B842-DA2A66D460C1}" destId="{C1215519-953A-45E2-B401-B45376A4539E}" srcOrd="0" destOrd="0" presId="urn:microsoft.com/office/officeart/2005/8/layout/process4"/>
    <dgm:cxn modelId="{64D58FC4-7F10-4F6D-8291-E4AD63A2BB89}" type="presOf" srcId="{483CF40F-A7D0-408A-882B-CA0709748A55}" destId="{A5392200-6CBE-4D60-87D8-A5A77F5F665D}" srcOrd="0" destOrd="0" presId="urn:microsoft.com/office/officeart/2005/8/layout/process4"/>
    <dgm:cxn modelId="{E1A5A949-6427-46BB-B25A-5A45FF36A12B}" type="presParOf" srcId="{C1215519-953A-45E2-B401-B45376A4539E}" destId="{53F1E2F2-A7AF-4629-B461-86BD74E6DC9B}" srcOrd="0" destOrd="0" presId="urn:microsoft.com/office/officeart/2005/8/layout/process4"/>
    <dgm:cxn modelId="{D7D9DCEB-A1A2-4753-9EB0-EB1FB2CD6739}" type="presParOf" srcId="{53F1E2F2-A7AF-4629-B461-86BD74E6DC9B}" destId="{5C9AF162-79D7-4A08-AE61-5511AE4B05CA}" srcOrd="0" destOrd="0" presId="urn:microsoft.com/office/officeart/2005/8/layout/process4"/>
    <dgm:cxn modelId="{9D3C23AF-72BA-415E-A068-EC55440AF0EB}" type="presParOf" srcId="{C1215519-953A-45E2-B401-B45376A4539E}" destId="{4B2A4CE3-D377-4422-9F91-9521AD9D20FA}" srcOrd="1" destOrd="0" presId="urn:microsoft.com/office/officeart/2005/8/layout/process4"/>
    <dgm:cxn modelId="{1127B43D-9E97-42B1-8CC8-6ADC4BF4BE21}" type="presParOf" srcId="{C1215519-953A-45E2-B401-B45376A4539E}" destId="{2A681B8D-D13A-4467-B44A-7C37EACF21D2}" srcOrd="2" destOrd="0" presId="urn:microsoft.com/office/officeart/2005/8/layout/process4"/>
    <dgm:cxn modelId="{9FD97C91-992F-45F1-A43E-8545F510058C}" type="presParOf" srcId="{2A681B8D-D13A-4467-B44A-7C37EACF21D2}" destId="{CEA5AB4F-217E-4FE2-8EE5-93562D5DF279}" srcOrd="0" destOrd="0" presId="urn:microsoft.com/office/officeart/2005/8/layout/process4"/>
    <dgm:cxn modelId="{51C0EAD3-9A5D-4EF0-8367-83ED3270738D}" type="presParOf" srcId="{C1215519-953A-45E2-B401-B45376A4539E}" destId="{024BC779-C443-4E39-8467-61DAD7AFA885}" srcOrd="3" destOrd="0" presId="urn:microsoft.com/office/officeart/2005/8/layout/process4"/>
    <dgm:cxn modelId="{0FFCBE8E-228C-4CEA-9085-F602DCBE7636}" type="presParOf" srcId="{C1215519-953A-45E2-B401-B45376A4539E}" destId="{C86139F2-4079-48AF-B2D6-C1B012422F46}" srcOrd="4" destOrd="0" presId="urn:microsoft.com/office/officeart/2005/8/layout/process4"/>
    <dgm:cxn modelId="{962B6338-330E-4811-8064-BEE96D872301}" type="presParOf" srcId="{C86139F2-4079-48AF-B2D6-C1B012422F46}" destId="{A5392200-6CBE-4D60-87D8-A5A77F5F665D}" srcOrd="0" destOrd="0" presId="urn:microsoft.com/office/officeart/2005/8/layout/process4"/>
    <dgm:cxn modelId="{7DAD9119-F5C6-476D-A991-9358EBD490F6}" type="presParOf" srcId="{C1215519-953A-45E2-B401-B45376A4539E}" destId="{EB31A8A6-ACA5-4046-AD35-DF9083DB0B83}" srcOrd="5" destOrd="0" presId="urn:microsoft.com/office/officeart/2005/8/layout/process4"/>
    <dgm:cxn modelId="{07110113-5BCA-444F-B805-B98B307AEA26}" type="presParOf" srcId="{C1215519-953A-45E2-B401-B45376A4539E}" destId="{3A420B77-7B74-41F6-A3D3-4025F2D3C8FC}" srcOrd="6" destOrd="0" presId="urn:microsoft.com/office/officeart/2005/8/layout/process4"/>
    <dgm:cxn modelId="{9EEEA5B7-4303-48A8-990B-8B9B381B5B83}" type="presParOf" srcId="{3A420B77-7B74-41F6-A3D3-4025F2D3C8FC}" destId="{07FDB0C8-F3DE-4286-BCEC-82F75E9FB15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773000-AEB9-4CA1-9D61-FBD78956487D}"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IE"/>
        </a:p>
      </dgm:t>
    </dgm:pt>
    <dgm:pt modelId="{437C981A-5718-45E5-BDAF-37794565EF6E}">
      <dgm:prSet/>
      <dgm:spPr/>
      <dgm:t>
        <a:bodyPr/>
        <a:lstStyle/>
        <a:p>
          <a:pPr algn="ctr"/>
          <a:r>
            <a:rPr lang="en-US" b="1" i="0" dirty="0"/>
            <a:t>Prospector</a:t>
          </a:r>
          <a:endParaRPr lang="en-IE" b="1" i="0" dirty="0"/>
        </a:p>
      </dgm:t>
    </dgm:pt>
    <dgm:pt modelId="{230D8564-31AB-4D73-8149-970A5D271C2D}" type="parTrans" cxnId="{FEB2911C-C656-40CA-A22A-163FAA1CA7CC}">
      <dgm:prSet/>
      <dgm:spPr/>
      <dgm:t>
        <a:bodyPr/>
        <a:lstStyle/>
        <a:p>
          <a:endParaRPr lang="en-IE"/>
        </a:p>
      </dgm:t>
    </dgm:pt>
    <dgm:pt modelId="{0D3B7EC9-ADD5-4407-AF66-E9A7E5F66C17}" type="sibTrans" cxnId="{FEB2911C-C656-40CA-A22A-163FAA1CA7CC}">
      <dgm:prSet/>
      <dgm:spPr/>
      <dgm:t>
        <a:bodyPr/>
        <a:lstStyle/>
        <a:p>
          <a:endParaRPr lang="en-IE"/>
        </a:p>
      </dgm:t>
    </dgm:pt>
    <dgm:pt modelId="{203A515E-6D81-4B36-A2B4-069F292F0668}">
      <dgm:prSet/>
      <dgm:spPr/>
      <dgm:t>
        <a:bodyPr/>
        <a:lstStyle/>
        <a:p>
          <a:pPr algn="l"/>
          <a:r>
            <a:rPr lang="en-US" dirty="0"/>
            <a:t>Learning orientation; flexible, fluid, decentralized structure</a:t>
          </a:r>
          <a:endParaRPr lang="en-IE" dirty="0"/>
        </a:p>
      </dgm:t>
    </dgm:pt>
    <dgm:pt modelId="{87F3AD80-EB4E-4F95-A39B-ACCB7D51161C}" type="parTrans" cxnId="{6A770621-33F3-4949-B9AD-7A8586443B28}">
      <dgm:prSet/>
      <dgm:spPr/>
      <dgm:t>
        <a:bodyPr/>
        <a:lstStyle/>
        <a:p>
          <a:endParaRPr lang="en-IE"/>
        </a:p>
      </dgm:t>
    </dgm:pt>
    <dgm:pt modelId="{438F5EE6-3F4B-4581-85B3-18B5C2C4132E}" type="sibTrans" cxnId="{6A770621-33F3-4949-B9AD-7A8586443B28}">
      <dgm:prSet/>
      <dgm:spPr/>
      <dgm:t>
        <a:bodyPr/>
        <a:lstStyle/>
        <a:p>
          <a:endParaRPr lang="en-IE"/>
        </a:p>
      </dgm:t>
    </dgm:pt>
    <dgm:pt modelId="{A834F82C-30BA-42A0-8735-DC5066C51611}">
      <dgm:prSet/>
      <dgm:spPr/>
      <dgm:t>
        <a:bodyPr/>
        <a:lstStyle/>
        <a:p>
          <a:pPr algn="l"/>
          <a:r>
            <a:rPr lang="en-US" dirty="0"/>
            <a:t>Values creativity, risk-taking, and innovation</a:t>
          </a:r>
          <a:endParaRPr lang="en-IE" dirty="0"/>
        </a:p>
      </dgm:t>
    </dgm:pt>
    <dgm:pt modelId="{0B25445F-8AEF-4013-BD05-AB71A560B612}" type="parTrans" cxnId="{8BC705D0-0498-4C90-B22D-CD1A8393488D}">
      <dgm:prSet/>
      <dgm:spPr/>
      <dgm:t>
        <a:bodyPr/>
        <a:lstStyle/>
        <a:p>
          <a:endParaRPr lang="en-IE"/>
        </a:p>
      </dgm:t>
    </dgm:pt>
    <dgm:pt modelId="{100DC073-BEE2-4657-82B3-6E4B6EE0BD7E}" type="sibTrans" cxnId="{8BC705D0-0498-4C90-B22D-CD1A8393488D}">
      <dgm:prSet/>
      <dgm:spPr/>
      <dgm:t>
        <a:bodyPr/>
        <a:lstStyle/>
        <a:p>
          <a:endParaRPr lang="en-IE"/>
        </a:p>
      </dgm:t>
    </dgm:pt>
    <dgm:pt modelId="{53BE3958-DF9D-4476-B451-F37A4FAC8E77}">
      <dgm:prSet/>
      <dgm:spPr/>
      <dgm:t>
        <a:bodyPr/>
        <a:lstStyle/>
        <a:p>
          <a:pPr algn="ctr"/>
          <a:r>
            <a:rPr lang="en-US" b="1" i="0" dirty="0"/>
            <a:t>Defender</a:t>
          </a:r>
          <a:endParaRPr lang="en-IE" b="1" i="0" dirty="0"/>
        </a:p>
      </dgm:t>
    </dgm:pt>
    <dgm:pt modelId="{19C9C879-4767-4140-A6C0-118511EA1E8F}" type="parTrans" cxnId="{841689A7-E16A-4C00-80DC-4A2D43008C6E}">
      <dgm:prSet/>
      <dgm:spPr/>
      <dgm:t>
        <a:bodyPr/>
        <a:lstStyle/>
        <a:p>
          <a:endParaRPr lang="en-IE"/>
        </a:p>
      </dgm:t>
    </dgm:pt>
    <dgm:pt modelId="{975C5A11-39D3-487F-A8C8-94403B136959}" type="sibTrans" cxnId="{841689A7-E16A-4C00-80DC-4A2D43008C6E}">
      <dgm:prSet/>
      <dgm:spPr/>
      <dgm:t>
        <a:bodyPr/>
        <a:lstStyle/>
        <a:p>
          <a:endParaRPr lang="en-IE"/>
        </a:p>
      </dgm:t>
    </dgm:pt>
    <dgm:pt modelId="{1B8821D7-ABB0-40D7-8303-780139CC791D}">
      <dgm:prSet/>
      <dgm:spPr/>
      <dgm:t>
        <a:bodyPr/>
        <a:lstStyle/>
        <a:p>
          <a:pPr algn="l"/>
          <a:r>
            <a:rPr lang="en-US" dirty="0"/>
            <a:t>Efficiency orientation; centralized authority and tight cost control</a:t>
          </a:r>
          <a:endParaRPr lang="en-IE" dirty="0"/>
        </a:p>
      </dgm:t>
    </dgm:pt>
    <dgm:pt modelId="{377B159C-ED7C-4D4F-ACE0-BC3952DBE04F}" type="parTrans" cxnId="{936C72E1-6304-4A7B-BBFC-AB9C11268D1E}">
      <dgm:prSet/>
      <dgm:spPr/>
      <dgm:t>
        <a:bodyPr/>
        <a:lstStyle/>
        <a:p>
          <a:endParaRPr lang="en-IE"/>
        </a:p>
      </dgm:t>
    </dgm:pt>
    <dgm:pt modelId="{8D7E68B9-A87B-45C7-9C7F-57A67113BDC3}" type="sibTrans" cxnId="{936C72E1-6304-4A7B-BBFC-AB9C11268D1E}">
      <dgm:prSet/>
      <dgm:spPr/>
      <dgm:t>
        <a:bodyPr/>
        <a:lstStyle/>
        <a:p>
          <a:endParaRPr lang="en-IE"/>
        </a:p>
      </dgm:t>
    </dgm:pt>
    <dgm:pt modelId="{103E4E77-1D1C-43BE-827D-4CA937E25153}">
      <dgm:prSet/>
      <dgm:spPr/>
      <dgm:t>
        <a:bodyPr/>
        <a:lstStyle/>
        <a:p>
          <a:pPr algn="l"/>
          <a:r>
            <a:rPr lang="en-US"/>
            <a:t>Emphasis on production efficiency, low overhead</a:t>
          </a:r>
          <a:endParaRPr lang="en-IE"/>
        </a:p>
      </dgm:t>
    </dgm:pt>
    <dgm:pt modelId="{A845AAB7-BE41-4612-BFD1-BBDB5B301F7B}" type="parTrans" cxnId="{B61D56EA-D225-495B-924D-E7F0736C5969}">
      <dgm:prSet/>
      <dgm:spPr/>
      <dgm:t>
        <a:bodyPr/>
        <a:lstStyle/>
        <a:p>
          <a:endParaRPr lang="en-IE"/>
        </a:p>
      </dgm:t>
    </dgm:pt>
    <dgm:pt modelId="{49FC70FD-1305-4F98-9607-D2DB452E6FDA}" type="sibTrans" cxnId="{B61D56EA-D225-495B-924D-E7F0736C5969}">
      <dgm:prSet/>
      <dgm:spPr/>
      <dgm:t>
        <a:bodyPr/>
        <a:lstStyle/>
        <a:p>
          <a:endParaRPr lang="en-IE"/>
        </a:p>
      </dgm:t>
    </dgm:pt>
    <dgm:pt modelId="{EE7D3C40-A435-4958-9080-4C5178AF1B7C}">
      <dgm:prSet/>
      <dgm:spPr/>
      <dgm:t>
        <a:bodyPr/>
        <a:lstStyle/>
        <a:p>
          <a:pPr algn="ctr"/>
          <a:r>
            <a:rPr lang="en-US" b="1" i="0" dirty="0"/>
            <a:t>Analyzer</a:t>
          </a:r>
          <a:endParaRPr lang="en-IE" b="1" i="0" dirty="0"/>
        </a:p>
      </dgm:t>
    </dgm:pt>
    <dgm:pt modelId="{C3E122E1-4913-474D-A80F-88BDA6152AE3}" type="parTrans" cxnId="{27386DB7-B6AE-4058-9384-7C9407F403C5}">
      <dgm:prSet/>
      <dgm:spPr/>
      <dgm:t>
        <a:bodyPr/>
        <a:lstStyle/>
        <a:p>
          <a:endParaRPr lang="en-IE"/>
        </a:p>
      </dgm:t>
    </dgm:pt>
    <dgm:pt modelId="{8DA20CB6-8B9E-4BA6-8981-77D527919C6C}" type="sibTrans" cxnId="{27386DB7-B6AE-4058-9384-7C9407F403C5}">
      <dgm:prSet/>
      <dgm:spPr/>
      <dgm:t>
        <a:bodyPr/>
        <a:lstStyle/>
        <a:p>
          <a:endParaRPr lang="en-IE"/>
        </a:p>
      </dgm:t>
    </dgm:pt>
    <dgm:pt modelId="{47666B7D-A2BE-44D2-BDD2-CCFCF1B98367}">
      <dgm:prSet/>
      <dgm:spPr/>
      <dgm:t>
        <a:bodyPr/>
        <a:lstStyle/>
        <a:p>
          <a:pPr algn="l"/>
          <a:r>
            <a:rPr lang="en-US" dirty="0"/>
            <a:t>Balances efficiency and learning; tight cost control with flexibility and adaptability</a:t>
          </a:r>
          <a:endParaRPr lang="en-IE" dirty="0"/>
        </a:p>
      </dgm:t>
    </dgm:pt>
    <dgm:pt modelId="{87964C1F-805C-4C48-B920-1BD918990419}" type="parTrans" cxnId="{06C1EEA6-4250-4C3D-9B78-8F49038926F3}">
      <dgm:prSet/>
      <dgm:spPr/>
      <dgm:t>
        <a:bodyPr/>
        <a:lstStyle/>
        <a:p>
          <a:endParaRPr lang="en-IE"/>
        </a:p>
      </dgm:t>
    </dgm:pt>
    <dgm:pt modelId="{E8B665C1-2FEB-4086-8000-403CA53C2E47}" type="sibTrans" cxnId="{06C1EEA6-4250-4C3D-9B78-8F49038926F3}">
      <dgm:prSet/>
      <dgm:spPr/>
      <dgm:t>
        <a:bodyPr/>
        <a:lstStyle/>
        <a:p>
          <a:endParaRPr lang="en-IE"/>
        </a:p>
      </dgm:t>
    </dgm:pt>
    <dgm:pt modelId="{4149FF2F-EDC8-42B4-B3B3-44A550BFA67B}">
      <dgm:prSet/>
      <dgm:spPr/>
      <dgm:t>
        <a:bodyPr/>
        <a:lstStyle/>
        <a:p>
          <a:pPr algn="l"/>
          <a:r>
            <a:rPr lang="en-US"/>
            <a:t>Emphasis on creativity, research, risk-taking for innovation</a:t>
          </a:r>
          <a:endParaRPr lang="en-IE"/>
        </a:p>
      </dgm:t>
    </dgm:pt>
    <dgm:pt modelId="{86F7116E-8BBD-4CCA-8EF6-4167BC6BB451}" type="parTrans" cxnId="{32AA7F6F-D09A-4151-BB66-14A02E123CA6}">
      <dgm:prSet/>
      <dgm:spPr/>
      <dgm:t>
        <a:bodyPr/>
        <a:lstStyle/>
        <a:p>
          <a:endParaRPr lang="en-IE"/>
        </a:p>
      </dgm:t>
    </dgm:pt>
    <dgm:pt modelId="{60C6DDD5-EF34-4B7C-81B3-DDA583D889AF}" type="sibTrans" cxnId="{32AA7F6F-D09A-4151-BB66-14A02E123CA6}">
      <dgm:prSet/>
      <dgm:spPr/>
      <dgm:t>
        <a:bodyPr/>
        <a:lstStyle/>
        <a:p>
          <a:endParaRPr lang="en-IE"/>
        </a:p>
      </dgm:t>
    </dgm:pt>
    <dgm:pt modelId="{09CA3D51-01B1-4739-95D9-DE1F6C22F1FB}">
      <dgm:prSet/>
      <dgm:spPr/>
      <dgm:t>
        <a:bodyPr/>
        <a:lstStyle/>
        <a:p>
          <a:pPr algn="ctr"/>
          <a:r>
            <a:rPr lang="en-US" b="1" i="0" u="none" dirty="0"/>
            <a:t>Reactor</a:t>
          </a:r>
          <a:endParaRPr lang="en-IE" b="1" i="0" u="none" dirty="0"/>
        </a:p>
      </dgm:t>
    </dgm:pt>
    <dgm:pt modelId="{63832546-9573-4029-AC70-C9AEF2A737FC}" type="parTrans" cxnId="{F0F3A401-3AED-482E-8E51-4063B3F514C2}">
      <dgm:prSet/>
      <dgm:spPr/>
      <dgm:t>
        <a:bodyPr/>
        <a:lstStyle/>
        <a:p>
          <a:endParaRPr lang="en-IE"/>
        </a:p>
      </dgm:t>
    </dgm:pt>
    <dgm:pt modelId="{F3B11D99-F1A3-4488-839E-C9C8FCE3B458}" type="sibTrans" cxnId="{F0F3A401-3AED-482E-8E51-4063B3F514C2}">
      <dgm:prSet/>
      <dgm:spPr/>
      <dgm:t>
        <a:bodyPr/>
        <a:lstStyle/>
        <a:p>
          <a:endParaRPr lang="en-IE"/>
        </a:p>
      </dgm:t>
    </dgm:pt>
    <dgm:pt modelId="{DB5F233E-B04C-45EC-AC6D-5303DFA273A5}">
      <dgm:prSet/>
      <dgm:spPr/>
      <dgm:t>
        <a:bodyPr/>
        <a:lstStyle/>
        <a:p>
          <a:pPr algn="l"/>
          <a:r>
            <a:rPr lang="en-US"/>
            <a:t>No clear organizational approach; design characteristics may shift abruptly depending on current needs</a:t>
          </a:r>
          <a:endParaRPr lang="en-IE"/>
        </a:p>
      </dgm:t>
    </dgm:pt>
    <dgm:pt modelId="{3842191C-AA4B-43CB-8765-C4670D7BD33C}" type="parTrans" cxnId="{3824E0E5-1D62-4079-A55E-9E89A3E62DD0}">
      <dgm:prSet/>
      <dgm:spPr/>
      <dgm:t>
        <a:bodyPr/>
        <a:lstStyle/>
        <a:p>
          <a:endParaRPr lang="en-IE"/>
        </a:p>
      </dgm:t>
    </dgm:pt>
    <dgm:pt modelId="{B2346D0D-6E96-471A-97AB-FF3981A9C2C8}" type="sibTrans" cxnId="{3824E0E5-1D62-4079-A55E-9E89A3E62DD0}">
      <dgm:prSet/>
      <dgm:spPr/>
      <dgm:t>
        <a:bodyPr/>
        <a:lstStyle/>
        <a:p>
          <a:endParaRPr lang="en-IE"/>
        </a:p>
      </dgm:t>
    </dgm:pt>
    <dgm:pt modelId="{AABD4DB6-CC05-4E4F-9DBA-DFB7C558BABB}" type="pres">
      <dgm:prSet presAssocID="{33773000-AEB9-4CA1-9D61-FBD78956487D}" presName="matrix" presStyleCnt="0">
        <dgm:presLayoutVars>
          <dgm:chMax val="1"/>
          <dgm:dir/>
          <dgm:resizeHandles val="exact"/>
        </dgm:presLayoutVars>
      </dgm:prSet>
      <dgm:spPr/>
    </dgm:pt>
    <dgm:pt modelId="{5E8F1DB0-3747-4DA7-BAF1-E620C98AA963}" type="pres">
      <dgm:prSet presAssocID="{33773000-AEB9-4CA1-9D61-FBD78956487D}" presName="diamond" presStyleLbl="bgShp" presStyleIdx="0" presStyleCnt="1"/>
      <dgm:spPr/>
    </dgm:pt>
    <dgm:pt modelId="{F64B4379-FD9C-4807-853A-AFD37F64D56A}" type="pres">
      <dgm:prSet presAssocID="{33773000-AEB9-4CA1-9D61-FBD78956487D}" presName="quad1" presStyleLbl="node1" presStyleIdx="0" presStyleCnt="4">
        <dgm:presLayoutVars>
          <dgm:chMax val="0"/>
          <dgm:chPref val="0"/>
          <dgm:bulletEnabled val="1"/>
        </dgm:presLayoutVars>
      </dgm:prSet>
      <dgm:spPr/>
    </dgm:pt>
    <dgm:pt modelId="{46CB8838-2CD3-4FAE-8475-3FEECF1CD8C9}" type="pres">
      <dgm:prSet presAssocID="{33773000-AEB9-4CA1-9D61-FBD78956487D}" presName="quad2" presStyleLbl="node1" presStyleIdx="1" presStyleCnt="4">
        <dgm:presLayoutVars>
          <dgm:chMax val="0"/>
          <dgm:chPref val="0"/>
          <dgm:bulletEnabled val="1"/>
        </dgm:presLayoutVars>
      </dgm:prSet>
      <dgm:spPr/>
    </dgm:pt>
    <dgm:pt modelId="{34F79B94-A79F-4578-93DA-701D87639F85}" type="pres">
      <dgm:prSet presAssocID="{33773000-AEB9-4CA1-9D61-FBD78956487D}" presName="quad3" presStyleLbl="node1" presStyleIdx="2" presStyleCnt="4">
        <dgm:presLayoutVars>
          <dgm:chMax val="0"/>
          <dgm:chPref val="0"/>
          <dgm:bulletEnabled val="1"/>
        </dgm:presLayoutVars>
      </dgm:prSet>
      <dgm:spPr/>
    </dgm:pt>
    <dgm:pt modelId="{EEA439B2-2C23-435F-99D7-5BCE1619FAC8}" type="pres">
      <dgm:prSet presAssocID="{33773000-AEB9-4CA1-9D61-FBD78956487D}" presName="quad4" presStyleLbl="node1" presStyleIdx="3" presStyleCnt="4">
        <dgm:presLayoutVars>
          <dgm:chMax val="0"/>
          <dgm:chPref val="0"/>
          <dgm:bulletEnabled val="1"/>
        </dgm:presLayoutVars>
      </dgm:prSet>
      <dgm:spPr/>
    </dgm:pt>
  </dgm:ptLst>
  <dgm:cxnLst>
    <dgm:cxn modelId="{F0F3A401-3AED-482E-8E51-4063B3F514C2}" srcId="{33773000-AEB9-4CA1-9D61-FBD78956487D}" destId="{09CA3D51-01B1-4739-95D9-DE1F6C22F1FB}" srcOrd="3" destOrd="0" parTransId="{63832546-9573-4029-AC70-C9AEF2A737FC}" sibTransId="{F3B11D99-F1A3-4488-839E-C9C8FCE3B458}"/>
    <dgm:cxn modelId="{A72FA703-9F00-4796-9996-4708437BADD7}" type="presOf" srcId="{203A515E-6D81-4B36-A2B4-069F292F0668}" destId="{F64B4379-FD9C-4807-853A-AFD37F64D56A}" srcOrd="0" destOrd="1" presId="urn:microsoft.com/office/officeart/2005/8/layout/matrix3"/>
    <dgm:cxn modelId="{FEB2911C-C656-40CA-A22A-163FAA1CA7CC}" srcId="{33773000-AEB9-4CA1-9D61-FBD78956487D}" destId="{437C981A-5718-45E5-BDAF-37794565EF6E}" srcOrd="0" destOrd="0" parTransId="{230D8564-31AB-4D73-8149-970A5D271C2D}" sibTransId="{0D3B7EC9-ADD5-4407-AF66-E9A7E5F66C17}"/>
    <dgm:cxn modelId="{6A770621-33F3-4949-B9AD-7A8586443B28}" srcId="{437C981A-5718-45E5-BDAF-37794565EF6E}" destId="{203A515E-6D81-4B36-A2B4-069F292F0668}" srcOrd="0" destOrd="0" parTransId="{87F3AD80-EB4E-4F95-A39B-ACCB7D51161C}" sibTransId="{438F5EE6-3F4B-4581-85B3-18B5C2C4132E}"/>
    <dgm:cxn modelId="{32AA7F6F-D09A-4151-BB66-14A02E123CA6}" srcId="{EE7D3C40-A435-4958-9080-4C5178AF1B7C}" destId="{4149FF2F-EDC8-42B4-B3B3-44A550BFA67B}" srcOrd="1" destOrd="0" parTransId="{86F7116E-8BBD-4CCA-8EF6-4167BC6BB451}" sibTransId="{60C6DDD5-EF34-4B7C-81B3-DDA583D889AF}"/>
    <dgm:cxn modelId="{0233EA8D-929C-4557-94EA-3CE84DE2FA1E}" type="presOf" srcId="{1B8821D7-ABB0-40D7-8303-780139CC791D}" destId="{46CB8838-2CD3-4FAE-8475-3FEECF1CD8C9}" srcOrd="0" destOrd="1" presId="urn:microsoft.com/office/officeart/2005/8/layout/matrix3"/>
    <dgm:cxn modelId="{32775390-AE2C-4487-BAC4-41DC8C9D0A2B}" type="presOf" srcId="{09CA3D51-01B1-4739-95D9-DE1F6C22F1FB}" destId="{EEA439B2-2C23-435F-99D7-5BCE1619FAC8}" srcOrd="0" destOrd="0" presId="urn:microsoft.com/office/officeart/2005/8/layout/matrix3"/>
    <dgm:cxn modelId="{ADD38598-3AD1-4EE3-824C-2CE5AC313DEC}" type="presOf" srcId="{53BE3958-DF9D-4476-B451-F37A4FAC8E77}" destId="{46CB8838-2CD3-4FAE-8475-3FEECF1CD8C9}" srcOrd="0" destOrd="0" presId="urn:microsoft.com/office/officeart/2005/8/layout/matrix3"/>
    <dgm:cxn modelId="{DB11E79A-7C50-4CF5-AD12-9DDAEDC18EAE}" type="presOf" srcId="{103E4E77-1D1C-43BE-827D-4CA937E25153}" destId="{46CB8838-2CD3-4FAE-8475-3FEECF1CD8C9}" srcOrd="0" destOrd="2" presId="urn:microsoft.com/office/officeart/2005/8/layout/matrix3"/>
    <dgm:cxn modelId="{0BB3489B-94D1-4BF7-B563-646551DCA892}" type="presOf" srcId="{DB5F233E-B04C-45EC-AC6D-5303DFA273A5}" destId="{EEA439B2-2C23-435F-99D7-5BCE1619FAC8}" srcOrd="0" destOrd="1" presId="urn:microsoft.com/office/officeart/2005/8/layout/matrix3"/>
    <dgm:cxn modelId="{96123E9D-1D11-4741-9A0F-6235833C5FBA}" type="presOf" srcId="{33773000-AEB9-4CA1-9D61-FBD78956487D}" destId="{AABD4DB6-CC05-4E4F-9DBA-DFB7C558BABB}" srcOrd="0" destOrd="0" presId="urn:microsoft.com/office/officeart/2005/8/layout/matrix3"/>
    <dgm:cxn modelId="{3BFC88A6-F939-4CA3-93CB-6622FD3D10BF}" type="presOf" srcId="{437C981A-5718-45E5-BDAF-37794565EF6E}" destId="{F64B4379-FD9C-4807-853A-AFD37F64D56A}" srcOrd="0" destOrd="0" presId="urn:microsoft.com/office/officeart/2005/8/layout/matrix3"/>
    <dgm:cxn modelId="{06C1EEA6-4250-4C3D-9B78-8F49038926F3}" srcId="{EE7D3C40-A435-4958-9080-4C5178AF1B7C}" destId="{47666B7D-A2BE-44D2-BDD2-CCFCF1B98367}" srcOrd="0" destOrd="0" parTransId="{87964C1F-805C-4C48-B920-1BD918990419}" sibTransId="{E8B665C1-2FEB-4086-8000-403CA53C2E47}"/>
    <dgm:cxn modelId="{841689A7-E16A-4C00-80DC-4A2D43008C6E}" srcId="{33773000-AEB9-4CA1-9D61-FBD78956487D}" destId="{53BE3958-DF9D-4476-B451-F37A4FAC8E77}" srcOrd="1" destOrd="0" parTransId="{19C9C879-4767-4140-A6C0-118511EA1E8F}" sibTransId="{975C5A11-39D3-487F-A8C8-94403B136959}"/>
    <dgm:cxn modelId="{3D44B5AD-843A-4E4A-85B9-EEF62E0EB95F}" type="presOf" srcId="{A834F82C-30BA-42A0-8735-DC5066C51611}" destId="{F64B4379-FD9C-4807-853A-AFD37F64D56A}" srcOrd="0" destOrd="2" presId="urn:microsoft.com/office/officeart/2005/8/layout/matrix3"/>
    <dgm:cxn modelId="{A6DE7BB4-7E79-40D8-B56F-0502D46C47F1}" type="presOf" srcId="{47666B7D-A2BE-44D2-BDD2-CCFCF1B98367}" destId="{34F79B94-A79F-4578-93DA-701D87639F85}" srcOrd="0" destOrd="1" presId="urn:microsoft.com/office/officeart/2005/8/layout/matrix3"/>
    <dgm:cxn modelId="{27386DB7-B6AE-4058-9384-7C9407F403C5}" srcId="{33773000-AEB9-4CA1-9D61-FBD78956487D}" destId="{EE7D3C40-A435-4958-9080-4C5178AF1B7C}" srcOrd="2" destOrd="0" parTransId="{C3E122E1-4913-474D-A80F-88BDA6152AE3}" sibTransId="{8DA20CB6-8B9E-4BA6-8981-77D527919C6C}"/>
    <dgm:cxn modelId="{34269EB8-75F0-422D-8F86-6C8D2A625092}" type="presOf" srcId="{4149FF2F-EDC8-42B4-B3B3-44A550BFA67B}" destId="{34F79B94-A79F-4578-93DA-701D87639F85}" srcOrd="0" destOrd="2" presId="urn:microsoft.com/office/officeart/2005/8/layout/matrix3"/>
    <dgm:cxn modelId="{8BC705D0-0498-4C90-B22D-CD1A8393488D}" srcId="{437C981A-5718-45E5-BDAF-37794565EF6E}" destId="{A834F82C-30BA-42A0-8735-DC5066C51611}" srcOrd="1" destOrd="0" parTransId="{0B25445F-8AEF-4013-BD05-AB71A560B612}" sibTransId="{100DC073-BEE2-4657-82B3-6E4B6EE0BD7E}"/>
    <dgm:cxn modelId="{936C72E1-6304-4A7B-BBFC-AB9C11268D1E}" srcId="{53BE3958-DF9D-4476-B451-F37A4FAC8E77}" destId="{1B8821D7-ABB0-40D7-8303-780139CC791D}" srcOrd="0" destOrd="0" parTransId="{377B159C-ED7C-4D4F-ACE0-BC3952DBE04F}" sibTransId="{8D7E68B9-A87B-45C7-9C7F-57A67113BDC3}"/>
    <dgm:cxn modelId="{3824E0E5-1D62-4079-A55E-9E89A3E62DD0}" srcId="{09CA3D51-01B1-4739-95D9-DE1F6C22F1FB}" destId="{DB5F233E-B04C-45EC-AC6D-5303DFA273A5}" srcOrd="0" destOrd="0" parTransId="{3842191C-AA4B-43CB-8765-C4670D7BD33C}" sibTransId="{B2346D0D-6E96-471A-97AB-FF3981A9C2C8}"/>
    <dgm:cxn modelId="{B61D56EA-D225-495B-924D-E7F0736C5969}" srcId="{53BE3958-DF9D-4476-B451-F37A4FAC8E77}" destId="{103E4E77-1D1C-43BE-827D-4CA937E25153}" srcOrd="1" destOrd="0" parTransId="{A845AAB7-BE41-4612-BFD1-BBDB5B301F7B}" sibTransId="{49FC70FD-1305-4F98-9607-D2DB452E6FDA}"/>
    <dgm:cxn modelId="{058BC9FE-9CF3-414A-97F8-6D57D1962C6B}" type="presOf" srcId="{EE7D3C40-A435-4958-9080-4C5178AF1B7C}" destId="{34F79B94-A79F-4578-93DA-701D87639F85}" srcOrd="0" destOrd="0" presId="urn:microsoft.com/office/officeart/2005/8/layout/matrix3"/>
    <dgm:cxn modelId="{25F3D65F-F4EA-430F-8A82-486F73D6ECA4}" type="presParOf" srcId="{AABD4DB6-CC05-4E4F-9DBA-DFB7C558BABB}" destId="{5E8F1DB0-3747-4DA7-BAF1-E620C98AA963}" srcOrd="0" destOrd="0" presId="urn:microsoft.com/office/officeart/2005/8/layout/matrix3"/>
    <dgm:cxn modelId="{4D3B8737-575D-454B-8A96-0731A1197A14}" type="presParOf" srcId="{AABD4DB6-CC05-4E4F-9DBA-DFB7C558BABB}" destId="{F64B4379-FD9C-4807-853A-AFD37F64D56A}" srcOrd="1" destOrd="0" presId="urn:microsoft.com/office/officeart/2005/8/layout/matrix3"/>
    <dgm:cxn modelId="{B0B2855C-C810-42B0-9B2A-5FC9377DC171}" type="presParOf" srcId="{AABD4DB6-CC05-4E4F-9DBA-DFB7C558BABB}" destId="{46CB8838-2CD3-4FAE-8475-3FEECF1CD8C9}" srcOrd="2" destOrd="0" presId="urn:microsoft.com/office/officeart/2005/8/layout/matrix3"/>
    <dgm:cxn modelId="{B505612D-70ED-4349-AE58-5E61A133CCDE}" type="presParOf" srcId="{AABD4DB6-CC05-4E4F-9DBA-DFB7C558BABB}" destId="{34F79B94-A79F-4578-93DA-701D87639F85}" srcOrd="3" destOrd="0" presId="urn:microsoft.com/office/officeart/2005/8/layout/matrix3"/>
    <dgm:cxn modelId="{D992E176-71D3-4735-91B2-C399714D7202}" type="presParOf" srcId="{AABD4DB6-CC05-4E4F-9DBA-DFB7C558BABB}" destId="{EEA439B2-2C23-435F-99D7-5BCE1619FAC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764B8BC-6D84-4FB2-8DEA-57F489B2ABC2}"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IE"/>
        </a:p>
      </dgm:t>
    </dgm:pt>
    <dgm:pt modelId="{532EF1D4-6271-494F-9647-0DB3666B0344}">
      <dgm:prSet/>
      <dgm:spPr/>
      <dgm:t>
        <a:bodyPr/>
        <a:lstStyle/>
        <a:p>
          <a:r>
            <a:rPr lang="en-IE" b="1" dirty="0"/>
            <a:t>Inimitability of Strategic Capabilities</a:t>
          </a:r>
        </a:p>
      </dgm:t>
    </dgm:pt>
    <dgm:pt modelId="{CE94F441-3F7B-43C5-9218-8E8379B2D7B6}" type="parTrans" cxnId="{EBA1961F-C7CA-400D-BEBD-E0443ADD27FE}">
      <dgm:prSet/>
      <dgm:spPr/>
      <dgm:t>
        <a:bodyPr/>
        <a:lstStyle/>
        <a:p>
          <a:endParaRPr lang="en-IE"/>
        </a:p>
      </dgm:t>
    </dgm:pt>
    <dgm:pt modelId="{46E28FDB-95F9-4848-9034-B9EB18A218C1}" type="sibTrans" cxnId="{EBA1961F-C7CA-400D-BEBD-E0443ADD27FE}">
      <dgm:prSet/>
      <dgm:spPr/>
      <dgm:t>
        <a:bodyPr/>
        <a:lstStyle/>
        <a:p>
          <a:endParaRPr lang="en-IE"/>
        </a:p>
      </dgm:t>
    </dgm:pt>
    <dgm:pt modelId="{A2388022-8DF2-4690-B4D5-23FC1C2510D1}">
      <dgm:prSet/>
      <dgm:spPr/>
      <dgm:t>
        <a:bodyPr/>
        <a:lstStyle/>
        <a:p>
          <a:pPr algn="ctr"/>
          <a:r>
            <a:rPr lang="en-IE" b="1" dirty="0"/>
            <a:t>Complexity</a:t>
          </a:r>
        </a:p>
      </dgm:t>
    </dgm:pt>
    <dgm:pt modelId="{3090ECCE-787D-4E1D-B51C-046E36CCAAEA}" type="parTrans" cxnId="{E0208F17-1574-44C6-BB76-05DB9169A688}">
      <dgm:prSet/>
      <dgm:spPr/>
      <dgm:t>
        <a:bodyPr/>
        <a:lstStyle/>
        <a:p>
          <a:endParaRPr lang="en-IE"/>
        </a:p>
      </dgm:t>
    </dgm:pt>
    <dgm:pt modelId="{D4C8452E-00A5-42BC-A0B9-0D884EB969C7}" type="sibTrans" cxnId="{E0208F17-1574-44C6-BB76-05DB9169A688}">
      <dgm:prSet/>
      <dgm:spPr/>
      <dgm:t>
        <a:bodyPr/>
        <a:lstStyle/>
        <a:p>
          <a:endParaRPr lang="en-IE"/>
        </a:p>
      </dgm:t>
    </dgm:pt>
    <dgm:pt modelId="{C1CAE9C6-CFB5-46F4-BBCA-F6C76C9FDE3B}">
      <dgm:prSet/>
      <dgm:spPr/>
      <dgm:t>
        <a:bodyPr/>
        <a:lstStyle/>
        <a:p>
          <a:pPr algn="l"/>
          <a:r>
            <a:rPr lang="en-IE" dirty="0"/>
            <a:t>Internal linkages</a:t>
          </a:r>
        </a:p>
      </dgm:t>
    </dgm:pt>
    <dgm:pt modelId="{78C5BD19-C24A-4C92-8F68-0794109BCE2E}" type="parTrans" cxnId="{526DB4C5-A23A-4CAE-8E5E-2396F630387B}">
      <dgm:prSet/>
      <dgm:spPr/>
      <dgm:t>
        <a:bodyPr/>
        <a:lstStyle/>
        <a:p>
          <a:endParaRPr lang="en-IE"/>
        </a:p>
      </dgm:t>
    </dgm:pt>
    <dgm:pt modelId="{B84B6FD5-51C4-40B7-91A8-FA789F1E5C93}" type="sibTrans" cxnId="{526DB4C5-A23A-4CAE-8E5E-2396F630387B}">
      <dgm:prSet/>
      <dgm:spPr/>
      <dgm:t>
        <a:bodyPr/>
        <a:lstStyle/>
        <a:p>
          <a:endParaRPr lang="en-IE"/>
        </a:p>
      </dgm:t>
    </dgm:pt>
    <dgm:pt modelId="{4AB726ED-843A-4530-828F-CBA666D29A08}">
      <dgm:prSet/>
      <dgm:spPr/>
      <dgm:t>
        <a:bodyPr/>
        <a:lstStyle/>
        <a:p>
          <a:pPr algn="l"/>
          <a:r>
            <a:rPr lang="en-IE"/>
            <a:t>External linkages</a:t>
          </a:r>
        </a:p>
      </dgm:t>
    </dgm:pt>
    <dgm:pt modelId="{9B111BAC-1BC3-49EC-AE61-DD1F8405B125}" type="parTrans" cxnId="{2BD1B913-CA5D-4493-AD6F-663E267EE577}">
      <dgm:prSet/>
      <dgm:spPr/>
      <dgm:t>
        <a:bodyPr/>
        <a:lstStyle/>
        <a:p>
          <a:endParaRPr lang="en-IE"/>
        </a:p>
      </dgm:t>
    </dgm:pt>
    <dgm:pt modelId="{5D8EBC7C-F5DB-462F-8911-99CFE6E6579D}" type="sibTrans" cxnId="{2BD1B913-CA5D-4493-AD6F-663E267EE577}">
      <dgm:prSet/>
      <dgm:spPr/>
      <dgm:t>
        <a:bodyPr/>
        <a:lstStyle/>
        <a:p>
          <a:endParaRPr lang="en-IE"/>
        </a:p>
      </dgm:t>
    </dgm:pt>
    <dgm:pt modelId="{CFC4FA9A-39E3-4D1A-A77C-2817F018D05C}">
      <dgm:prSet/>
      <dgm:spPr/>
      <dgm:t>
        <a:bodyPr/>
        <a:lstStyle/>
        <a:p>
          <a:pPr algn="ctr"/>
          <a:r>
            <a:rPr lang="en-IE" b="1" dirty="0"/>
            <a:t>Casual Ambiguity</a:t>
          </a:r>
        </a:p>
      </dgm:t>
    </dgm:pt>
    <dgm:pt modelId="{CF585B9F-48B0-4EB5-BB27-A7EFF9DC4E14}" type="parTrans" cxnId="{DDAB2B18-6DCC-49A2-B524-706BA910A08E}">
      <dgm:prSet/>
      <dgm:spPr/>
      <dgm:t>
        <a:bodyPr/>
        <a:lstStyle/>
        <a:p>
          <a:endParaRPr lang="en-IE"/>
        </a:p>
      </dgm:t>
    </dgm:pt>
    <dgm:pt modelId="{7AEB80D8-533D-4D92-9E47-1BF85893FFFE}" type="sibTrans" cxnId="{DDAB2B18-6DCC-49A2-B524-706BA910A08E}">
      <dgm:prSet/>
      <dgm:spPr/>
      <dgm:t>
        <a:bodyPr/>
        <a:lstStyle/>
        <a:p>
          <a:endParaRPr lang="en-IE"/>
        </a:p>
      </dgm:t>
    </dgm:pt>
    <dgm:pt modelId="{89BEBB12-62CF-4659-A3BE-29F8D244C657}">
      <dgm:prSet/>
      <dgm:spPr/>
      <dgm:t>
        <a:bodyPr/>
        <a:lstStyle/>
        <a:p>
          <a:pPr algn="l"/>
          <a:r>
            <a:rPr lang="en-IE" dirty="0"/>
            <a:t>Characteristic ambiguity</a:t>
          </a:r>
        </a:p>
      </dgm:t>
    </dgm:pt>
    <dgm:pt modelId="{6253BC9C-1C2B-49DC-A922-3AE4166EF4A4}" type="parTrans" cxnId="{365EA9F6-FB42-4EDD-B8B5-2821D0E3C7D6}">
      <dgm:prSet/>
      <dgm:spPr/>
      <dgm:t>
        <a:bodyPr/>
        <a:lstStyle/>
        <a:p>
          <a:endParaRPr lang="en-IE"/>
        </a:p>
      </dgm:t>
    </dgm:pt>
    <dgm:pt modelId="{1C5FF180-2E18-468D-91AD-84CA0F8F4692}" type="sibTrans" cxnId="{365EA9F6-FB42-4EDD-B8B5-2821D0E3C7D6}">
      <dgm:prSet/>
      <dgm:spPr/>
      <dgm:t>
        <a:bodyPr/>
        <a:lstStyle/>
        <a:p>
          <a:endParaRPr lang="en-IE"/>
        </a:p>
      </dgm:t>
    </dgm:pt>
    <dgm:pt modelId="{4CE7BE93-B929-48F8-A1E0-6A5CB25CBC3A}">
      <dgm:prSet/>
      <dgm:spPr/>
      <dgm:t>
        <a:bodyPr/>
        <a:lstStyle/>
        <a:p>
          <a:pPr algn="l"/>
          <a:r>
            <a:rPr lang="en-IE"/>
            <a:t>Linkage ambiguity</a:t>
          </a:r>
        </a:p>
      </dgm:t>
    </dgm:pt>
    <dgm:pt modelId="{C33FAD6A-5DC8-472A-B9CC-D620B62B1873}" type="parTrans" cxnId="{6792C0D5-22E4-4913-950E-95553701E685}">
      <dgm:prSet/>
      <dgm:spPr/>
      <dgm:t>
        <a:bodyPr/>
        <a:lstStyle/>
        <a:p>
          <a:endParaRPr lang="en-IE"/>
        </a:p>
      </dgm:t>
    </dgm:pt>
    <dgm:pt modelId="{8625E9C3-6595-419B-937F-78618D607A05}" type="sibTrans" cxnId="{6792C0D5-22E4-4913-950E-95553701E685}">
      <dgm:prSet/>
      <dgm:spPr/>
      <dgm:t>
        <a:bodyPr/>
        <a:lstStyle/>
        <a:p>
          <a:endParaRPr lang="en-IE"/>
        </a:p>
      </dgm:t>
    </dgm:pt>
    <dgm:pt modelId="{60903508-8732-4505-A7BE-B091132213B0}">
      <dgm:prSet/>
      <dgm:spPr/>
      <dgm:t>
        <a:bodyPr/>
        <a:lstStyle/>
        <a:p>
          <a:pPr algn="ctr"/>
          <a:r>
            <a:rPr lang="en-IE" b="1" dirty="0"/>
            <a:t>Culture and History</a:t>
          </a:r>
        </a:p>
      </dgm:t>
    </dgm:pt>
    <dgm:pt modelId="{52B496B8-0A9E-4C5F-A51E-D2010F337DAF}" type="parTrans" cxnId="{9631C357-1A6B-4CE5-BF56-8A79353CC64E}">
      <dgm:prSet/>
      <dgm:spPr/>
      <dgm:t>
        <a:bodyPr/>
        <a:lstStyle/>
        <a:p>
          <a:endParaRPr lang="en-IE"/>
        </a:p>
      </dgm:t>
    </dgm:pt>
    <dgm:pt modelId="{02645B26-3368-4B59-8CCC-F50D0C4F6A2E}" type="sibTrans" cxnId="{9631C357-1A6B-4CE5-BF56-8A79353CC64E}">
      <dgm:prSet/>
      <dgm:spPr/>
      <dgm:t>
        <a:bodyPr/>
        <a:lstStyle/>
        <a:p>
          <a:endParaRPr lang="en-IE"/>
        </a:p>
      </dgm:t>
    </dgm:pt>
    <dgm:pt modelId="{9AD88DEC-B1BB-45FD-90A4-7BE7ACA1968B}">
      <dgm:prSet/>
      <dgm:spPr/>
      <dgm:t>
        <a:bodyPr/>
        <a:lstStyle/>
        <a:p>
          <a:pPr algn="l"/>
          <a:r>
            <a:rPr lang="en-IE" dirty="0"/>
            <a:t>Taken-for-granted activities</a:t>
          </a:r>
        </a:p>
      </dgm:t>
    </dgm:pt>
    <dgm:pt modelId="{45F5187A-F3F5-4FDD-B342-9C2F77BF76CE}" type="parTrans" cxnId="{24DCAC25-9429-4591-A65A-0AA1CDA120A8}">
      <dgm:prSet/>
      <dgm:spPr/>
      <dgm:t>
        <a:bodyPr/>
        <a:lstStyle/>
        <a:p>
          <a:endParaRPr lang="en-IE"/>
        </a:p>
      </dgm:t>
    </dgm:pt>
    <dgm:pt modelId="{458A6C86-8795-4AB0-A7AD-9A3A853DA834}" type="sibTrans" cxnId="{24DCAC25-9429-4591-A65A-0AA1CDA120A8}">
      <dgm:prSet/>
      <dgm:spPr/>
      <dgm:t>
        <a:bodyPr/>
        <a:lstStyle/>
        <a:p>
          <a:endParaRPr lang="en-IE"/>
        </a:p>
      </dgm:t>
    </dgm:pt>
    <dgm:pt modelId="{C1DA3583-E577-4369-880E-19B344E83454}">
      <dgm:prSet/>
      <dgm:spPr/>
      <dgm:t>
        <a:bodyPr/>
        <a:lstStyle/>
        <a:p>
          <a:pPr algn="l"/>
          <a:r>
            <a:rPr lang="en-IE"/>
            <a:t>Path dependency</a:t>
          </a:r>
        </a:p>
      </dgm:t>
    </dgm:pt>
    <dgm:pt modelId="{223ED69E-E519-43EC-B5E1-DD5B96FFBBB4}" type="parTrans" cxnId="{548950F4-2AD0-4D4F-B565-AA3892D95FF4}">
      <dgm:prSet/>
      <dgm:spPr/>
      <dgm:t>
        <a:bodyPr/>
        <a:lstStyle/>
        <a:p>
          <a:endParaRPr lang="en-IE"/>
        </a:p>
      </dgm:t>
    </dgm:pt>
    <dgm:pt modelId="{4E298B9B-C429-4F8D-9956-A852A9969DC3}" type="sibTrans" cxnId="{548950F4-2AD0-4D4F-B565-AA3892D95FF4}">
      <dgm:prSet/>
      <dgm:spPr/>
      <dgm:t>
        <a:bodyPr/>
        <a:lstStyle/>
        <a:p>
          <a:endParaRPr lang="en-IE"/>
        </a:p>
      </dgm:t>
    </dgm:pt>
    <dgm:pt modelId="{6141D7C2-DCAE-46B0-BFEA-F1F5970A4779}">
      <dgm:prSet/>
      <dgm:spPr/>
      <dgm:t>
        <a:bodyPr/>
        <a:lstStyle/>
        <a:p>
          <a:pPr algn="ctr"/>
          <a:r>
            <a:rPr lang="en-IE" b="1" dirty="0"/>
            <a:t>Change</a:t>
          </a:r>
        </a:p>
      </dgm:t>
    </dgm:pt>
    <dgm:pt modelId="{37A5564D-BAA4-4F20-BCB5-537E8B0EBA9B}" type="parTrans" cxnId="{E52DE5C3-C3FA-48F8-8138-95A099CBF63A}">
      <dgm:prSet/>
      <dgm:spPr/>
      <dgm:t>
        <a:bodyPr/>
        <a:lstStyle/>
        <a:p>
          <a:endParaRPr lang="en-IE"/>
        </a:p>
      </dgm:t>
    </dgm:pt>
    <dgm:pt modelId="{1C6EA870-4D7F-4873-B1E5-127C3B189A47}" type="sibTrans" cxnId="{E52DE5C3-C3FA-48F8-8138-95A099CBF63A}">
      <dgm:prSet/>
      <dgm:spPr/>
      <dgm:t>
        <a:bodyPr/>
        <a:lstStyle/>
        <a:p>
          <a:endParaRPr lang="en-IE"/>
        </a:p>
      </dgm:t>
    </dgm:pt>
    <dgm:pt modelId="{7DA46323-184D-4DBA-9EDB-03D1F6A9F21F}">
      <dgm:prSet/>
      <dgm:spPr/>
      <dgm:t>
        <a:bodyPr/>
        <a:lstStyle/>
        <a:p>
          <a:pPr algn="l"/>
          <a:r>
            <a:rPr lang="en-IE" dirty="0"/>
            <a:t>To Innovate</a:t>
          </a:r>
        </a:p>
      </dgm:t>
    </dgm:pt>
    <dgm:pt modelId="{8EDB668B-9C76-45EB-9695-0629D33BE751}" type="parTrans" cxnId="{73AA6272-5F7E-47FE-AD7D-8B9AB5B26260}">
      <dgm:prSet/>
      <dgm:spPr/>
      <dgm:t>
        <a:bodyPr/>
        <a:lstStyle/>
        <a:p>
          <a:endParaRPr lang="en-IE"/>
        </a:p>
      </dgm:t>
    </dgm:pt>
    <dgm:pt modelId="{7B1A7EE5-6A38-472E-B351-0E526BF2042F}" type="sibTrans" cxnId="{73AA6272-5F7E-47FE-AD7D-8B9AB5B26260}">
      <dgm:prSet/>
      <dgm:spPr/>
      <dgm:t>
        <a:bodyPr/>
        <a:lstStyle/>
        <a:p>
          <a:endParaRPr lang="en-IE"/>
        </a:p>
      </dgm:t>
    </dgm:pt>
    <dgm:pt modelId="{D3EDA435-AE02-4D2F-9A8E-2EC7A730D9A2}">
      <dgm:prSet/>
      <dgm:spPr/>
      <dgm:t>
        <a:bodyPr/>
        <a:lstStyle/>
        <a:p>
          <a:pPr algn="l"/>
          <a:r>
            <a:rPr lang="en-IE"/>
            <a:t>And keep ahead of the competitors </a:t>
          </a:r>
        </a:p>
      </dgm:t>
    </dgm:pt>
    <dgm:pt modelId="{55847515-7AD1-444A-B7ED-114E8AB1693B}" type="parTrans" cxnId="{E0CA2595-E5A3-431B-B6F8-71FA1B60C781}">
      <dgm:prSet/>
      <dgm:spPr/>
      <dgm:t>
        <a:bodyPr/>
        <a:lstStyle/>
        <a:p>
          <a:endParaRPr lang="en-IE"/>
        </a:p>
      </dgm:t>
    </dgm:pt>
    <dgm:pt modelId="{63AD846D-B96B-42AE-83A1-53A917A78B0B}" type="sibTrans" cxnId="{E0CA2595-E5A3-431B-B6F8-71FA1B60C781}">
      <dgm:prSet/>
      <dgm:spPr/>
      <dgm:t>
        <a:bodyPr/>
        <a:lstStyle/>
        <a:p>
          <a:endParaRPr lang="en-IE"/>
        </a:p>
      </dgm:t>
    </dgm:pt>
    <dgm:pt modelId="{F2A416E7-F598-4A73-BEE0-B998BD7983AF}" type="pres">
      <dgm:prSet presAssocID="{0764B8BC-6D84-4FB2-8DEA-57F489B2ABC2}" presName="Name0" presStyleCnt="0">
        <dgm:presLayoutVars>
          <dgm:chMax val="1"/>
          <dgm:dir/>
          <dgm:animLvl val="ctr"/>
          <dgm:resizeHandles val="exact"/>
        </dgm:presLayoutVars>
      </dgm:prSet>
      <dgm:spPr/>
    </dgm:pt>
    <dgm:pt modelId="{FF0FCFC8-1213-4376-A4E1-43A37EB09B5F}" type="pres">
      <dgm:prSet presAssocID="{532EF1D4-6271-494F-9647-0DB3666B0344}" presName="centerShape" presStyleLbl="node0" presStyleIdx="0" presStyleCnt="1" custScaleX="110002" custScaleY="110325"/>
      <dgm:spPr/>
    </dgm:pt>
    <dgm:pt modelId="{5381B14C-953E-43FB-8C31-865DB8099C10}" type="pres">
      <dgm:prSet presAssocID="{3090ECCE-787D-4E1D-B51C-046E36CCAAEA}" presName="parTrans" presStyleLbl="sibTrans2D1" presStyleIdx="0" presStyleCnt="4"/>
      <dgm:spPr/>
    </dgm:pt>
    <dgm:pt modelId="{96285C9B-56CB-4A1A-8EE5-CCE15F36D63B}" type="pres">
      <dgm:prSet presAssocID="{3090ECCE-787D-4E1D-B51C-046E36CCAAEA}" presName="connectorText" presStyleLbl="sibTrans2D1" presStyleIdx="0" presStyleCnt="4"/>
      <dgm:spPr/>
    </dgm:pt>
    <dgm:pt modelId="{5142DF3A-8A15-45C3-A0F6-93C12BDD42CA}" type="pres">
      <dgm:prSet presAssocID="{A2388022-8DF2-4690-B4D5-23FC1C2510D1}" presName="node" presStyleLbl="node1" presStyleIdx="0" presStyleCnt="4" custScaleX="118657" custScaleY="111803">
        <dgm:presLayoutVars>
          <dgm:bulletEnabled val="1"/>
        </dgm:presLayoutVars>
      </dgm:prSet>
      <dgm:spPr/>
    </dgm:pt>
    <dgm:pt modelId="{2A9F7862-29DC-4EED-BD96-9EC2A808D5C9}" type="pres">
      <dgm:prSet presAssocID="{CF585B9F-48B0-4EB5-BB27-A7EFF9DC4E14}" presName="parTrans" presStyleLbl="sibTrans2D1" presStyleIdx="1" presStyleCnt="4"/>
      <dgm:spPr/>
    </dgm:pt>
    <dgm:pt modelId="{20D877F6-FDED-4966-83C0-CEC7C4D65F82}" type="pres">
      <dgm:prSet presAssocID="{CF585B9F-48B0-4EB5-BB27-A7EFF9DC4E14}" presName="connectorText" presStyleLbl="sibTrans2D1" presStyleIdx="1" presStyleCnt="4"/>
      <dgm:spPr/>
    </dgm:pt>
    <dgm:pt modelId="{6EA97A5A-A3A7-47F8-8A34-9E0E75C30124}" type="pres">
      <dgm:prSet presAssocID="{CFC4FA9A-39E3-4D1A-A77C-2817F018D05C}" presName="node" presStyleLbl="node1" presStyleIdx="1" presStyleCnt="4" custScaleX="118413" custScaleY="116507">
        <dgm:presLayoutVars>
          <dgm:bulletEnabled val="1"/>
        </dgm:presLayoutVars>
      </dgm:prSet>
      <dgm:spPr/>
    </dgm:pt>
    <dgm:pt modelId="{135EE75A-DC93-4CB7-8ACF-C8DE92D4B8E6}" type="pres">
      <dgm:prSet presAssocID="{52B496B8-0A9E-4C5F-A51E-D2010F337DAF}" presName="parTrans" presStyleLbl="sibTrans2D1" presStyleIdx="2" presStyleCnt="4"/>
      <dgm:spPr/>
    </dgm:pt>
    <dgm:pt modelId="{D07BE35F-67D2-4C11-9216-82954B6B062F}" type="pres">
      <dgm:prSet presAssocID="{52B496B8-0A9E-4C5F-A51E-D2010F337DAF}" presName="connectorText" presStyleLbl="sibTrans2D1" presStyleIdx="2" presStyleCnt="4"/>
      <dgm:spPr/>
    </dgm:pt>
    <dgm:pt modelId="{5CE131AA-19B7-47E7-A409-CC3D99C95B58}" type="pres">
      <dgm:prSet presAssocID="{60903508-8732-4505-A7BE-B091132213B0}" presName="node" presStyleLbl="node1" presStyleIdx="2" presStyleCnt="4" custScaleX="116692" custScaleY="110712">
        <dgm:presLayoutVars>
          <dgm:bulletEnabled val="1"/>
        </dgm:presLayoutVars>
      </dgm:prSet>
      <dgm:spPr/>
    </dgm:pt>
    <dgm:pt modelId="{21C83F00-4E70-4BC9-9CC7-B0B1DEABC8FD}" type="pres">
      <dgm:prSet presAssocID="{37A5564D-BAA4-4F20-BCB5-537E8B0EBA9B}" presName="parTrans" presStyleLbl="sibTrans2D1" presStyleIdx="3" presStyleCnt="4"/>
      <dgm:spPr/>
    </dgm:pt>
    <dgm:pt modelId="{721BC009-AD5F-46D3-8F97-A673843D9FB5}" type="pres">
      <dgm:prSet presAssocID="{37A5564D-BAA4-4F20-BCB5-537E8B0EBA9B}" presName="connectorText" presStyleLbl="sibTrans2D1" presStyleIdx="3" presStyleCnt="4"/>
      <dgm:spPr/>
    </dgm:pt>
    <dgm:pt modelId="{5CE3D218-2425-439C-8252-3475D408B58F}" type="pres">
      <dgm:prSet presAssocID="{6141D7C2-DCAE-46B0-BFEA-F1F5970A4779}" presName="node" presStyleLbl="node1" presStyleIdx="3" presStyleCnt="4" custScaleX="112172" custScaleY="110742">
        <dgm:presLayoutVars>
          <dgm:bulletEnabled val="1"/>
        </dgm:presLayoutVars>
      </dgm:prSet>
      <dgm:spPr/>
    </dgm:pt>
  </dgm:ptLst>
  <dgm:cxnLst>
    <dgm:cxn modelId="{509E7304-D2F6-4AE6-A061-D4DD62364EE5}" type="presOf" srcId="{D3EDA435-AE02-4D2F-9A8E-2EC7A730D9A2}" destId="{5CE3D218-2425-439C-8252-3475D408B58F}" srcOrd="0" destOrd="2" presId="urn:microsoft.com/office/officeart/2005/8/layout/radial5"/>
    <dgm:cxn modelId="{CCD3560A-CB08-45C1-8DC3-A1E707739D1B}" type="presOf" srcId="{60903508-8732-4505-A7BE-B091132213B0}" destId="{5CE131AA-19B7-47E7-A409-CC3D99C95B58}" srcOrd="0" destOrd="0" presId="urn:microsoft.com/office/officeart/2005/8/layout/radial5"/>
    <dgm:cxn modelId="{2BD1B913-CA5D-4493-AD6F-663E267EE577}" srcId="{A2388022-8DF2-4690-B4D5-23FC1C2510D1}" destId="{4AB726ED-843A-4530-828F-CBA666D29A08}" srcOrd="1" destOrd="0" parTransId="{9B111BAC-1BC3-49EC-AE61-DD1F8405B125}" sibTransId="{5D8EBC7C-F5DB-462F-8911-99CFE6E6579D}"/>
    <dgm:cxn modelId="{E0208F17-1574-44C6-BB76-05DB9169A688}" srcId="{532EF1D4-6271-494F-9647-0DB3666B0344}" destId="{A2388022-8DF2-4690-B4D5-23FC1C2510D1}" srcOrd="0" destOrd="0" parTransId="{3090ECCE-787D-4E1D-B51C-046E36CCAAEA}" sibTransId="{D4C8452E-00A5-42BC-A0B9-0D884EB969C7}"/>
    <dgm:cxn modelId="{DDAB2B18-6DCC-49A2-B524-706BA910A08E}" srcId="{532EF1D4-6271-494F-9647-0DB3666B0344}" destId="{CFC4FA9A-39E3-4D1A-A77C-2817F018D05C}" srcOrd="1" destOrd="0" parTransId="{CF585B9F-48B0-4EB5-BB27-A7EFF9DC4E14}" sibTransId="{7AEB80D8-533D-4D92-9E47-1BF85893FFFE}"/>
    <dgm:cxn modelId="{7D31F61A-1C91-4396-B085-3F47916C8A71}" type="presOf" srcId="{37A5564D-BAA4-4F20-BCB5-537E8B0EBA9B}" destId="{721BC009-AD5F-46D3-8F97-A673843D9FB5}" srcOrd="1" destOrd="0" presId="urn:microsoft.com/office/officeart/2005/8/layout/radial5"/>
    <dgm:cxn modelId="{EBA1961F-C7CA-400D-BEBD-E0443ADD27FE}" srcId="{0764B8BC-6D84-4FB2-8DEA-57F489B2ABC2}" destId="{532EF1D4-6271-494F-9647-0DB3666B0344}" srcOrd="0" destOrd="0" parTransId="{CE94F441-3F7B-43C5-9218-8E8379B2D7B6}" sibTransId="{46E28FDB-95F9-4848-9034-B9EB18A218C1}"/>
    <dgm:cxn modelId="{8FB59B25-9AB7-46B8-9491-A7FDD2436D87}" type="presOf" srcId="{4AB726ED-843A-4530-828F-CBA666D29A08}" destId="{5142DF3A-8A15-45C3-A0F6-93C12BDD42CA}" srcOrd="0" destOrd="2" presId="urn:microsoft.com/office/officeart/2005/8/layout/radial5"/>
    <dgm:cxn modelId="{24DCAC25-9429-4591-A65A-0AA1CDA120A8}" srcId="{60903508-8732-4505-A7BE-B091132213B0}" destId="{9AD88DEC-B1BB-45FD-90A4-7BE7ACA1968B}" srcOrd="0" destOrd="0" parTransId="{45F5187A-F3F5-4FDD-B342-9C2F77BF76CE}" sibTransId="{458A6C86-8795-4AB0-A7AD-9A3A853DA834}"/>
    <dgm:cxn modelId="{2C5A422B-6B58-4F75-8FF1-5DBAB853FF4A}" type="presOf" srcId="{37A5564D-BAA4-4F20-BCB5-537E8B0EBA9B}" destId="{21C83F00-4E70-4BC9-9CC7-B0B1DEABC8FD}" srcOrd="0" destOrd="0" presId="urn:microsoft.com/office/officeart/2005/8/layout/radial5"/>
    <dgm:cxn modelId="{5E110334-6FA5-4E12-B1B0-D53B3C7C6C90}" type="presOf" srcId="{CFC4FA9A-39E3-4D1A-A77C-2817F018D05C}" destId="{6EA97A5A-A3A7-47F8-8A34-9E0E75C30124}" srcOrd="0" destOrd="0" presId="urn:microsoft.com/office/officeart/2005/8/layout/radial5"/>
    <dgm:cxn modelId="{8AF5AA36-DD55-4517-95C8-9D342C4D8362}" type="presOf" srcId="{3090ECCE-787D-4E1D-B51C-046E36CCAAEA}" destId="{5381B14C-953E-43FB-8C31-865DB8099C10}" srcOrd="0" destOrd="0" presId="urn:microsoft.com/office/officeart/2005/8/layout/radial5"/>
    <dgm:cxn modelId="{B7038E4A-7BE0-4CF9-A1C5-5BF2283128CF}" type="presOf" srcId="{52B496B8-0A9E-4C5F-A51E-D2010F337DAF}" destId="{135EE75A-DC93-4CB7-8ACF-C8DE92D4B8E6}" srcOrd="0" destOrd="0" presId="urn:microsoft.com/office/officeart/2005/8/layout/radial5"/>
    <dgm:cxn modelId="{9631C357-1A6B-4CE5-BF56-8A79353CC64E}" srcId="{532EF1D4-6271-494F-9647-0DB3666B0344}" destId="{60903508-8732-4505-A7BE-B091132213B0}" srcOrd="2" destOrd="0" parTransId="{52B496B8-0A9E-4C5F-A51E-D2010F337DAF}" sibTransId="{02645B26-3368-4B59-8CCC-F50D0C4F6A2E}"/>
    <dgm:cxn modelId="{681A8E58-BB67-4A71-83F5-82E321318DD2}" type="presOf" srcId="{C1DA3583-E577-4369-880E-19B344E83454}" destId="{5CE131AA-19B7-47E7-A409-CC3D99C95B58}" srcOrd="0" destOrd="2" presId="urn:microsoft.com/office/officeart/2005/8/layout/radial5"/>
    <dgm:cxn modelId="{D77F0C5E-BC3D-46D0-8615-C56BD3543EB5}" type="presOf" srcId="{3090ECCE-787D-4E1D-B51C-046E36CCAAEA}" destId="{96285C9B-56CB-4A1A-8EE5-CCE15F36D63B}" srcOrd="1" destOrd="0" presId="urn:microsoft.com/office/officeart/2005/8/layout/radial5"/>
    <dgm:cxn modelId="{40665065-7677-427B-94EF-19885C2DDE01}" type="presOf" srcId="{6141D7C2-DCAE-46B0-BFEA-F1F5970A4779}" destId="{5CE3D218-2425-439C-8252-3475D408B58F}" srcOrd="0" destOrd="0" presId="urn:microsoft.com/office/officeart/2005/8/layout/radial5"/>
    <dgm:cxn modelId="{73AA6272-5F7E-47FE-AD7D-8B9AB5B26260}" srcId="{6141D7C2-DCAE-46B0-BFEA-F1F5970A4779}" destId="{7DA46323-184D-4DBA-9EDB-03D1F6A9F21F}" srcOrd="0" destOrd="0" parTransId="{8EDB668B-9C76-45EB-9695-0629D33BE751}" sibTransId="{7B1A7EE5-6A38-472E-B351-0E526BF2042F}"/>
    <dgm:cxn modelId="{EE45A378-11C1-4174-8C10-E25FD07A84E4}" type="presOf" srcId="{A2388022-8DF2-4690-B4D5-23FC1C2510D1}" destId="{5142DF3A-8A15-45C3-A0F6-93C12BDD42CA}" srcOrd="0" destOrd="0" presId="urn:microsoft.com/office/officeart/2005/8/layout/radial5"/>
    <dgm:cxn modelId="{C8450588-9FC5-482C-BE2A-9294000AFA62}" type="presOf" srcId="{9AD88DEC-B1BB-45FD-90A4-7BE7ACA1968B}" destId="{5CE131AA-19B7-47E7-A409-CC3D99C95B58}" srcOrd="0" destOrd="1" presId="urn:microsoft.com/office/officeart/2005/8/layout/radial5"/>
    <dgm:cxn modelId="{F2BE6489-FCD8-445E-9ADA-B42195925812}" type="presOf" srcId="{0764B8BC-6D84-4FB2-8DEA-57F489B2ABC2}" destId="{F2A416E7-F598-4A73-BEE0-B998BD7983AF}" srcOrd="0" destOrd="0" presId="urn:microsoft.com/office/officeart/2005/8/layout/radial5"/>
    <dgm:cxn modelId="{FAFFBB89-B5DC-43CE-8271-C43748B6F79C}" type="presOf" srcId="{C1CAE9C6-CFB5-46F4-BBCA-F6C76C9FDE3B}" destId="{5142DF3A-8A15-45C3-A0F6-93C12BDD42CA}" srcOrd="0" destOrd="1" presId="urn:microsoft.com/office/officeart/2005/8/layout/radial5"/>
    <dgm:cxn modelId="{E0CA2595-E5A3-431B-B6F8-71FA1B60C781}" srcId="{6141D7C2-DCAE-46B0-BFEA-F1F5970A4779}" destId="{D3EDA435-AE02-4D2F-9A8E-2EC7A730D9A2}" srcOrd="1" destOrd="0" parTransId="{55847515-7AD1-444A-B7ED-114E8AB1693B}" sibTransId="{63AD846D-B96B-42AE-83A1-53A917A78B0B}"/>
    <dgm:cxn modelId="{AA21ED9F-6A30-44D5-9929-042B80C7B1F6}" type="presOf" srcId="{CF585B9F-48B0-4EB5-BB27-A7EFF9DC4E14}" destId="{2A9F7862-29DC-4EED-BD96-9EC2A808D5C9}" srcOrd="0" destOrd="0" presId="urn:microsoft.com/office/officeart/2005/8/layout/radial5"/>
    <dgm:cxn modelId="{828696B4-DB5F-49DE-A588-A8B803666125}" type="presOf" srcId="{89BEBB12-62CF-4659-A3BE-29F8D244C657}" destId="{6EA97A5A-A3A7-47F8-8A34-9E0E75C30124}" srcOrd="0" destOrd="1" presId="urn:microsoft.com/office/officeart/2005/8/layout/radial5"/>
    <dgm:cxn modelId="{E52DE5C3-C3FA-48F8-8138-95A099CBF63A}" srcId="{532EF1D4-6271-494F-9647-0DB3666B0344}" destId="{6141D7C2-DCAE-46B0-BFEA-F1F5970A4779}" srcOrd="3" destOrd="0" parTransId="{37A5564D-BAA4-4F20-BCB5-537E8B0EBA9B}" sibTransId="{1C6EA870-4D7F-4873-B1E5-127C3B189A47}"/>
    <dgm:cxn modelId="{526DB4C5-A23A-4CAE-8E5E-2396F630387B}" srcId="{A2388022-8DF2-4690-B4D5-23FC1C2510D1}" destId="{C1CAE9C6-CFB5-46F4-BBCA-F6C76C9FDE3B}" srcOrd="0" destOrd="0" parTransId="{78C5BD19-C24A-4C92-8F68-0794109BCE2E}" sibTransId="{B84B6FD5-51C4-40B7-91A8-FA789F1E5C93}"/>
    <dgm:cxn modelId="{CED86BC9-E2CE-44D1-83F2-9D50AA303EEF}" type="presOf" srcId="{CF585B9F-48B0-4EB5-BB27-A7EFF9DC4E14}" destId="{20D877F6-FDED-4966-83C0-CEC7C4D65F82}" srcOrd="1" destOrd="0" presId="urn:microsoft.com/office/officeart/2005/8/layout/radial5"/>
    <dgm:cxn modelId="{6792C0D5-22E4-4913-950E-95553701E685}" srcId="{CFC4FA9A-39E3-4D1A-A77C-2817F018D05C}" destId="{4CE7BE93-B929-48F8-A1E0-6A5CB25CBC3A}" srcOrd="1" destOrd="0" parTransId="{C33FAD6A-5DC8-472A-B9CC-D620B62B1873}" sibTransId="{8625E9C3-6595-419B-937F-78618D607A05}"/>
    <dgm:cxn modelId="{9CC617E2-98B1-4406-9414-53E0306CE414}" type="presOf" srcId="{52B496B8-0A9E-4C5F-A51E-D2010F337DAF}" destId="{D07BE35F-67D2-4C11-9216-82954B6B062F}" srcOrd="1" destOrd="0" presId="urn:microsoft.com/office/officeart/2005/8/layout/radial5"/>
    <dgm:cxn modelId="{548950F4-2AD0-4D4F-B565-AA3892D95FF4}" srcId="{60903508-8732-4505-A7BE-B091132213B0}" destId="{C1DA3583-E577-4369-880E-19B344E83454}" srcOrd="1" destOrd="0" parTransId="{223ED69E-E519-43EC-B5E1-DD5B96FFBBB4}" sibTransId="{4E298B9B-C429-4F8D-9956-A852A9969DC3}"/>
    <dgm:cxn modelId="{A9F701F6-6CB3-4790-AAEC-DA4955ED4D07}" type="presOf" srcId="{4CE7BE93-B929-48F8-A1E0-6A5CB25CBC3A}" destId="{6EA97A5A-A3A7-47F8-8A34-9E0E75C30124}" srcOrd="0" destOrd="2" presId="urn:microsoft.com/office/officeart/2005/8/layout/radial5"/>
    <dgm:cxn modelId="{AA4DA9F6-8E05-4B69-BDC3-8F0629547121}" type="presOf" srcId="{7DA46323-184D-4DBA-9EDB-03D1F6A9F21F}" destId="{5CE3D218-2425-439C-8252-3475D408B58F}" srcOrd="0" destOrd="1" presId="urn:microsoft.com/office/officeart/2005/8/layout/radial5"/>
    <dgm:cxn modelId="{365EA9F6-FB42-4EDD-B8B5-2821D0E3C7D6}" srcId="{CFC4FA9A-39E3-4D1A-A77C-2817F018D05C}" destId="{89BEBB12-62CF-4659-A3BE-29F8D244C657}" srcOrd="0" destOrd="0" parTransId="{6253BC9C-1C2B-49DC-A922-3AE4166EF4A4}" sibTransId="{1C5FF180-2E18-468D-91AD-84CA0F8F4692}"/>
    <dgm:cxn modelId="{F3C3ACFE-C555-46CD-85BF-83B8AFE6AC65}" type="presOf" srcId="{532EF1D4-6271-494F-9647-0DB3666B0344}" destId="{FF0FCFC8-1213-4376-A4E1-43A37EB09B5F}" srcOrd="0" destOrd="0" presId="urn:microsoft.com/office/officeart/2005/8/layout/radial5"/>
    <dgm:cxn modelId="{03782698-1D9C-4997-9665-0CF6D9A2A67D}" type="presParOf" srcId="{F2A416E7-F598-4A73-BEE0-B998BD7983AF}" destId="{FF0FCFC8-1213-4376-A4E1-43A37EB09B5F}" srcOrd="0" destOrd="0" presId="urn:microsoft.com/office/officeart/2005/8/layout/radial5"/>
    <dgm:cxn modelId="{FD235422-39C4-45F1-9EAF-7BC1C478530C}" type="presParOf" srcId="{F2A416E7-F598-4A73-BEE0-B998BD7983AF}" destId="{5381B14C-953E-43FB-8C31-865DB8099C10}" srcOrd="1" destOrd="0" presId="urn:microsoft.com/office/officeart/2005/8/layout/radial5"/>
    <dgm:cxn modelId="{3D2E6C0B-B149-4E0D-9E8B-1FEC52592B57}" type="presParOf" srcId="{5381B14C-953E-43FB-8C31-865DB8099C10}" destId="{96285C9B-56CB-4A1A-8EE5-CCE15F36D63B}" srcOrd="0" destOrd="0" presId="urn:microsoft.com/office/officeart/2005/8/layout/radial5"/>
    <dgm:cxn modelId="{26A8A39A-D9BF-468E-B815-A7C2AF20F7BC}" type="presParOf" srcId="{F2A416E7-F598-4A73-BEE0-B998BD7983AF}" destId="{5142DF3A-8A15-45C3-A0F6-93C12BDD42CA}" srcOrd="2" destOrd="0" presId="urn:microsoft.com/office/officeart/2005/8/layout/radial5"/>
    <dgm:cxn modelId="{55AF86B0-4A46-4534-8031-1B7F6FF0B0C5}" type="presParOf" srcId="{F2A416E7-F598-4A73-BEE0-B998BD7983AF}" destId="{2A9F7862-29DC-4EED-BD96-9EC2A808D5C9}" srcOrd="3" destOrd="0" presId="urn:microsoft.com/office/officeart/2005/8/layout/radial5"/>
    <dgm:cxn modelId="{325FA1FA-0285-45CD-9C9F-4E23081E25DB}" type="presParOf" srcId="{2A9F7862-29DC-4EED-BD96-9EC2A808D5C9}" destId="{20D877F6-FDED-4966-83C0-CEC7C4D65F82}" srcOrd="0" destOrd="0" presId="urn:microsoft.com/office/officeart/2005/8/layout/radial5"/>
    <dgm:cxn modelId="{04692F08-0C4C-428D-B277-09D08B13A704}" type="presParOf" srcId="{F2A416E7-F598-4A73-BEE0-B998BD7983AF}" destId="{6EA97A5A-A3A7-47F8-8A34-9E0E75C30124}" srcOrd="4" destOrd="0" presId="urn:microsoft.com/office/officeart/2005/8/layout/radial5"/>
    <dgm:cxn modelId="{613977B0-3B9D-4654-8316-D0296C71F84D}" type="presParOf" srcId="{F2A416E7-F598-4A73-BEE0-B998BD7983AF}" destId="{135EE75A-DC93-4CB7-8ACF-C8DE92D4B8E6}" srcOrd="5" destOrd="0" presId="urn:microsoft.com/office/officeart/2005/8/layout/radial5"/>
    <dgm:cxn modelId="{17BF34EE-D52D-40D3-838A-CC9D037CE929}" type="presParOf" srcId="{135EE75A-DC93-4CB7-8ACF-C8DE92D4B8E6}" destId="{D07BE35F-67D2-4C11-9216-82954B6B062F}" srcOrd="0" destOrd="0" presId="urn:microsoft.com/office/officeart/2005/8/layout/radial5"/>
    <dgm:cxn modelId="{97555476-D201-4FE6-801A-AD1671ECD7B4}" type="presParOf" srcId="{F2A416E7-F598-4A73-BEE0-B998BD7983AF}" destId="{5CE131AA-19B7-47E7-A409-CC3D99C95B58}" srcOrd="6" destOrd="0" presId="urn:microsoft.com/office/officeart/2005/8/layout/radial5"/>
    <dgm:cxn modelId="{1152E363-DCC8-419E-ACA5-B39741BE800C}" type="presParOf" srcId="{F2A416E7-F598-4A73-BEE0-B998BD7983AF}" destId="{21C83F00-4E70-4BC9-9CC7-B0B1DEABC8FD}" srcOrd="7" destOrd="0" presId="urn:microsoft.com/office/officeart/2005/8/layout/radial5"/>
    <dgm:cxn modelId="{3E3258D4-D1D9-4FCB-8C51-3D6393A59BEE}" type="presParOf" srcId="{21C83F00-4E70-4BC9-9CC7-B0B1DEABC8FD}" destId="{721BC009-AD5F-46D3-8F97-A673843D9FB5}" srcOrd="0" destOrd="0" presId="urn:microsoft.com/office/officeart/2005/8/layout/radial5"/>
    <dgm:cxn modelId="{E2D3C0D2-BBEF-4757-B845-8539C75F552A}" type="presParOf" srcId="{F2A416E7-F598-4A73-BEE0-B998BD7983AF}" destId="{5CE3D218-2425-439C-8252-3475D408B58F}"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46163EA-68E3-48AA-92F2-4784DBEC9408}" type="doc">
      <dgm:prSet loTypeId="urn:microsoft.com/office/officeart/2011/layout/HexagonRadial" loCatId="officeonline" qsTypeId="urn:microsoft.com/office/officeart/2005/8/quickstyle/simple1" qsCatId="simple" csTypeId="urn:microsoft.com/office/officeart/2005/8/colors/colorful5" csCatId="colorful"/>
      <dgm:spPr/>
      <dgm:t>
        <a:bodyPr/>
        <a:lstStyle/>
        <a:p>
          <a:endParaRPr lang="en-IE"/>
        </a:p>
      </dgm:t>
    </dgm:pt>
    <dgm:pt modelId="{B3BED963-E426-456D-BC56-11D7BCDB2097}">
      <dgm:prSet/>
      <dgm:spPr/>
      <dgm:t>
        <a:bodyPr/>
        <a:lstStyle/>
        <a:p>
          <a:r>
            <a:rPr lang="en-IE" b="1" dirty="0"/>
            <a:t>Number of firms within a markets (lesser extent the number of purchasers)</a:t>
          </a:r>
        </a:p>
      </dgm:t>
    </dgm:pt>
    <dgm:pt modelId="{DD7E951D-86A8-4D8D-ADCD-59B71BF68657}" type="parTrans" cxnId="{3F3BF99F-E8D9-4A37-9D39-48831A127DF8}">
      <dgm:prSet/>
      <dgm:spPr/>
      <dgm:t>
        <a:bodyPr/>
        <a:lstStyle/>
        <a:p>
          <a:endParaRPr lang="en-IE"/>
        </a:p>
      </dgm:t>
    </dgm:pt>
    <dgm:pt modelId="{92622B1C-D8F6-4149-BC73-DDCE8761A72C}" type="sibTrans" cxnId="{3F3BF99F-E8D9-4A37-9D39-48831A127DF8}">
      <dgm:prSet/>
      <dgm:spPr/>
      <dgm:t>
        <a:bodyPr/>
        <a:lstStyle/>
        <a:p>
          <a:endParaRPr lang="en-IE"/>
        </a:p>
      </dgm:t>
    </dgm:pt>
    <dgm:pt modelId="{6D74F1C0-4B74-4232-ACDA-490AC7CBD8D6}">
      <dgm:prSet/>
      <dgm:spPr/>
      <dgm:t>
        <a:bodyPr/>
        <a:lstStyle/>
        <a:p>
          <a:r>
            <a:rPr lang="en-IE" b="1" dirty="0"/>
            <a:t>Perfect Competition</a:t>
          </a:r>
        </a:p>
      </dgm:t>
    </dgm:pt>
    <dgm:pt modelId="{F11A39D1-F456-4671-ABA3-66F72FA6EDF1}" type="parTrans" cxnId="{9BBBF50D-CD58-4A8C-8EA8-E66B6821AA45}">
      <dgm:prSet/>
      <dgm:spPr/>
      <dgm:t>
        <a:bodyPr/>
        <a:lstStyle/>
        <a:p>
          <a:endParaRPr lang="en-IE"/>
        </a:p>
      </dgm:t>
    </dgm:pt>
    <dgm:pt modelId="{CFF3F505-AAEF-43CB-B1BD-8F05BD844E6B}" type="sibTrans" cxnId="{9BBBF50D-CD58-4A8C-8EA8-E66B6821AA45}">
      <dgm:prSet/>
      <dgm:spPr/>
      <dgm:t>
        <a:bodyPr/>
        <a:lstStyle/>
        <a:p>
          <a:endParaRPr lang="en-IE"/>
        </a:p>
      </dgm:t>
    </dgm:pt>
    <dgm:pt modelId="{232DFF52-408A-4CA7-95B5-1CDE6D32230A}">
      <dgm:prSet/>
      <dgm:spPr/>
      <dgm:t>
        <a:bodyPr/>
        <a:lstStyle/>
        <a:p>
          <a:r>
            <a:rPr lang="en-IE" b="1" dirty="0"/>
            <a:t>Monopolistic Competition</a:t>
          </a:r>
        </a:p>
      </dgm:t>
    </dgm:pt>
    <dgm:pt modelId="{7F5C55E0-31E2-436D-99C9-39C4B0A636B3}" type="parTrans" cxnId="{31CC0E5C-6647-4CAF-BCC9-D90529E52A20}">
      <dgm:prSet/>
      <dgm:spPr/>
      <dgm:t>
        <a:bodyPr/>
        <a:lstStyle/>
        <a:p>
          <a:endParaRPr lang="en-IE"/>
        </a:p>
      </dgm:t>
    </dgm:pt>
    <dgm:pt modelId="{18C70F99-1A57-4A28-99B5-FAA2510EE3AD}" type="sibTrans" cxnId="{31CC0E5C-6647-4CAF-BCC9-D90529E52A20}">
      <dgm:prSet/>
      <dgm:spPr/>
      <dgm:t>
        <a:bodyPr/>
        <a:lstStyle/>
        <a:p>
          <a:endParaRPr lang="en-IE"/>
        </a:p>
      </dgm:t>
    </dgm:pt>
    <dgm:pt modelId="{2D6CB6AD-9C89-421B-B05D-8FE39C909B7A}">
      <dgm:prSet/>
      <dgm:spPr/>
      <dgm:t>
        <a:bodyPr/>
        <a:lstStyle/>
        <a:p>
          <a:r>
            <a:rPr lang="en-IE" b="1"/>
            <a:t>Monopoly</a:t>
          </a:r>
        </a:p>
      </dgm:t>
    </dgm:pt>
    <dgm:pt modelId="{3816463A-C0C2-4603-B026-D2094D283093}" type="parTrans" cxnId="{F48C1C22-0B3F-496F-BF90-01B6B0A22541}">
      <dgm:prSet/>
      <dgm:spPr/>
      <dgm:t>
        <a:bodyPr/>
        <a:lstStyle/>
        <a:p>
          <a:endParaRPr lang="en-IE"/>
        </a:p>
      </dgm:t>
    </dgm:pt>
    <dgm:pt modelId="{1808420F-379E-4FF1-9E9D-60432F47661A}" type="sibTrans" cxnId="{F48C1C22-0B3F-496F-BF90-01B6B0A22541}">
      <dgm:prSet/>
      <dgm:spPr/>
      <dgm:t>
        <a:bodyPr/>
        <a:lstStyle/>
        <a:p>
          <a:endParaRPr lang="en-IE"/>
        </a:p>
      </dgm:t>
    </dgm:pt>
    <dgm:pt modelId="{2CAFBC32-2A14-44EE-92CB-9CCC69EA33A8}">
      <dgm:prSet/>
      <dgm:spPr/>
      <dgm:t>
        <a:bodyPr/>
        <a:lstStyle/>
        <a:p>
          <a:r>
            <a:rPr lang="en-IE" b="1"/>
            <a:t>Oligopoly</a:t>
          </a:r>
        </a:p>
      </dgm:t>
    </dgm:pt>
    <dgm:pt modelId="{155A86D9-C7B2-4066-B2A4-55FE52950873}" type="parTrans" cxnId="{D5007AA7-6A8B-4147-A894-53D1021DC629}">
      <dgm:prSet/>
      <dgm:spPr/>
      <dgm:t>
        <a:bodyPr/>
        <a:lstStyle/>
        <a:p>
          <a:endParaRPr lang="en-IE"/>
        </a:p>
      </dgm:t>
    </dgm:pt>
    <dgm:pt modelId="{39677E3E-CAE0-4880-8B8A-3908FB718C10}" type="sibTrans" cxnId="{D5007AA7-6A8B-4147-A894-53D1021DC629}">
      <dgm:prSet/>
      <dgm:spPr/>
      <dgm:t>
        <a:bodyPr/>
        <a:lstStyle/>
        <a:p>
          <a:endParaRPr lang="en-IE"/>
        </a:p>
      </dgm:t>
    </dgm:pt>
    <dgm:pt modelId="{C9F86FBA-F132-49CF-AABD-7A8961930F5B}">
      <dgm:prSet/>
      <dgm:spPr/>
      <dgm:t>
        <a:bodyPr/>
        <a:lstStyle/>
        <a:p>
          <a:r>
            <a:rPr lang="en-IE" b="1"/>
            <a:t>Monopsony</a:t>
          </a:r>
        </a:p>
      </dgm:t>
    </dgm:pt>
    <dgm:pt modelId="{F5E14D51-1C40-45D6-9A78-4A0A5CF1500B}" type="parTrans" cxnId="{1CDA85E6-FF00-4529-9922-902D413D0EF9}">
      <dgm:prSet/>
      <dgm:spPr/>
      <dgm:t>
        <a:bodyPr/>
        <a:lstStyle/>
        <a:p>
          <a:endParaRPr lang="en-IE"/>
        </a:p>
      </dgm:t>
    </dgm:pt>
    <dgm:pt modelId="{0345A733-DA42-4FCE-B224-CB8370B0F106}" type="sibTrans" cxnId="{1CDA85E6-FF00-4529-9922-902D413D0EF9}">
      <dgm:prSet/>
      <dgm:spPr/>
      <dgm:t>
        <a:bodyPr/>
        <a:lstStyle/>
        <a:p>
          <a:endParaRPr lang="en-IE"/>
        </a:p>
      </dgm:t>
    </dgm:pt>
    <dgm:pt modelId="{A1C202AF-CD34-4410-842E-5CD00DA2D73B}">
      <dgm:prSet/>
      <dgm:spPr/>
      <dgm:t>
        <a:bodyPr/>
        <a:lstStyle/>
        <a:p>
          <a:r>
            <a:rPr lang="en-IE" b="1"/>
            <a:t>Bilateral Monopoly </a:t>
          </a:r>
        </a:p>
      </dgm:t>
    </dgm:pt>
    <dgm:pt modelId="{9464FC48-B5A1-4C09-A4A4-11AA9A51A35D}" type="parTrans" cxnId="{7E98EA25-1A2B-4E4C-A94C-9A3341C2E225}">
      <dgm:prSet/>
      <dgm:spPr/>
      <dgm:t>
        <a:bodyPr/>
        <a:lstStyle/>
        <a:p>
          <a:endParaRPr lang="en-IE"/>
        </a:p>
      </dgm:t>
    </dgm:pt>
    <dgm:pt modelId="{DB48A6E4-E467-40B1-9C10-01FAAB3FE6B7}" type="sibTrans" cxnId="{7E98EA25-1A2B-4E4C-A94C-9A3341C2E225}">
      <dgm:prSet/>
      <dgm:spPr/>
      <dgm:t>
        <a:bodyPr/>
        <a:lstStyle/>
        <a:p>
          <a:endParaRPr lang="en-IE"/>
        </a:p>
      </dgm:t>
    </dgm:pt>
    <dgm:pt modelId="{1600334D-77D7-4E2D-88E9-778B10E4C695}" type="pres">
      <dgm:prSet presAssocID="{246163EA-68E3-48AA-92F2-4784DBEC9408}" presName="Name0" presStyleCnt="0">
        <dgm:presLayoutVars>
          <dgm:chMax val="1"/>
          <dgm:chPref val="1"/>
          <dgm:dir/>
          <dgm:animOne val="branch"/>
          <dgm:animLvl val="lvl"/>
        </dgm:presLayoutVars>
      </dgm:prSet>
      <dgm:spPr/>
    </dgm:pt>
    <dgm:pt modelId="{D9F6F4DC-5C0C-4E22-9A29-29433E82CCBC}" type="pres">
      <dgm:prSet presAssocID="{B3BED963-E426-456D-BC56-11D7BCDB2097}" presName="Parent" presStyleLbl="node0" presStyleIdx="0" presStyleCnt="1">
        <dgm:presLayoutVars>
          <dgm:chMax val="6"/>
          <dgm:chPref val="6"/>
        </dgm:presLayoutVars>
      </dgm:prSet>
      <dgm:spPr/>
    </dgm:pt>
    <dgm:pt modelId="{E2272140-A18A-49FD-B2DA-8D4F623B8625}" type="pres">
      <dgm:prSet presAssocID="{6D74F1C0-4B74-4232-ACDA-490AC7CBD8D6}" presName="Accent1" presStyleCnt="0"/>
      <dgm:spPr/>
    </dgm:pt>
    <dgm:pt modelId="{542E0E46-FA74-4837-B65F-8B8D2F8D4310}" type="pres">
      <dgm:prSet presAssocID="{6D74F1C0-4B74-4232-ACDA-490AC7CBD8D6}" presName="Accent" presStyleLbl="bgShp" presStyleIdx="0" presStyleCnt="6"/>
      <dgm:spPr/>
    </dgm:pt>
    <dgm:pt modelId="{583AC8B0-78A9-4A6A-9A3C-3E1C448B69A3}" type="pres">
      <dgm:prSet presAssocID="{6D74F1C0-4B74-4232-ACDA-490AC7CBD8D6}" presName="Child1" presStyleLbl="node1" presStyleIdx="0" presStyleCnt="6">
        <dgm:presLayoutVars>
          <dgm:chMax val="0"/>
          <dgm:chPref val="0"/>
          <dgm:bulletEnabled val="1"/>
        </dgm:presLayoutVars>
      </dgm:prSet>
      <dgm:spPr/>
    </dgm:pt>
    <dgm:pt modelId="{EA2ADEA0-D7A9-45D1-9639-F2857BD0B69D}" type="pres">
      <dgm:prSet presAssocID="{232DFF52-408A-4CA7-95B5-1CDE6D32230A}" presName="Accent2" presStyleCnt="0"/>
      <dgm:spPr/>
    </dgm:pt>
    <dgm:pt modelId="{1C3037DB-75D8-4641-AC2E-ED7AD243001F}" type="pres">
      <dgm:prSet presAssocID="{232DFF52-408A-4CA7-95B5-1CDE6D32230A}" presName="Accent" presStyleLbl="bgShp" presStyleIdx="1" presStyleCnt="6"/>
      <dgm:spPr/>
    </dgm:pt>
    <dgm:pt modelId="{73A02822-C86F-4EE3-91D7-D4B865BBE3BD}" type="pres">
      <dgm:prSet presAssocID="{232DFF52-408A-4CA7-95B5-1CDE6D32230A}" presName="Child2" presStyleLbl="node1" presStyleIdx="1" presStyleCnt="6">
        <dgm:presLayoutVars>
          <dgm:chMax val="0"/>
          <dgm:chPref val="0"/>
          <dgm:bulletEnabled val="1"/>
        </dgm:presLayoutVars>
      </dgm:prSet>
      <dgm:spPr/>
    </dgm:pt>
    <dgm:pt modelId="{410B9B62-3588-4146-8DB6-B7D1D1C1FD45}" type="pres">
      <dgm:prSet presAssocID="{2D6CB6AD-9C89-421B-B05D-8FE39C909B7A}" presName="Accent3" presStyleCnt="0"/>
      <dgm:spPr/>
    </dgm:pt>
    <dgm:pt modelId="{CE9691E2-9DEC-4003-91DF-F0965BEC3F3B}" type="pres">
      <dgm:prSet presAssocID="{2D6CB6AD-9C89-421B-B05D-8FE39C909B7A}" presName="Accent" presStyleLbl="bgShp" presStyleIdx="2" presStyleCnt="6"/>
      <dgm:spPr/>
    </dgm:pt>
    <dgm:pt modelId="{9BC89516-2EF5-4C55-9EA2-B971F2FC4D70}" type="pres">
      <dgm:prSet presAssocID="{2D6CB6AD-9C89-421B-B05D-8FE39C909B7A}" presName="Child3" presStyleLbl="node1" presStyleIdx="2" presStyleCnt="6">
        <dgm:presLayoutVars>
          <dgm:chMax val="0"/>
          <dgm:chPref val="0"/>
          <dgm:bulletEnabled val="1"/>
        </dgm:presLayoutVars>
      </dgm:prSet>
      <dgm:spPr/>
    </dgm:pt>
    <dgm:pt modelId="{FC0BD1F6-36FE-44E8-B44C-C3FACDAE38F8}" type="pres">
      <dgm:prSet presAssocID="{2CAFBC32-2A14-44EE-92CB-9CCC69EA33A8}" presName="Accent4" presStyleCnt="0"/>
      <dgm:spPr/>
    </dgm:pt>
    <dgm:pt modelId="{81DD73B6-9BEE-401E-B040-CCC90008A2E3}" type="pres">
      <dgm:prSet presAssocID="{2CAFBC32-2A14-44EE-92CB-9CCC69EA33A8}" presName="Accent" presStyleLbl="bgShp" presStyleIdx="3" presStyleCnt="6"/>
      <dgm:spPr/>
    </dgm:pt>
    <dgm:pt modelId="{3303D57B-0BA5-4FB7-BFED-9CE9E4A579E0}" type="pres">
      <dgm:prSet presAssocID="{2CAFBC32-2A14-44EE-92CB-9CCC69EA33A8}" presName="Child4" presStyleLbl="node1" presStyleIdx="3" presStyleCnt="6">
        <dgm:presLayoutVars>
          <dgm:chMax val="0"/>
          <dgm:chPref val="0"/>
          <dgm:bulletEnabled val="1"/>
        </dgm:presLayoutVars>
      </dgm:prSet>
      <dgm:spPr/>
    </dgm:pt>
    <dgm:pt modelId="{6C2B1A95-8757-4ED3-8F1D-CD390FE656B5}" type="pres">
      <dgm:prSet presAssocID="{C9F86FBA-F132-49CF-AABD-7A8961930F5B}" presName="Accent5" presStyleCnt="0"/>
      <dgm:spPr/>
    </dgm:pt>
    <dgm:pt modelId="{7E6B45CF-C9F0-43FB-AB5C-F8297076732C}" type="pres">
      <dgm:prSet presAssocID="{C9F86FBA-F132-49CF-AABD-7A8961930F5B}" presName="Accent" presStyleLbl="bgShp" presStyleIdx="4" presStyleCnt="6"/>
      <dgm:spPr/>
    </dgm:pt>
    <dgm:pt modelId="{6F34D552-473D-4A60-86B1-02FAF73ACA18}" type="pres">
      <dgm:prSet presAssocID="{C9F86FBA-F132-49CF-AABD-7A8961930F5B}" presName="Child5" presStyleLbl="node1" presStyleIdx="4" presStyleCnt="6">
        <dgm:presLayoutVars>
          <dgm:chMax val="0"/>
          <dgm:chPref val="0"/>
          <dgm:bulletEnabled val="1"/>
        </dgm:presLayoutVars>
      </dgm:prSet>
      <dgm:spPr/>
    </dgm:pt>
    <dgm:pt modelId="{F6F4FE68-5B0A-447E-9703-EA26ED6A3FDC}" type="pres">
      <dgm:prSet presAssocID="{A1C202AF-CD34-4410-842E-5CD00DA2D73B}" presName="Accent6" presStyleCnt="0"/>
      <dgm:spPr/>
    </dgm:pt>
    <dgm:pt modelId="{E256B3B6-B80C-4F72-A111-E9C8D0E69B91}" type="pres">
      <dgm:prSet presAssocID="{A1C202AF-CD34-4410-842E-5CD00DA2D73B}" presName="Accent" presStyleLbl="bgShp" presStyleIdx="5" presStyleCnt="6"/>
      <dgm:spPr/>
    </dgm:pt>
    <dgm:pt modelId="{91CB7687-54DE-43FF-A15A-4C478BA2B2CC}" type="pres">
      <dgm:prSet presAssocID="{A1C202AF-CD34-4410-842E-5CD00DA2D73B}" presName="Child6" presStyleLbl="node1" presStyleIdx="5" presStyleCnt="6">
        <dgm:presLayoutVars>
          <dgm:chMax val="0"/>
          <dgm:chPref val="0"/>
          <dgm:bulletEnabled val="1"/>
        </dgm:presLayoutVars>
      </dgm:prSet>
      <dgm:spPr/>
    </dgm:pt>
  </dgm:ptLst>
  <dgm:cxnLst>
    <dgm:cxn modelId="{E0970107-CEDB-479B-AF9C-D68D60D60C3A}" type="presOf" srcId="{C9F86FBA-F132-49CF-AABD-7A8961930F5B}" destId="{6F34D552-473D-4A60-86B1-02FAF73ACA18}" srcOrd="0" destOrd="0" presId="urn:microsoft.com/office/officeart/2011/layout/HexagonRadial"/>
    <dgm:cxn modelId="{9BBBF50D-CD58-4A8C-8EA8-E66B6821AA45}" srcId="{B3BED963-E426-456D-BC56-11D7BCDB2097}" destId="{6D74F1C0-4B74-4232-ACDA-490AC7CBD8D6}" srcOrd="0" destOrd="0" parTransId="{F11A39D1-F456-4671-ABA3-66F72FA6EDF1}" sibTransId="{CFF3F505-AAEF-43CB-B1BD-8F05BD844E6B}"/>
    <dgm:cxn modelId="{C38E4618-7ABA-4234-B14F-D38F3843D6DA}" type="presOf" srcId="{A1C202AF-CD34-4410-842E-5CD00DA2D73B}" destId="{91CB7687-54DE-43FF-A15A-4C478BA2B2CC}" srcOrd="0" destOrd="0" presId="urn:microsoft.com/office/officeart/2011/layout/HexagonRadial"/>
    <dgm:cxn modelId="{157DB11D-7514-4499-BCEC-9B634B853C20}" type="presOf" srcId="{246163EA-68E3-48AA-92F2-4784DBEC9408}" destId="{1600334D-77D7-4E2D-88E9-778B10E4C695}" srcOrd="0" destOrd="0" presId="urn:microsoft.com/office/officeart/2011/layout/HexagonRadial"/>
    <dgm:cxn modelId="{F48C1C22-0B3F-496F-BF90-01B6B0A22541}" srcId="{B3BED963-E426-456D-BC56-11D7BCDB2097}" destId="{2D6CB6AD-9C89-421B-B05D-8FE39C909B7A}" srcOrd="2" destOrd="0" parTransId="{3816463A-C0C2-4603-B026-D2094D283093}" sibTransId="{1808420F-379E-4FF1-9E9D-60432F47661A}"/>
    <dgm:cxn modelId="{7E98EA25-1A2B-4E4C-A94C-9A3341C2E225}" srcId="{B3BED963-E426-456D-BC56-11D7BCDB2097}" destId="{A1C202AF-CD34-4410-842E-5CD00DA2D73B}" srcOrd="5" destOrd="0" parTransId="{9464FC48-B5A1-4C09-A4A4-11AA9A51A35D}" sibTransId="{DB48A6E4-E467-40B1-9C10-01FAAB3FE6B7}"/>
    <dgm:cxn modelId="{D266F251-4688-4ACF-BB7B-B95A08408B69}" type="presOf" srcId="{2CAFBC32-2A14-44EE-92CB-9CCC69EA33A8}" destId="{3303D57B-0BA5-4FB7-BFED-9CE9E4A579E0}" srcOrd="0" destOrd="0" presId="urn:microsoft.com/office/officeart/2011/layout/HexagonRadial"/>
    <dgm:cxn modelId="{31CC0E5C-6647-4CAF-BCC9-D90529E52A20}" srcId="{B3BED963-E426-456D-BC56-11D7BCDB2097}" destId="{232DFF52-408A-4CA7-95B5-1CDE6D32230A}" srcOrd="1" destOrd="0" parTransId="{7F5C55E0-31E2-436D-99C9-39C4B0A636B3}" sibTransId="{18C70F99-1A57-4A28-99B5-FAA2510EE3AD}"/>
    <dgm:cxn modelId="{C5E13E66-D4C2-4727-9ED8-E67CC02F6C4D}" type="presOf" srcId="{6D74F1C0-4B74-4232-ACDA-490AC7CBD8D6}" destId="{583AC8B0-78A9-4A6A-9A3C-3E1C448B69A3}" srcOrd="0" destOrd="0" presId="urn:microsoft.com/office/officeart/2011/layout/HexagonRadial"/>
    <dgm:cxn modelId="{17156F7F-684C-48D8-8C26-97D4FD656596}" type="presOf" srcId="{2D6CB6AD-9C89-421B-B05D-8FE39C909B7A}" destId="{9BC89516-2EF5-4C55-9EA2-B971F2FC4D70}" srcOrd="0" destOrd="0" presId="urn:microsoft.com/office/officeart/2011/layout/HexagonRadial"/>
    <dgm:cxn modelId="{3F3BF99F-E8D9-4A37-9D39-48831A127DF8}" srcId="{246163EA-68E3-48AA-92F2-4784DBEC9408}" destId="{B3BED963-E426-456D-BC56-11D7BCDB2097}" srcOrd="0" destOrd="0" parTransId="{DD7E951D-86A8-4D8D-ADCD-59B71BF68657}" sibTransId="{92622B1C-D8F6-4149-BC73-DDCE8761A72C}"/>
    <dgm:cxn modelId="{D5007AA7-6A8B-4147-A894-53D1021DC629}" srcId="{B3BED963-E426-456D-BC56-11D7BCDB2097}" destId="{2CAFBC32-2A14-44EE-92CB-9CCC69EA33A8}" srcOrd="3" destOrd="0" parTransId="{155A86D9-C7B2-4066-B2A4-55FE52950873}" sibTransId="{39677E3E-CAE0-4880-8B8A-3908FB718C10}"/>
    <dgm:cxn modelId="{9E76FAD2-3F7E-4CF9-8550-B3E940302B4E}" type="presOf" srcId="{232DFF52-408A-4CA7-95B5-1CDE6D32230A}" destId="{73A02822-C86F-4EE3-91D7-D4B865BBE3BD}" srcOrd="0" destOrd="0" presId="urn:microsoft.com/office/officeart/2011/layout/HexagonRadial"/>
    <dgm:cxn modelId="{841373E0-11FB-43E6-987B-16141279E8C3}" type="presOf" srcId="{B3BED963-E426-456D-BC56-11D7BCDB2097}" destId="{D9F6F4DC-5C0C-4E22-9A29-29433E82CCBC}" srcOrd="0" destOrd="0" presId="urn:microsoft.com/office/officeart/2011/layout/HexagonRadial"/>
    <dgm:cxn modelId="{1CDA85E6-FF00-4529-9922-902D413D0EF9}" srcId="{B3BED963-E426-456D-BC56-11D7BCDB2097}" destId="{C9F86FBA-F132-49CF-AABD-7A8961930F5B}" srcOrd="4" destOrd="0" parTransId="{F5E14D51-1C40-45D6-9A78-4A0A5CF1500B}" sibTransId="{0345A733-DA42-4FCE-B224-CB8370B0F106}"/>
    <dgm:cxn modelId="{4E13849E-FA05-4212-BBAE-F824B22BA7EC}" type="presParOf" srcId="{1600334D-77D7-4E2D-88E9-778B10E4C695}" destId="{D9F6F4DC-5C0C-4E22-9A29-29433E82CCBC}" srcOrd="0" destOrd="0" presId="urn:microsoft.com/office/officeart/2011/layout/HexagonRadial"/>
    <dgm:cxn modelId="{183F86C7-70CC-470A-8A14-4ECE19607D75}" type="presParOf" srcId="{1600334D-77D7-4E2D-88E9-778B10E4C695}" destId="{E2272140-A18A-49FD-B2DA-8D4F623B8625}" srcOrd="1" destOrd="0" presId="urn:microsoft.com/office/officeart/2011/layout/HexagonRadial"/>
    <dgm:cxn modelId="{62D7B1D2-36A7-44D1-A962-AB442B247006}" type="presParOf" srcId="{E2272140-A18A-49FD-B2DA-8D4F623B8625}" destId="{542E0E46-FA74-4837-B65F-8B8D2F8D4310}" srcOrd="0" destOrd="0" presId="urn:microsoft.com/office/officeart/2011/layout/HexagonRadial"/>
    <dgm:cxn modelId="{E4AAD2DB-6790-4987-9351-3529A15D5774}" type="presParOf" srcId="{1600334D-77D7-4E2D-88E9-778B10E4C695}" destId="{583AC8B0-78A9-4A6A-9A3C-3E1C448B69A3}" srcOrd="2" destOrd="0" presId="urn:microsoft.com/office/officeart/2011/layout/HexagonRadial"/>
    <dgm:cxn modelId="{32BC852A-6410-4B82-A5F8-4006051B570F}" type="presParOf" srcId="{1600334D-77D7-4E2D-88E9-778B10E4C695}" destId="{EA2ADEA0-D7A9-45D1-9639-F2857BD0B69D}" srcOrd="3" destOrd="0" presId="urn:microsoft.com/office/officeart/2011/layout/HexagonRadial"/>
    <dgm:cxn modelId="{2D318DCD-A9BC-4656-82FE-111E9A9071AC}" type="presParOf" srcId="{EA2ADEA0-D7A9-45D1-9639-F2857BD0B69D}" destId="{1C3037DB-75D8-4641-AC2E-ED7AD243001F}" srcOrd="0" destOrd="0" presId="urn:microsoft.com/office/officeart/2011/layout/HexagonRadial"/>
    <dgm:cxn modelId="{2D1853C8-878B-4AA8-A3EC-4F061E078F2F}" type="presParOf" srcId="{1600334D-77D7-4E2D-88E9-778B10E4C695}" destId="{73A02822-C86F-4EE3-91D7-D4B865BBE3BD}" srcOrd="4" destOrd="0" presId="urn:microsoft.com/office/officeart/2011/layout/HexagonRadial"/>
    <dgm:cxn modelId="{6062278F-0CA6-4B08-9469-D9E08331D91A}" type="presParOf" srcId="{1600334D-77D7-4E2D-88E9-778B10E4C695}" destId="{410B9B62-3588-4146-8DB6-B7D1D1C1FD45}" srcOrd="5" destOrd="0" presId="urn:microsoft.com/office/officeart/2011/layout/HexagonRadial"/>
    <dgm:cxn modelId="{4DACBDC4-037E-4F42-BAEE-1786829D5315}" type="presParOf" srcId="{410B9B62-3588-4146-8DB6-B7D1D1C1FD45}" destId="{CE9691E2-9DEC-4003-91DF-F0965BEC3F3B}" srcOrd="0" destOrd="0" presId="urn:microsoft.com/office/officeart/2011/layout/HexagonRadial"/>
    <dgm:cxn modelId="{855552F3-7DAD-4BC7-97A1-D71BAD62F177}" type="presParOf" srcId="{1600334D-77D7-4E2D-88E9-778B10E4C695}" destId="{9BC89516-2EF5-4C55-9EA2-B971F2FC4D70}" srcOrd="6" destOrd="0" presId="urn:microsoft.com/office/officeart/2011/layout/HexagonRadial"/>
    <dgm:cxn modelId="{E85D1617-82D7-4C64-9B53-6BEC15E14A45}" type="presParOf" srcId="{1600334D-77D7-4E2D-88E9-778B10E4C695}" destId="{FC0BD1F6-36FE-44E8-B44C-C3FACDAE38F8}" srcOrd="7" destOrd="0" presId="urn:microsoft.com/office/officeart/2011/layout/HexagonRadial"/>
    <dgm:cxn modelId="{59B5FEDC-A40A-4709-A674-15B6490CBD2D}" type="presParOf" srcId="{FC0BD1F6-36FE-44E8-B44C-C3FACDAE38F8}" destId="{81DD73B6-9BEE-401E-B040-CCC90008A2E3}" srcOrd="0" destOrd="0" presId="urn:microsoft.com/office/officeart/2011/layout/HexagonRadial"/>
    <dgm:cxn modelId="{37F1C5FF-36AF-47BB-A516-1560EB9AED2A}" type="presParOf" srcId="{1600334D-77D7-4E2D-88E9-778B10E4C695}" destId="{3303D57B-0BA5-4FB7-BFED-9CE9E4A579E0}" srcOrd="8" destOrd="0" presId="urn:microsoft.com/office/officeart/2011/layout/HexagonRadial"/>
    <dgm:cxn modelId="{F4278450-6266-4C24-9D00-28C94094F978}" type="presParOf" srcId="{1600334D-77D7-4E2D-88E9-778B10E4C695}" destId="{6C2B1A95-8757-4ED3-8F1D-CD390FE656B5}" srcOrd="9" destOrd="0" presId="urn:microsoft.com/office/officeart/2011/layout/HexagonRadial"/>
    <dgm:cxn modelId="{F79447A2-B8F6-44F6-8298-831C10D8B5BE}" type="presParOf" srcId="{6C2B1A95-8757-4ED3-8F1D-CD390FE656B5}" destId="{7E6B45CF-C9F0-43FB-AB5C-F8297076732C}" srcOrd="0" destOrd="0" presId="urn:microsoft.com/office/officeart/2011/layout/HexagonRadial"/>
    <dgm:cxn modelId="{82471D6E-77B5-41B7-960E-83EC5070A304}" type="presParOf" srcId="{1600334D-77D7-4E2D-88E9-778B10E4C695}" destId="{6F34D552-473D-4A60-86B1-02FAF73ACA18}" srcOrd="10" destOrd="0" presId="urn:microsoft.com/office/officeart/2011/layout/HexagonRadial"/>
    <dgm:cxn modelId="{FBDB2954-4ED5-4A84-A5D0-AEE7D04112F5}" type="presParOf" srcId="{1600334D-77D7-4E2D-88E9-778B10E4C695}" destId="{F6F4FE68-5B0A-447E-9703-EA26ED6A3FDC}" srcOrd="11" destOrd="0" presId="urn:microsoft.com/office/officeart/2011/layout/HexagonRadial"/>
    <dgm:cxn modelId="{33FAEF6F-2AB2-4421-B489-9289D67542DC}" type="presParOf" srcId="{F6F4FE68-5B0A-447E-9703-EA26ED6A3FDC}" destId="{E256B3B6-B80C-4F72-A111-E9C8D0E69B91}" srcOrd="0" destOrd="0" presId="urn:microsoft.com/office/officeart/2011/layout/HexagonRadial"/>
    <dgm:cxn modelId="{274EBBE7-60F2-4B60-A593-AAA93C3D832B}" type="presParOf" srcId="{1600334D-77D7-4E2D-88E9-778B10E4C695}" destId="{91CB7687-54DE-43FF-A15A-4C478BA2B2CC}"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D0EA2B2-1A30-4584-BBA6-B84C9E1BD8DC}" type="doc">
      <dgm:prSet loTypeId="urn:microsoft.com/office/officeart/2005/8/layout/process4" loCatId="process" qsTypeId="urn:microsoft.com/office/officeart/2005/8/quickstyle/simple5" qsCatId="simple" csTypeId="urn:microsoft.com/office/officeart/2005/8/colors/colorful5" csCatId="colorful" phldr="1"/>
      <dgm:spPr/>
      <dgm:t>
        <a:bodyPr/>
        <a:lstStyle/>
        <a:p>
          <a:endParaRPr lang="en-IE"/>
        </a:p>
      </dgm:t>
    </dgm:pt>
    <dgm:pt modelId="{C75AF787-4B6D-4406-8B73-8F453563324B}">
      <dgm:prSet custT="1"/>
      <dgm:spPr/>
      <dgm:t>
        <a:bodyPr/>
        <a:lstStyle/>
        <a:p>
          <a:r>
            <a:rPr lang="en-IE" sz="1800" b="1" dirty="0"/>
            <a:t>No one producer has an advantage over another</a:t>
          </a:r>
        </a:p>
      </dgm:t>
    </dgm:pt>
    <dgm:pt modelId="{13FB5862-EF98-4408-A6BC-6556083531EC}" type="parTrans" cxnId="{ADF21B41-032F-432D-A8BD-99B202FBF199}">
      <dgm:prSet/>
      <dgm:spPr/>
      <dgm:t>
        <a:bodyPr/>
        <a:lstStyle/>
        <a:p>
          <a:endParaRPr lang="en-IE"/>
        </a:p>
      </dgm:t>
    </dgm:pt>
    <dgm:pt modelId="{6958CC4C-D555-4A39-B5B1-AD093D780670}" type="sibTrans" cxnId="{ADF21B41-032F-432D-A8BD-99B202FBF199}">
      <dgm:prSet/>
      <dgm:spPr/>
      <dgm:t>
        <a:bodyPr/>
        <a:lstStyle/>
        <a:p>
          <a:endParaRPr lang="en-IE"/>
        </a:p>
      </dgm:t>
    </dgm:pt>
    <dgm:pt modelId="{08734591-5A3A-47FA-A23E-1C18D7EAC85E}">
      <dgm:prSet custT="1"/>
      <dgm:spPr/>
      <dgm:t>
        <a:bodyPr/>
        <a:lstStyle/>
        <a:p>
          <a:r>
            <a:rPr lang="en-IE" sz="1800" b="1" dirty="0"/>
            <a:t>Supply &amp; Demand</a:t>
          </a:r>
        </a:p>
      </dgm:t>
    </dgm:pt>
    <dgm:pt modelId="{081B8DB3-052B-4D59-8900-54BE52F77FCD}" type="parTrans" cxnId="{7DDEBE90-8E19-485F-AFD2-6ABDDB883EDA}">
      <dgm:prSet/>
      <dgm:spPr/>
      <dgm:t>
        <a:bodyPr/>
        <a:lstStyle/>
        <a:p>
          <a:endParaRPr lang="en-IE"/>
        </a:p>
      </dgm:t>
    </dgm:pt>
    <dgm:pt modelId="{6AD1A39B-4539-4040-B283-10556E3A3F6F}" type="sibTrans" cxnId="{7DDEBE90-8E19-485F-AFD2-6ABDDB883EDA}">
      <dgm:prSet/>
      <dgm:spPr/>
      <dgm:t>
        <a:bodyPr/>
        <a:lstStyle/>
        <a:p>
          <a:endParaRPr lang="en-IE"/>
        </a:p>
      </dgm:t>
    </dgm:pt>
    <dgm:pt modelId="{3FA8669A-3717-49FF-85DA-1968CE0CF248}">
      <dgm:prSet custT="1"/>
      <dgm:spPr/>
      <dgm:t>
        <a:bodyPr/>
        <a:lstStyle/>
        <a:p>
          <a:r>
            <a:rPr lang="en-IE" sz="1800" b="1" dirty="0"/>
            <a:t>Demand measures the amount of a good or service which buyers are willing to spend</a:t>
          </a:r>
        </a:p>
        <a:p>
          <a:r>
            <a:rPr lang="en-IE" sz="1800" b="1" dirty="0"/>
            <a:t> (Note not the amount that they need)</a:t>
          </a:r>
        </a:p>
      </dgm:t>
    </dgm:pt>
    <dgm:pt modelId="{0AEC6921-748F-4BEE-A5F0-8EDBBF153112}" type="parTrans" cxnId="{1415EDCB-94D3-46CF-B71E-398E988A7D41}">
      <dgm:prSet/>
      <dgm:spPr/>
      <dgm:t>
        <a:bodyPr/>
        <a:lstStyle/>
        <a:p>
          <a:endParaRPr lang="en-IE"/>
        </a:p>
      </dgm:t>
    </dgm:pt>
    <dgm:pt modelId="{AE1CEF86-B53D-4040-9F78-A3AD242A011F}" type="sibTrans" cxnId="{1415EDCB-94D3-46CF-B71E-398E988A7D41}">
      <dgm:prSet/>
      <dgm:spPr/>
      <dgm:t>
        <a:bodyPr/>
        <a:lstStyle/>
        <a:p>
          <a:endParaRPr lang="en-IE"/>
        </a:p>
      </dgm:t>
    </dgm:pt>
    <dgm:pt modelId="{CE3314F7-F1CD-47F3-8890-393696A2033E}">
      <dgm:prSet custT="1"/>
      <dgm:spPr/>
      <dgm:t>
        <a:bodyPr/>
        <a:lstStyle/>
        <a:p>
          <a:r>
            <a:rPr lang="en-IE" sz="1800"/>
            <a:t>Lower the price the greater the quantity which buyers will demand</a:t>
          </a:r>
        </a:p>
      </dgm:t>
    </dgm:pt>
    <dgm:pt modelId="{90378310-F5E9-4EEC-99DD-56EAEB5F2120}" type="parTrans" cxnId="{1473FF4D-4F8E-4330-AF60-622A8DF24D2A}">
      <dgm:prSet/>
      <dgm:spPr/>
      <dgm:t>
        <a:bodyPr/>
        <a:lstStyle/>
        <a:p>
          <a:endParaRPr lang="en-IE"/>
        </a:p>
      </dgm:t>
    </dgm:pt>
    <dgm:pt modelId="{C6FEC15A-E0FD-4DE7-9543-0A4951E5680E}" type="sibTrans" cxnId="{1473FF4D-4F8E-4330-AF60-622A8DF24D2A}">
      <dgm:prSet/>
      <dgm:spPr/>
      <dgm:t>
        <a:bodyPr/>
        <a:lstStyle/>
        <a:p>
          <a:endParaRPr lang="en-IE"/>
        </a:p>
      </dgm:t>
    </dgm:pt>
    <dgm:pt modelId="{0027D77B-3BDB-425A-BB60-715DC3C2D357}">
      <dgm:prSet custT="1"/>
      <dgm:spPr/>
      <dgm:t>
        <a:bodyPr/>
        <a:lstStyle/>
        <a:p>
          <a:r>
            <a:rPr lang="en-IE" sz="1400" dirty="0"/>
            <a:t>Demand Curve</a:t>
          </a:r>
        </a:p>
      </dgm:t>
    </dgm:pt>
    <dgm:pt modelId="{D7345FF8-9792-4D0B-9BE3-9F4D05BCCDAD}" type="parTrans" cxnId="{409D69E8-4DC7-46E5-A096-5E423CCEBE85}">
      <dgm:prSet/>
      <dgm:spPr/>
      <dgm:t>
        <a:bodyPr/>
        <a:lstStyle/>
        <a:p>
          <a:endParaRPr lang="en-IE"/>
        </a:p>
      </dgm:t>
    </dgm:pt>
    <dgm:pt modelId="{EDB9DEF8-1C10-4E37-87C5-00D7BBA1B823}" type="sibTrans" cxnId="{409D69E8-4DC7-46E5-A096-5E423CCEBE85}">
      <dgm:prSet/>
      <dgm:spPr/>
      <dgm:t>
        <a:bodyPr/>
        <a:lstStyle/>
        <a:p>
          <a:endParaRPr lang="en-IE"/>
        </a:p>
      </dgm:t>
    </dgm:pt>
    <dgm:pt modelId="{E4DF8CAE-E859-4FB5-9FF8-69D635F97553}">
      <dgm:prSet custT="1"/>
      <dgm:spPr/>
      <dgm:t>
        <a:bodyPr/>
        <a:lstStyle/>
        <a:p>
          <a:r>
            <a:rPr lang="en-IE" sz="1400" dirty="0"/>
            <a:t>Increase in Demand</a:t>
          </a:r>
        </a:p>
      </dgm:t>
    </dgm:pt>
    <dgm:pt modelId="{B5FD85F1-2441-410E-A8FC-232458701C7B}" type="parTrans" cxnId="{769A6878-95C8-4DCF-ACCB-1CF36D3A92B3}">
      <dgm:prSet/>
      <dgm:spPr/>
      <dgm:t>
        <a:bodyPr/>
        <a:lstStyle/>
        <a:p>
          <a:endParaRPr lang="en-IE"/>
        </a:p>
      </dgm:t>
    </dgm:pt>
    <dgm:pt modelId="{9FCAFC59-CC5E-4A89-8CF9-7A24A9A5B406}" type="sibTrans" cxnId="{769A6878-95C8-4DCF-ACCB-1CF36D3A92B3}">
      <dgm:prSet/>
      <dgm:spPr/>
      <dgm:t>
        <a:bodyPr/>
        <a:lstStyle/>
        <a:p>
          <a:endParaRPr lang="en-IE"/>
        </a:p>
      </dgm:t>
    </dgm:pt>
    <dgm:pt modelId="{39791118-9EA0-4F29-A820-3C3FB18CA500}">
      <dgm:prSet custT="1"/>
      <dgm:spPr/>
      <dgm:t>
        <a:bodyPr/>
        <a:lstStyle/>
        <a:p>
          <a:r>
            <a:rPr lang="en-IE" sz="1400" dirty="0"/>
            <a:t>Supply Curve</a:t>
          </a:r>
        </a:p>
      </dgm:t>
    </dgm:pt>
    <dgm:pt modelId="{78DF230D-C81C-40CA-AFBE-E4D9013A9DB0}" type="parTrans" cxnId="{C928C638-696C-49F5-918B-681027B70422}">
      <dgm:prSet/>
      <dgm:spPr/>
      <dgm:t>
        <a:bodyPr/>
        <a:lstStyle/>
        <a:p>
          <a:endParaRPr lang="en-IE"/>
        </a:p>
      </dgm:t>
    </dgm:pt>
    <dgm:pt modelId="{2318873A-8F9E-4751-A14B-4FA11EBF3836}" type="sibTrans" cxnId="{C928C638-696C-49F5-918B-681027B70422}">
      <dgm:prSet/>
      <dgm:spPr/>
      <dgm:t>
        <a:bodyPr/>
        <a:lstStyle/>
        <a:p>
          <a:endParaRPr lang="en-IE"/>
        </a:p>
      </dgm:t>
    </dgm:pt>
    <dgm:pt modelId="{D980B542-479C-4DEF-85B1-034F0CD5BE68}">
      <dgm:prSet custT="1"/>
      <dgm:spPr/>
      <dgm:t>
        <a:bodyPr/>
        <a:lstStyle/>
        <a:p>
          <a:r>
            <a:rPr lang="en-IE" sz="1400" dirty="0"/>
            <a:t>Supply, Demand &amp; Equilibrium</a:t>
          </a:r>
        </a:p>
      </dgm:t>
    </dgm:pt>
    <dgm:pt modelId="{1CED9601-5FDE-4687-83EA-61ECFBDA6AAB}" type="parTrans" cxnId="{F98A7F02-2FED-4F9E-A556-824914E32D65}">
      <dgm:prSet/>
      <dgm:spPr/>
      <dgm:t>
        <a:bodyPr/>
        <a:lstStyle/>
        <a:p>
          <a:endParaRPr lang="en-IE"/>
        </a:p>
      </dgm:t>
    </dgm:pt>
    <dgm:pt modelId="{569A42BF-FFDB-4684-B639-A8DFC3BC518D}" type="sibTrans" cxnId="{F98A7F02-2FED-4F9E-A556-824914E32D65}">
      <dgm:prSet/>
      <dgm:spPr/>
      <dgm:t>
        <a:bodyPr/>
        <a:lstStyle/>
        <a:p>
          <a:endParaRPr lang="en-IE"/>
        </a:p>
      </dgm:t>
    </dgm:pt>
    <dgm:pt modelId="{194B5D1F-4E13-46D6-A52B-3B914D03BCAF}">
      <dgm:prSet custT="1"/>
      <dgm:spPr/>
      <dgm:t>
        <a:bodyPr/>
        <a:lstStyle/>
        <a:p>
          <a:r>
            <a:rPr lang="en-IE" sz="1400" dirty="0"/>
            <a:t>House Prices?</a:t>
          </a:r>
        </a:p>
      </dgm:t>
    </dgm:pt>
    <dgm:pt modelId="{8AB6354D-0228-444C-B7B3-CAD088C91AED}" type="parTrans" cxnId="{4799FA92-ED14-4A2A-BA2F-A98D560B918A}">
      <dgm:prSet/>
      <dgm:spPr/>
      <dgm:t>
        <a:bodyPr/>
        <a:lstStyle/>
        <a:p>
          <a:endParaRPr lang="en-IE"/>
        </a:p>
      </dgm:t>
    </dgm:pt>
    <dgm:pt modelId="{83F1B389-B56B-4B40-9179-69112BF711EA}" type="sibTrans" cxnId="{4799FA92-ED14-4A2A-BA2F-A98D560B918A}">
      <dgm:prSet/>
      <dgm:spPr/>
      <dgm:t>
        <a:bodyPr/>
        <a:lstStyle/>
        <a:p>
          <a:endParaRPr lang="en-IE"/>
        </a:p>
      </dgm:t>
    </dgm:pt>
    <dgm:pt modelId="{505F2682-1646-46EE-A517-C0CFE51C991B}" type="pres">
      <dgm:prSet presAssocID="{7D0EA2B2-1A30-4584-BBA6-B84C9E1BD8DC}" presName="Name0" presStyleCnt="0">
        <dgm:presLayoutVars>
          <dgm:dir/>
          <dgm:animLvl val="lvl"/>
          <dgm:resizeHandles val="exact"/>
        </dgm:presLayoutVars>
      </dgm:prSet>
      <dgm:spPr/>
    </dgm:pt>
    <dgm:pt modelId="{B1498386-761E-400E-AC74-168F85104B6D}" type="pres">
      <dgm:prSet presAssocID="{CE3314F7-F1CD-47F3-8890-393696A2033E}" presName="boxAndChildren" presStyleCnt="0"/>
      <dgm:spPr/>
    </dgm:pt>
    <dgm:pt modelId="{547EEAA1-3085-452F-A767-7604A153E800}" type="pres">
      <dgm:prSet presAssocID="{CE3314F7-F1CD-47F3-8890-393696A2033E}" presName="parentTextBox" presStyleLbl="node1" presStyleIdx="0" presStyleCnt="4"/>
      <dgm:spPr/>
    </dgm:pt>
    <dgm:pt modelId="{2ED7F01C-FEC8-4241-BC5A-83BA018655CB}" type="pres">
      <dgm:prSet presAssocID="{CE3314F7-F1CD-47F3-8890-393696A2033E}" presName="entireBox" presStyleLbl="node1" presStyleIdx="0" presStyleCnt="4"/>
      <dgm:spPr/>
    </dgm:pt>
    <dgm:pt modelId="{C0FF4F0F-AEA4-4FD3-A949-E27F8F96C958}" type="pres">
      <dgm:prSet presAssocID="{CE3314F7-F1CD-47F3-8890-393696A2033E}" presName="descendantBox" presStyleCnt="0"/>
      <dgm:spPr/>
    </dgm:pt>
    <dgm:pt modelId="{929CC1FF-925F-4A42-9537-5E27860DDCC1}" type="pres">
      <dgm:prSet presAssocID="{0027D77B-3BDB-425A-BB60-715DC3C2D357}" presName="childTextBox" presStyleLbl="fgAccFollowNode1" presStyleIdx="0" presStyleCnt="5">
        <dgm:presLayoutVars>
          <dgm:bulletEnabled val="1"/>
        </dgm:presLayoutVars>
      </dgm:prSet>
      <dgm:spPr/>
    </dgm:pt>
    <dgm:pt modelId="{CA03256C-DBE5-4A31-B5C7-DE7AB6B83087}" type="pres">
      <dgm:prSet presAssocID="{E4DF8CAE-E859-4FB5-9FF8-69D635F97553}" presName="childTextBox" presStyleLbl="fgAccFollowNode1" presStyleIdx="1" presStyleCnt="5">
        <dgm:presLayoutVars>
          <dgm:bulletEnabled val="1"/>
        </dgm:presLayoutVars>
      </dgm:prSet>
      <dgm:spPr/>
    </dgm:pt>
    <dgm:pt modelId="{84860CA8-D158-4477-AC0D-79683A3F7438}" type="pres">
      <dgm:prSet presAssocID="{39791118-9EA0-4F29-A820-3C3FB18CA500}" presName="childTextBox" presStyleLbl="fgAccFollowNode1" presStyleIdx="2" presStyleCnt="5">
        <dgm:presLayoutVars>
          <dgm:bulletEnabled val="1"/>
        </dgm:presLayoutVars>
      </dgm:prSet>
      <dgm:spPr/>
    </dgm:pt>
    <dgm:pt modelId="{6C5F098A-BAB6-4400-A7D7-1D7909D3F433}" type="pres">
      <dgm:prSet presAssocID="{D980B542-479C-4DEF-85B1-034F0CD5BE68}" presName="childTextBox" presStyleLbl="fgAccFollowNode1" presStyleIdx="3" presStyleCnt="5">
        <dgm:presLayoutVars>
          <dgm:bulletEnabled val="1"/>
        </dgm:presLayoutVars>
      </dgm:prSet>
      <dgm:spPr/>
    </dgm:pt>
    <dgm:pt modelId="{7CBDE99E-06CD-40DE-9F35-7C5FF5FAC37D}" type="pres">
      <dgm:prSet presAssocID="{194B5D1F-4E13-46D6-A52B-3B914D03BCAF}" presName="childTextBox" presStyleLbl="fgAccFollowNode1" presStyleIdx="4" presStyleCnt="5">
        <dgm:presLayoutVars>
          <dgm:bulletEnabled val="1"/>
        </dgm:presLayoutVars>
      </dgm:prSet>
      <dgm:spPr/>
    </dgm:pt>
    <dgm:pt modelId="{DAC4B330-DD69-41AB-9CB8-28E146946191}" type="pres">
      <dgm:prSet presAssocID="{AE1CEF86-B53D-4040-9F78-A3AD242A011F}" presName="sp" presStyleCnt="0"/>
      <dgm:spPr/>
    </dgm:pt>
    <dgm:pt modelId="{611FF7D1-F988-4B9A-8CA9-3C080DFA8D4F}" type="pres">
      <dgm:prSet presAssocID="{3FA8669A-3717-49FF-85DA-1968CE0CF248}" presName="arrowAndChildren" presStyleCnt="0"/>
      <dgm:spPr/>
    </dgm:pt>
    <dgm:pt modelId="{C4BBF02C-D8F0-4ACD-B143-5D7F0C67B1C5}" type="pres">
      <dgm:prSet presAssocID="{3FA8669A-3717-49FF-85DA-1968CE0CF248}" presName="parentTextArrow" presStyleLbl="node1" presStyleIdx="1" presStyleCnt="4"/>
      <dgm:spPr/>
    </dgm:pt>
    <dgm:pt modelId="{6DFCE28E-28C3-42C7-911F-B32430106F4F}" type="pres">
      <dgm:prSet presAssocID="{6AD1A39B-4539-4040-B283-10556E3A3F6F}" presName="sp" presStyleCnt="0"/>
      <dgm:spPr/>
    </dgm:pt>
    <dgm:pt modelId="{EDDBFECF-70A1-4088-B108-09835744D2E7}" type="pres">
      <dgm:prSet presAssocID="{08734591-5A3A-47FA-A23E-1C18D7EAC85E}" presName="arrowAndChildren" presStyleCnt="0"/>
      <dgm:spPr/>
    </dgm:pt>
    <dgm:pt modelId="{657CDC42-32E2-4FC1-9D9A-AA3EF3A5819B}" type="pres">
      <dgm:prSet presAssocID="{08734591-5A3A-47FA-A23E-1C18D7EAC85E}" presName="parentTextArrow" presStyleLbl="node1" presStyleIdx="2" presStyleCnt="4"/>
      <dgm:spPr/>
    </dgm:pt>
    <dgm:pt modelId="{5465952A-CF3C-4267-AA5C-7F6575A36ADB}" type="pres">
      <dgm:prSet presAssocID="{6958CC4C-D555-4A39-B5B1-AD093D780670}" presName="sp" presStyleCnt="0"/>
      <dgm:spPr/>
    </dgm:pt>
    <dgm:pt modelId="{7BD3279B-5677-496E-B892-F38721FD6160}" type="pres">
      <dgm:prSet presAssocID="{C75AF787-4B6D-4406-8B73-8F453563324B}" presName="arrowAndChildren" presStyleCnt="0"/>
      <dgm:spPr/>
    </dgm:pt>
    <dgm:pt modelId="{0F3C7702-6903-4FDB-9145-42A20046B22E}" type="pres">
      <dgm:prSet presAssocID="{C75AF787-4B6D-4406-8B73-8F453563324B}" presName="parentTextArrow" presStyleLbl="node1" presStyleIdx="3" presStyleCnt="4"/>
      <dgm:spPr/>
    </dgm:pt>
  </dgm:ptLst>
  <dgm:cxnLst>
    <dgm:cxn modelId="{0C26BA01-FA50-4A3A-BCCE-52F49C27DE6E}" type="presOf" srcId="{0027D77B-3BDB-425A-BB60-715DC3C2D357}" destId="{929CC1FF-925F-4A42-9537-5E27860DDCC1}" srcOrd="0" destOrd="0" presId="urn:microsoft.com/office/officeart/2005/8/layout/process4"/>
    <dgm:cxn modelId="{F98A7F02-2FED-4F9E-A556-824914E32D65}" srcId="{CE3314F7-F1CD-47F3-8890-393696A2033E}" destId="{D980B542-479C-4DEF-85B1-034F0CD5BE68}" srcOrd="3" destOrd="0" parTransId="{1CED9601-5FDE-4687-83EA-61ECFBDA6AAB}" sibTransId="{569A42BF-FFDB-4684-B639-A8DFC3BC518D}"/>
    <dgm:cxn modelId="{D8E8D923-510C-4015-AB87-E005661AE43B}" type="presOf" srcId="{D980B542-479C-4DEF-85B1-034F0CD5BE68}" destId="{6C5F098A-BAB6-4400-A7D7-1D7909D3F433}" srcOrd="0" destOrd="0" presId="urn:microsoft.com/office/officeart/2005/8/layout/process4"/>
    <dgm:cxn modelId="{C928C638-696C-49F5-918B-681027B70422}" srcId="{CE3314F7-F1CD-47F3-8890-393696A2033E}" destId="{39791118-9EA0-4F29-A820-3C3FB18CA500}" srcOrd="2" destOrd="0" parTransId="{78DF230D-C81C-40CA-AFBE-E4D9013A9DB0}" sibTransId="{2318873A-8F9E-4751-A14B-4FA11EBF3836}"/>
    <dgm:cxn modelId="{175A1B3A-9998-4533-A33B-6E1BDC78A848}" type="presOf" srcId="{39791118-9EA0-4F29-A820-3C3FB18CA500}" destId="{84860CA8-D158-4477-AC0D-79683A3F7438}" srcOrd="0" destOrd="0" presId="urn:microsoft.com/office/officeart/2005/8/layout/process4"/>
    <dgm:cxn modelId="{ACBC9D3C-5F76-4F79-982C-72CB2595F8E2}" type="presOf" srcId="{CE3314F7-F1CD-47F3-8890-393696A2033E}" destId="{2ED7F01C-FEC8-4241-BC5A-83BA018655CB}" srcOrd="1" destOrd="0" presId="urn:microsoft.com/office/officeart/2005/8/layout/process4"/>
    <dgm:cxn modelId="{ADF21B41-032F-432D-A8BD-99B202FBF199}" srcId="{7D0EA2B2-1A30-4584-BBA6-B84C9E1BD8DC}" destId="{C75AF787-4B6D-4406-8B73-8F453563324B}" srcOrd="0" destOrd="0" parTransId="{13FB5862-EF98-4408-A6BC-6556083531EC}" sibTransId="{6958CC4C-D555-4A39-B5B1-AD093D780670}"/>
    <dgm:cxn modelId="{71090F42-AA01-4894-BB80-B83EA3239556}" type="presOf" srcId="{E4DF8CAE-E859-4FB5-9FF8-69D635F97553}" destId="{CA03256C-DBE5-4A31-B5C7-DE7AB6B83087}" srcOrd="0" destOrd="0" presId="urn:microsoft.com/office/officeart/2005/8/layout/process4"/>
    <dgm:cxn modelId="{9731D846-E858-4668-9643-050DF0232C2A}" type="presOf" srcId="{7D0EA2B2-1A30-4584-BBA6-B84C9E1BD8DC}" destId="{505F2682-1646-46EE-A517-C0CFE51C991B}" srcOrd="0" destOrd="0" presId="urn:microsoft.com/office/officeart/2005/8/layout/process4"/>
    <dgm:cxn modelId="{1473FF4D-4F8E-4330-AF60-622A8DF24D2A}" srcId="{7D0EA2B2-1A30-4584-BBA6-B84C9E1BD8DC}" destId="{CE3314F7-F1CD-47F3-8890-393696A2033E}" srcOrd="3" destOrd="0" parTransId="{90378310-F5E9-4EEC-99DD-56EAEB5F2120}" sibTransId="{C6FEC15A-E0FD-4DE7-9543-0A4951E5680E}"/>
    <dgm:cxn modelId="{769A6878-95C8-4DCF-ACCB-1CF36D3A92B3}" srcId="{CE3314F7-F1CD-47F3-8890-393696A2033E}" destId="{E4DF8CAE-E859-4FB5-9FF8-69D635F97553}" srcOrd="1" destOrd="0" parTransId="{B5FD85F1-2441-410E-A8FC-232458701C7B}" sibTransId="{9FCAFC59-CC5E-4A89-8CF9-7A24A9A5B406}"/>
    <dgm:cxn modelId="{E50E2284-9708-4C2A-AE31-7D8344677415}" type="presOf" srcId="{194B5D1F-4E13-46D6-A52B-3B914D03BCAF}" destId="{7CBDE99E-06CD-40DE-9F35-7C5FF5FAC37D}" srcOrd="0" destOrd="0" presId="urn:microsoft.com/office/officeart/2005/8/layout/process4"/>
    <dgm:cxn modelId="{7DDEBE90-8E19-485F-AFD2-6ABDDB883EDA}" srcId="{7D0EA2B2-1A30-4584-BBA6-B84C9E1BD8DC}" destId="{08734591-5A3A-47FA-A23E-1C18D7EAC85E}" srcOrd="1" destOrd="0" parTransId="{081B8DB3-052B-4D59-8900-54BE52F77FCD}" sibTransId="{6AD1A39B-4539-4040-B283-10556E3A3F6F}"/>
    <dgm:cxn modelId="{4799FA92-ED14-4A2A-BA2F-A98D560B918A}" srcId="{CE3314F7-F1CD-47F3-8890-393696A2033E}" destId="{194B5D1F-4E13-46D6-A52B-3B914D03BCAF}" srcOrd="4" destOrd="0" parTransId="{8AB6354D-0228-444C-B7B3-CAD088C91AED}" sibTransId="{83F1B389-B56B-4B40-9179-69112BF711EA}"/>
    <dgm:cxn modelId="{3C189AB6-36E9-42B2-A48A-EE56EE3AAA03}" type="presOf" srcId="{CE3314F7-F1CD-47F3-8890-393696A2033E}" destId="{547EEAA1-3085-452F-A767-7604A153E800}" srcOrd="0" destOrd="0" presId="urn:microsoft.com/office/officeart/2005/8/layout/process4"/>
    <dgm:cxn modelId="{1415EDCB-94D3-46CF-B71E-398E988A7D41}" srcId="{7D0EA2B2-1A30-4584-BBA6-B84C9E1BD8DC}" destId="{3FA8669A-3717-49FF-85DA-1968CE0CF248}" srcOrd="2" destOrd="0" parTransId="{0AEC6921-748F-4BEE-A5F0-8EDBBF153112}" sibTransId="{AE1CEF86-B53D-4040-9F78-A3AD242A011F}"/>
    <dgm:cxn modelId="{1BAE81D3-CF38-44ED-B040-38F88D0D7E5F}" type="presOf" srcId="{C75AF787-4B6D-4406-8B73-8F453563324B}" destId="{0F3C7702-6903-4FDB-9145-42A20046B22E}" srcOrd="0" destOrd="0" presId="urn:microsoft.com/office/officeart/2005/8/layout/process4"/>
    <dgm:cxn modelId="{31759FE5-B878-4470-8D18-224EB68BE70A}" type="presOf" srcId="{3FA8669A-3717-49FF-85DA-1968CE0CF248}" destId="{C4BBF02C-D8F0-4ACD-B143-5D7F0C67B1C5}" srcOrd="0" destOrd="0" presId="urn:microsoft.com/office/officeart/2005/8/layout/process4"/>
    <dgm:cxn modelId="{033145E8-A202-44F4-AB85-72E95CBA1FD0}" type="presOf" srcId="{08734591-5A3A-47FA-A23E-1C18D7EAC85E}" destId="{657CDC42-32E2-4FC1-9D9A-AA3EF3A5819B}" srcOrd="0" destOrd="0" presId="urn:microsoft.com/office/officeart/2005/8/layout/process4"/>
    <dgm:cxn modelId="{409D69E8-4DC7-46E5-A096-5E423CCEBE85}" srcId="{CE3314F7-F1CD-47F3-8890-393696A2033E}" destId="{0027D77B-3BDB-425A-BB60-715DC3C2D357}" srcOrd="0" destOrd="0" parTransId="{D7345FF8-9792-4D0B-9BE3-9F4D05BCCDAD}" sibTransId="{EDB9DEF8-1C10-4E37-87C5-00D7BBA1B823}"/>
    <dgm:cxn modelId="{FCFB9070-654B-4AF0-99A0-AEB0F2A90737}" type="presParOf" srcId="{505F2682-1646-46EE-A517-C0CFE51C991B}" destId="{B1498386-761E-400E-AC74-168F85104B6D}" srcOrd="0" destOrd="0" presId="urn:microsoft.com/office/officeart/2005/8/layout/process4"/>
    <dgm:cxn modelId="{7EB3F522-2EB7-494C-BE96-E070D3061634}" type="presParOf" srcId="{B1498386-761E-400E-AC74-168F85104B6D}" destId="{547EEAA1-3085-452F-A767-7604A153E800}" srcOrd="0" destOrd="0" presId="urn:microsoft.com/office/officeart/2005/8/layout/process4"/>
    <dgm:cxn modelId="{8334F492-3BA0-4055-BAE2-5E662D916A97}" type="presParOf" srcId="{B1498386-761E-400E-AC74-168F85104B6D}" destId="{2ED7F01C-FEC8-4241-BC5A-83BA018655CB}" srcOrd="1" destOrd="0" presId="urn:microsoft.com/office/officeart/2005/8/layout/process4"/>
    <dgm:cxn modelId="{F1DBE947-1714-4375-8C56-9EA8FB1A3A20}" type="presParOf" srcId="{B1498386-761E-400E-AC74-168F85104B6D}" destId="{C0FF4F0F-AEA4-4FD3-A949-E27F8F96C958}" srcOrd="2" destOrd="0" presId="urn:microsoft.com/office/officeart/2005/8/layout/process4"/>
    <dgm:cxn modelId="{326F6241-4511-4EA6-B760-7A3BAF8933AF}" type="presParOf" srcId="{C0FF4F0F-AEA4-4FD3-A949-E27F8F96C958}" destId="{929CC1FF-925F-4A42-9537-5E27860DDCC1}" srcOrd="0" destOrd="0" presId="urn:microsoft.com/office/officeart/2005/8/layout/process4"/>
    <dgm:cxn modelId="{6AF65434-A9A5-48C2-8635-BFD4F35B2FB5}" type="presParOf" srcId="{C0FF4F0F-AEA4-4FD3-A949-E27F8F96C958}" destId="{CA03256C-DBE5-4A31-B5C7-DE7AB6B83087}" srcOrd="1" destOrd="0" presId="urn:microsoft.com/office/officeart/2005/8/layout/process4"/>
    <dgm:cxn modelId="{415C78FE-A61F-4770-A2FD-E9D1E084C52F}" type="presParOf" srcId="{C0FF4F0F-AEA4-4FD3-A949-E27F8F96C958}" destId="{84860CA8-D158-4477-AC0D-79683A3F7438}" srcOrd="2" destOrd="0" presId="urn:microsoft.com/office/officeart/2005/8/layout/process4"/>
    <dgm:cxn modelId="{3A6E4996-B8CC-4F2B-A56E-EE9EA9CDCB93}" type="presParOf" srcId="{C0FF4F0F-AEA4-4FD3-A949-E27F8F96C958}" destId="{6C5F098A-BAB6-4400-A7D7-1D7909D3F433}" srcOrd="3" destOrd="0" presId="urn:microsoft.com/office/officeart/2005/8/layout/process4"/>
    <dgm:cxn modelId="{86019DBE-1634-4CFC-9CF4-5DE80FC11C07}" type="presParOf" srcId="{C0FF4F0F-AEA4-4FD3-A949-E27F8F96C958}" destId="{7CBDE99E-06CD-40DE-9F35-7C5FF5FAC37D}" srcOrd="4" destOrd="0" presId="urn:microsoft.com/office/officeart/2005/8/layout/process4"/>
    <dgm:cxn modelId="{B4E60174-BB25-4D8D-9B4D-5FD0A6CCFAF8}" type="presParOf" srcId="{505F2682-1646-46EE-A517-C0CFE51C991B}" destId="{DAC4B330-DD69-41AB-9CB8-28E146946191}" srcOrd="1" destOrd="0" presId="urn:microsoft.com/office/officeart/2005/8/layout/process4"/>
    <dgm:cxn modelId="{AFF63BB0-915B-4DB5-9824-A4181483E7FE}" type="presParOf" srcId="{505F2682-1646-46EE-A517-C0CFE51C991B}" destId="{611FF7D1-F988-4B9A-8CA9-3C080DFA8D4F}" srcOrd="2" destOrd="0" presId="urn:microsoft.com/office/officeart/2005/8/layout/process4"/>
    <dgm:cxn modelId="{6B3E20FC-F5DE-43DC-9F2B-5585ED97FAF6}" type="presParOf" srcId="{611FF7D1-F988-4B9A-8CA9-3C080DFA8D4F}" destId="{C4BBF02C-D8F0-4ACD-B143-5D7F0C67B1C5}" srcOrd="0" destOrd="0" presId="urn:microsoft.com/office/officeart/2005/8/layout/process4"/>
    <dgm:cxn modelId="{32C33ACE-DF58-49F6-9CF8-9C05CD1A59CF}" type="presParOf" srcId="{505F2682-1646-46EE-A517-C0CFE51C991B}" destId="{6DFCE28E-28C3-42C7-911F-B32430106F4F}" srcOrd="3" destOrd="0" presId="urn:microsoft.com/office/officeart/2005/8/layout/process4"/>
    <dgm:cxn modelId="{AA6E8A5B-D282-491F-8697-41BF09DAAD02}" type="presParOf" srcId="{505F2682-1646-46EE-A517-C0CFE51C991B}" destId="{EDDBFECF-70A1-4088-B108-09835744D2E7}" srcOrd="4" destOrd="0" presId="urn:microsoft.com/office/officeart/2005/8/layout/process4"/>
    <dgm:cxn modelId="{C35474F6-1B66-4ADA-96F6-CFCFABB991EE}" type="presParOf" srcId="{EDDBFECF-70A1-4088-B108-09835744D2E7}" destId="{657CDC42-32E2-4FC1-9D9A-AA3EF3A5819B}" srcOrd="0" destOrd="0" presId="urn:microsoft.com/office/officeart/2005/8/layout/process4"/>
    <dgm:cxn modelId="{021D0E4E-9376-486B-AA21-57FF69B30D07}" type="presParOf" srcId="{505F2682-1646-46EE-A517-C0CFE51C991B}" destId="{5465952A-CF3C-4267-AA5C-7F6575A36ADB}" srcOrd="5" destOrd="0" presId="urn:microsoft.com/office/officeart/2005/8/layout/process4"/>
    <dgm:cxn modelId="{4D93737A-85B7-4C43-869E-59E2F548AADC}" type="presParOf" srcId="{505F2682-1646-46EE-A517-C0CFE51C991B}" destId="{7BD3279B-5677-496E-B892-F38721FD6160}" srcOrd="6" destOrd="0" presId="urn:microsoft.com/office/officeart/2005/8/layout/process4"/>
    <dgm:cxn modelId="{4B70595B-71E5-4DA3-9181-02861CE6EAB1}" type="presParOf" srcId="{7BD3279B-5677-496E-B892-F38721FD6160}" destId="{0F3C7702-6903-4FDB-9145-42A20046B22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A68672B-A19C-440C-8C5C-F00F26D3D3A3}"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IE"/>
        </a:p>
      </dgm:t>
    </dgm:pt>
    <dgm:pt modelId="{7A804133-7626-462A-A3C9-5B7EB8EB6FB6}">
      <dgm:prSet custT="1"/>
      <dgm:spPr/>
      <dgm:t>
        <a:bodyPr/>
        <a:lstStyle/>
        <a:p>
          <a:r>
            <a:rPr lang="en-IE" sz="2400" b="1" dirty="0"/>
            <a:t>Assumption that product are assumed to be identical </a:t>
          </a:r>
        </a:p>
      </dgm:t>
    </dgm:pt>
    <dgm:pt modelId="{353D5B86-64DA-4D64-B28E-8236735AC000}" type="parTrans" cxnId="{BF1FE483-F88D-4ACE-816F-271609D7CCCB}">
      <dgm:prSet/>
      <dgm:spPr/>
      <dgm:t>
        <a:bodyPr/>
        <a:lstStyle/>
        <a:p>
          <a:endParaRPr lang="en-IE"/>
        </a:p>
      </dgm:t>
    </dgm:pt>
    <dgm:pt modelId="{FCAD9DEE-5068-4066-9107-0E12B95D8E22}" type="sibTrans" cxnId="{BF1FE483-F88D-4ACE-816F-271609D7CCCB}">
      <dgm:prSet/>
      <dgm:spPr/>
      <dgm:t>
        <a:bodyPr/>
        <a:lstStyle/>
        <a:p>
          <a:endParaRPr lang="en-IE"/>
        </a:p>
      </dgm:t>
    </dgm:pt>
    <dgm:pt modelId="{52C8DEA2-17FB-43CF-917D-412571DEA252}">
      <dgm:prSet/>
      <dgm:spPr/>
      <dgm:t>
        <a:bodyPr/>
        <a:lstStyle/>
        <a:p>
          <a:r>
            <a:rPr lang="en-IE" dirty="0"/>
            <a:t>Market players are all well informed</a:t>
          </a:r>
        </a:p>
      </dgm:t>
    </dgm:pt>
    <dgm:pt modelId="{BFF6C27F-7354-4FDB-AC74-FF470108B14A}" type="parTrans" cxnId="{1077CCC0-7745-4877-ABF6-B6EA03CA3AE4}">
      <dgm:prSet/>
      <dgm:spPr/>
      <dgm:t>
        <a:bodyPr/>
        <a:lstStyle/>
        <a:p>
          <a:endParaRPr lang="en-IE"/>
        </a:p>
      </dgm:t>
    </dgm:pt>
    <dgm:pt modelId="{5859219C-C323-46FD-9A5C-9328F595903F}" type="sibTrans" cxnId="{1077CCC0-7745-4877-ABF6-B6EA03CA3AE4}">
      <dgm:prSet/>
      <dgm:spPr/>
      <dgm:t>
        <a:bodyPr/>
        <a:lstStyle/>
        <a:p>
          <a:endParaRPr lang="en-IE"/>
        </a:p>
      </dgm:t>
    </dgm:pt>
    <dgm:pt modelId="{86F8C9A3-CA06-46E5-AEA4-39302AD23BAF}">
      <dgm:prSet/>
      <dgm:spPr/>
      <dgm:t>
        <a:bodyPr/>
        <a:lstStyle/>
        <a:p>
          <a:r>
            <a:rPr lang="en-IE"/>
            <a:t>No point in advertising </a:t>
          </a:r>
        </a:p>
      </dgm:t>
    </dgm:pt>
    <dgm:pt modelId="{B98410BE-462C-4899-B9F6-FFA4BEA6B7F2}" type="parTrans" cxnId="{C20E8D98-4E84-48E7-BFA7-16913DD0003C}">
      <dgm:prSet/>
      <dgm:spPr/>
      <dgm:t>
        <a:bodyPr/>
        <a:lstStyle/>
        <a:p>
          <a:endParaRPr lang="en-IE"/>
        </a:p>
      </dgm:t>
    </dgm:pt>
    <dgm:pt modelId="{674A6414-618F-4580-89F8-0FA3B0EC0599}" type="sibTrans" cxnId="{C20E8D98-4E84-48E7-BFA7-16913DD0003C}">
      <dgm:prSet/>
      <dgm:spPr/>
      <dgm:t>
        <a:bodyPr/>
        <a:lstStyle/>
        <a:p>
          <a:endParaRPr lang="en-IE"/>
        </a:p>
      </dgm:t>
    </dgm:pt>
    <dgm:pt modelId="{B36D0325-CF57-4DD8-9713-273C92E23736}">
      <dgm:prSet/>
      <dgm:spPr/>
      <dgm:t>
        <a:bodyPr/>
        <a:lstStyle/>
        <a:p>
          <a:r>
            <a:rPr lang="en-IE"/>
            <a:t>Entry to the market is completely free</a:t>
          </a:r>
        </a:p>
      </dgm:t>
    </dgm:pt>
    <dgm:pt modelId="{4E25B568-F0B1-4BBD-8C9F-920EC006449B}" type="parTrans" cxnId="{01E85777-4F74-4820-A58A-E297D39442FF}">
      <dgm:prSet/>
      <dgm:spPr/>
      <dgm:t>
        <a:bodyPr/>
        <a:lstStyle/>
        <a:p>
          <a:endParaRPr lang="en-IE"/>
        </a:p>
      </dgm:t>
    </dgm:pt>
    <dgm:pt modelId="{FCC2F153-BDA4-4482-B1AD-F0769CD39E78}" type="sibTrans" cxnId="{01E85777-4F74-4820-A58A-E297D39442FF}">
      <dgm:prSet/>
      <dgm:spPr/>
      <dgm:t>
        <a:bodyPr/>
        <a:lstStyle/>
        <a:p>
          <a:endParaRPr lang="en-IE"/>
        </a:p>
      </dgm:t>
    </dgm:pt>
    <dgm:pt modelId="{303E61FA-FC37-4073-83D4-870D0D60B609}">
      <dgm:prSet/>
      <dgm:spPr/>
      <dgm:t>
        <a:bodyPr/>
        <a:lstStyle/>
        <a:p>
          <a:r>
            <a:rPr lang="en-IE" dirty="0"/>
            <a:t>Incentive to cut process  i.e. can sell as much as one likes</a:t>
          </a:r>
        </a:p>
      </dgm:t>
    </dgm:pt>
    <dgm:pt modelId="{7FBB027C-EC88-492B-950A-7E202FF03F31}" type="parTrans" cxnId="{6BAC85AE-A839-4E47-92F3-3AA47D2C21B4}">
      <dgm:prSet/>
      <dgm:spPr/>
      <dgm:t>
        <a:bodyPr/>
        <a:lstStyle/>
        <a:p>
          <a:endParaRPr lang="en-IE"/>
        </a:p>
      </dgm:t>
    </dgm:pt>
    <dgm:pt modelId="{77D289FD-81C1-4BCE-A2DA-E3D4250C9940}" type="sibTrans" cxnId="{6BAC85AE-A839-4E47-92F3-3AA47D2C21B4}">
      <dgm:prSet/>
      <dgm:spPr/>
      <dgm:t>
        <a:bodyPr/>
        <a:lstStyle/>
        <a:p>
          <a:endParaRPr lang="en-IE"/>
        </a:p>
      </dgm:t>
    </dgm:pt>
    <dgm:pt modelId="{5077C406-22CB-460E-ADBF-5CA67C3FB35F}">
      <dgm:prSet custT="1"/>
      <dgm:spPr/>
      <dgm:t>
        <a:bodyPr/>
        <a:lstStyle/>
        <a:p>
          <a:r>
            <a:rPr lang="en-IE" sz="2400" b="1" dirty="0"/>
            <a:t>Extremely Unlikely </a:t>
          </a:r>
        </a:p>
      </dgm:t>
    </dgm:pt>
    <dgm:pt modelId="{FB6EF5B5-85FD-44AE-B9A9-CBDF710EB077}" type="parTrans" cxnId="{8D8800C4-85ED-47BF-A42A-168EDEE6BDE8}">
      <dgm:prSet/>
      <dgm:spPr/>
      <dgm:t>
        <a:bodyPr/>
        <a:lstStyle/>
        <a:p>
          <a:endParaRPr lang="en-IE"/>
        </a:p>
      </dgm:t>
    </dgm:pt>
    <dgm:pt modelId="{271758A6-75F0-4122-91BA-5A6C0517EC85}" type="sibTrans" cxnId="{8D8800C4-85ED-47BF-A42A-168EDEE6BDE8}">
      <dgm:prSet/>
      <dgm:spPr/>
      <dgm:t>
        <a:bodyPr/>
        <a:lstStyle/>
        <a:p>
          <a:endParaRPr lang="en-IE"/>
        </a:p>
      </dgm:t>
    </dgm:pt>
    <dgm:pt modelId="{C926238B-6AE8-4E6E-AA62-451841F1E4AF}">
      <dgm:prSet custT="1"/>
      <dgm:spPr/>
      <dgm:t>
        <a:bodyPr/>
        <a:lstStyle/>
        <a:p>
          <a:r>
            <a:rPr lang="en-IE" sz="2400" b="1" dirty="0"/>
            <a:t>Why </a:t>
          </a:r>
        </a:p>
        <a:p>
          <a:r>
            <a:rPr lang="en-IE" sz="2400" b="1" dirty="0"/>
            <a:t>Attempts to explain behaviour (Idealist)</a:t>
          </a:r>
        </a:p>
      </dgm:t>
    </dgm:pt>
    <dgm:pt modelId="{A5061A87-81CB-4AF4-B743-1C3B046930C1}" type="parTrans" cxnId="{6CFD3C11-1863-4328-8215-23FAF107EA08}">
      <dgm:prSet/>
      <dgm:spPr/>
      <dgm:t>
        <a:bodyPr/>
        <a:lstStyle/>
        <a:p>
          <a:endParaRPr lang="en-IE"/>
        </a:p>
      </dgm:t>
    </dgm:pt>
    <dgm:pt modelId="{AB1CF6B1-1AF5-40FF-9AA9-8BBFE3FF103A}" type="sibTrans" cxnId="{6CFD3C11-1863-4328-8215-23FAF107EA08}">
      <dgm:prSet/>
      <dgm:spPr/>
      <dgm:t>
        <a:bodyPr/>
        <a:lstStyle/>
        <a:p>
          <a:endParaRPr lang="en-IE"/>
        </a:p>
      </dgm:t>
    </dgm:pt>
    <dgm:pt modelId="{D279CAF7-6F07-4CE1-9E6E-88CA9D66305C}">
      <dgm:prSet/>
      <dgm:spPr/>
      <dgm:t>
        <a:bodyPr/>
        <a:lstStyle/>
        <a:p>
          <a:r>
            <a:rPr lang="en-IE"/>
            <a:t>Efficient use of resources</a:t>
          </a:r>
        </a:p>
      </dgm:t>
    </dgm:pt>
    <dgm:pt modelId="{3634987C-97F7-4FE3-B313-28A4F1DF7FB6}" type="parTrans" cxnId="{052E0109-B0FA-4380-BC7C-8C4BDE2098E8}">
      <dgm:prSet/>
      <dgm:spPr/>
      <dgm:t>
        <a:bodyPr/>
        <a:lstStyle/>
        <a:p>
          <a:endParaRPr lang="en-IE"/>
        </a:p>
      </dgm:t>
    </dgm:pt>
    <dgm:pt modelId="{D560336C-6794-409A-889C-968D2199E858}" type="sibTrans" cxnId="{052E0109-B0FA-4380-BC7C-8C4BDE2098E8}">
      <dgm:prSet/>
      <dgm:spPr/>
      <dgm:t>
        <a:bodyPr/>
        <a:lstStyle/>
        <a:p>
          <a:endParaRPr lang="en-IE"/>
        </a:p>
      </dgm:t>
    </dgm:pt>
    <dgm:pt modelId="{EE8DF2A6-6201-482C-AAC0-BEB2BD2899FE}">
      <dgm:prSet/>
      <dgm:spPr/>
      <dgm:t>
        <a:bodyPr/>
        <a:lstStyle/>
        <a:p>
          <a:r>
            <a:rPr lang="en-IE"/>
            <a:t>Production methods costs reduced </a:t>
          </a:r>
        </a:p>
      </dgm:t>
    </dgm:pt>
    <dgm:pt modelId="{65199EA5-9277-48B0-9AFB-6FA722935DB3}" type="parTrans" cxnId="{6CD623B2-9485-4867-B51E-FF900662BBCC}">
      <dgm:prSet/>
      <dgm:spPr/>
      <dgm:t>
        <a:bodyPr/>
        <a:lstStyle/>
        <a:p>
          <a:endParaRPr lang="en-IE"/>
        </a:p>
      </dgm:t>
    </dgm:pt>
    <dgm:pt modelId="{7EF618B0-03EE-4B7E-BAFB-FF34F9749F4F}" type="sibTrans" cxnId="{6CD623B2-9485-4867-B51E-FF900662BBCC}">
      <dgm:prSet/>
      <dgm:spPr/>
      <dgm:t>
        <a:bodyPr/>
        <a:lstStyle/>
        <a:p>
          <a:endParaRPr lang="en-IE"/>
        </a:p>
      </dgm:t>
    </dgm:pt>
    <dgm:pt modelId="{49625CB9-53E8-41CD-98DD-6CFE45920210}">
      <dgm:prSet/>
      <dgm:spPr/>
      <dgm:t>
        <a:bodyPr/>
        <a:lstStyle/>
        <a:p>
          <a:r>
            <a:rPr lang="en-IE"/>
            <a:t>Profits long-term not short-term</a:t>
          </a:r>
        </a:p>
      </dgm:t>
    </dgm:pt>
    <dgm:pt modelId="{DDF77AE7-6E46-4979-BA42-8F0E9AA89004}" type="parTrans" cxnId="{0A2ABFA1-6EAE-48F4-8CA9-A6F4D4EB7CE8}">
      <dgm:prSet/>
      <dgm:spPr/>
      <dgm:t>
        <a:bodyPr/>
        <a:lstStyle/>
        <a:p>
          <a:endParaRPr lang="en-IE"/>
        </a:p>
      </dgm:t>
    </dgm:pt>
    <dgm:pt modelId="{1A9EFC69-8343-47A1-A18A-F318F95B9C7D}" type="sibTrans" cxnId="{0A2ABFA1-6EAE-48F4-8CA9-A6F4D4EB7CE8}">
      <dgm:prSet/>
      <dgm:spPr/>
      <dgm:t>
        <a:bodyPr/>
        <a:lstStyle/>
        <a:p>
          <a:endParaRPr lang="en-IE"/>
        </a:p>
      </dgm:t>
    </dgm:pt>
    <dgm:pt modelId="{B0840BCB-0193-471B-8CAD-A79474443A61}">
      <dgm:prSet/>
      <dgm:spPr/>
      <dgm:t>
        <a:bodyPr/>
        <a:lstStyle/>
        <a:p>
          <a:r>
            <a:rPr lang="en-IE"/>
            <a:t>No incentive to innovate</a:t>
          </a:r>
        </a:p>
      </dgm:t>
    </dgm:pt>
    <dgm:pt modelId="{C5EDA3CD-1B09-4323-A7D6-205D7CACC289}" type="parTrans" cxnId="{A5DA9753-0333-40C8-8DC9-AA414042C4D0}">
      <dgm:prSet/>
      <dgm:spPr/>
      <dgm:t>
        <a:bodyPr/>
        <a:lstStyle/>
        <a:p>
          <a:endParaRPr lang="en-IE"/>
        </a:p>
      </dgm:t>
    </dgm:pt>
    <dgm:pt modelId="{EA1B64F8-BFCC-44CC-BFB6-DE7BC9E2C1B6}" type="sibTrans" cxnId="{A5DA9753-0333-40C8-8DC9-AA414042C4D0}">
      <dgm:prSet/>
      <dgm:spPr/>
      <dgm:t>
        <a:bodyPr/>
        <a:lstStyle/>
        <a:p>
          <a:endParaRPr lang="en-IE"/>
        </a:p>
      </dgm:t>
    </dgm:pt>
    <dgm:pt modelId="{20E0D732-65C1-433F-A771-A910C6812339}">
      <dgm:prSet/>
      <dgm:spPr/>
      <dgm:t>
        <a:bodyPr/>
        <a:lstStyle/>
        <a:p>
          <a:r>
            <a:rPr lang="en-IE" dirty="0"/>
            <a:t>Labour markets?</a:t>
          </a:r>
        </a:p>
      </dgm:t>
    </dgm:pt>
    <dgm:pt modelId="{3156D949-0B3D-4E50-BBBB-9DCD9AEBC530}" type="parTrans" cxnId="{A3934980-45E1-460A-9DA0-25DD1AC4E9D0}">
      <dgm:prSet/>
      <dgm:spPr/>
      <dgm:t>
        <a:bodyPr/>
        <a:lstStyle/>
        <a:p>
          <a:endParaRPr lang="en-IE"/>
        </a:p>
      </dgm:t>
    </dgm:pt>
    <dgm:pt modelId="{92093360-6A54-4294-BD21-82A2F8C899F6}" type="sibTrans" cxnId="{A3934980-45E1-460A-9DA0-25DD1AC4E9D0}">
      <dgm:prSet/>
      <dgm:spPr/>
      <dgm:t>
        <a:bodyPr/>
        <a:lstStyle/>
        <a:p>
          <a:endParaRPr lang="en-IE"/>
        </a:p>
      </dgm:t>
    </dgm:pt>
    <dgm:pt modelId="{30FD0D46-980D-4CAB-B470-E3343E0C9414}" type="pres">
      <dgm:prSet presAssocID="{3A68672B-A19C-440C-8C5C-F00F26D3D3A3}" presName="Name0" presStyleCnt="0">
        <dgm:presLayoutVars>
          <dgm:dir/>
          <dgm:animLvl val="lvl"/>
          <dgm:resizeHandles val="exact"/>
        </dgm:presLayoutVars>
      </dgm:prSet>
      <dgm:spPr/>
    </dgm:pt>
    <dgm:pt modelId="{2C91F8C5-2742-450A-859B-ADB3DFD6D2E0}" type="pres">
      <dgm:prSet presAssocID="{C926238B-6AE8-4E6E-AA62-451841F1E4AF}" presName="boxAndChildren" presStyleCnt="0"/>
      <dgm:spPr/>
    </dgm:pt>
    <dgm:pt modelId="{726F05AE-9F82-48B8-8FF9-D8F94CC708AF}" type="pres">
      <dgm:prSet presAssocID="{C926238B-6AE8-4E6E-AA62-451841F1E4AF}" presName="parentTextBox" presStyleLbl="node1" presStyleIdx="0" presStyleCnt="3"/>
      <dgm:spPr/>
    </dgm:pt>
    <dgm:pt modelId="{0A13804D-0AEB-40D3-A171-DE3133FB168F}" type="pres">
      <dgm:prSet presAssocID="{C926238B-6AE8-4E6E-AA62-451841F1E4AF}" presName="entireBox" presStyleLbl="node1" presStyleIdx="0" presStyleCnt="3"/>
      <dgm:spPr/>
    </dgm:pt>
    <dgm:pt modelId="{635E80E2-FBFD-4755-AA90-2FBAB1E7CCAC}" type="pres">
      <dgm:prSet presAssocID="{C926238B-6AE8-4E6E-AA62-451841F1E4AF}" presName="descendantBox" presStyleCnt="0"/>
      <dgm:spPr/>
    </dgm:pt>
    <dgm:pt modelId="{E7822822-01ED-4E19-82F1-65D0E9D53370}" type="pres">
      <dgm:prSet presAssocID="{D279CAF7-6F07-4CE1-9E6E-88CA9D66305C}" presName="childTextBox" presStyleLbl="fgAccFollowNode1" presStyleIdx="0" presStyleCnt="9">
        <dgm:presLayoutVars>
          <dgm:bulletEnabled val="1"/>
        </dgm:presLayoutVars>
      </dgm:prSet>
      <dgm:spPr/>
    </dgm:pt>
    <dgm:pt modelId="{E1D7CF78-DB48-452A-8BE0-C2D99ECDB811}" type="pres">
      <dgm:prSet presAssocID="{EE8DF2A6-6201-482C-AAC0-BEB2BD2899FE}" presName="childTextBox" presStyleLbl="fgAccFollowNode1" presStyleIdx="1" presStyleCnt="9">
        <dgm:presLayoutVars>
          <dgm:bulletEnabled val="1"/>
        </dgm:presLayoutVars>
      </dgm:prSet>
      <dgm:spPr/>
    </dgm:pt>
    <dgm:pt modelId="{671FB6A7-AF1C-4789-A7EF-7C3FB16BEA91}" type="pres">
      <dgm:prSet presAssocID="{49625CB9-53E8-41CD-98DD-6CFE45920210}" presName="childTextBox" presStyleLbl="fgAccFollowNode1" presStyleIdx="2" presStyleCnt="9">
        <dgm:presLayoutVars>
          <dgm:bulletEnabled val="1"/>
        </dgm:presLayoutVars>
      </dgm:prSet>
      <dgm:spPr/>
    </dgm:pt>
    <dgm:pt modelId="{1658D581-783E-4313-8ED5-2202A1945CD5}" type="pres">
      <dgm:prSet presAssocID="{B0840BCB-0193-471B-8CAD-A79474443A61}" presName="childTextBox" presStyleLbl="fgAccFollowNode1" presStyleIdx="3" presStyleCnt="9">
        <dgm:presLayoutVars>
          <dgm:bulletEnabled val="1"/>
        </dgm:presLayoutVars>
      </dgm:prSet>
      <dgm:spPr/>
    </dgm:pt>
    <dgm:pt modelId="{B7EB3A5A-124A-4F58-A8A8-17C11F98E685}" type="pres">
      <dgm:prSet presAssocID="{20E0D732-65C1-433F-A771-A910C6812339}" presName="childTextBox" presStyleLbl="fgAccFollowNode1" presStyleIdx="4" presStyleCnt="9">
        <dgm:presLayoutVars>
          <dgm:bulletEnabled val="1"/>
        </dgm:presLayoutVars>
      </dgm:prSet>
      <dgm:spPr/>
    </dgm:pt>
    <dgm:pt modelId="{10E64A08-72D1-4655-ADA4-CF4A2A83AF84}" type="pres">
      <dgm:prSet presAssocID="{271758A6-75F0-4122-91BA-5A6C0517EC85}" presName="sp" presStyleCnt="0"/>
      <dgm:spPr/>
    </dgm:pt>
    <dgm:pt modelId="{908D10C7-CC22-4049-8B09-C120CE376976}" type="pres">
      <dgm:prSet presAssocID="{5077C406-22CB-460E-ADBF-5CA67C3FB35F}" presName="arrowAndChildren" presStyleCnt="0"/>
      <dgm:spPr/>
    </dgm:pt>
    <dgm:pt modelId="{1AAF343F-AAD3-4949-AF67-EC80A9F2E73E}" type="pres">
      <dgm:prSet presAssocID="{5077C406-22CB-460E-ADBF-5CA67C3FB35F}" presName="parentTextArrow" presStyleLbl="node1" presStyleIdx="1" presStyleCnt="3" custScaleY="46298" custLinFactNeighborY="1474"/>
      <dgm:spPr/>
    </dgm:pt>
    <dgm:pt modelId="{C5195727-A82F-4D7D-9D49-A3B4AE260470}" type="pres">
      <dgm:prSet presAssocID="{FCAD9DEE-5068-4066-9107-0E12B95D8E22}" presName="sp" presStyleCnt="0"/>
      <dgm:spPr/>
    </dgm:pt>
    <dgm:pt modelId="{430825CC-B245-4426-B841-643A2D92A07D}" type="pres">
      <dgm:prSet presAssocID="{7A804133-7626-462A-A3C9-5B7EB8EB6FB6}" presName="arrowAndChildren" presStyleCnt="0"/>
      <dgm:spPr/>
    </dgm:pt>
    <dgm:pt modelId="{C3E5D232-7FD3-4662-94E1-89A1DA552D64}" type="pres">
      <dgm:prSet presAssocID="{7A804133-7626-462A-A3C9-5B7EB8EB6FB6}" presName="parentTextArrow" presStyleLbl="node1" presStyleIdx="1" presStyleCnt="3"/>
      <dgm:spPr/>
    </dgm:pt>
    <dgm:pt modelId="{662D09C5-C96B-4E82-B589-B6864031C080}" type="pres">
      <dgm:prSet presAssocID="{7A804133-7626-462A-A3C9-5B7EB8EB6FB6}" presName="arrow" presStyleLbl="node1" presStyleIdx="2" presStyleCnt="3"/>
      <dgm:spPr/>
    </dgm:pt>
    <dgm:pt modelId="{DE48B3B8-22EF-4EB0-BF09-710B6A0FAE37}" type="pres">
      <dgm:prSet presAssocID="{7A804133-7626-462A-A3C9-5B7EB8EB6FB6}" presName="descendantArrow" presStyleCnt="0"/>
      <dgm:spPr/>
    </dgm:pt>
    <dgm:pt modelId="{B19005DB-0F71-4546-9515-8F2446827E9F}" type="pres">
      <dgm:prSet presAssocID="{52C8DEA2-17FB-43CF-917D-412571DEA252}" presName="childTextArrow" presStyleLbl="fgAccFollowNode1" presStyleIdx="5" presStyleCnt="9">
        <dgm:presLayoutVars>
          <dgm:bulletEnabled val="1"/>
        </dgm:presLayoutVars>
      </dgm:prSet>
      <dgm:spPr/>
    </dgm:pt>
    <dgm:pt modelId="{C6F46AF1-3863-4073-B03B-6E7930D72913}" type="pres">
      <dgm:prSet presAssocID="{86F8C9A3-CA06-46E5-AEA4-39302AD23BAF}" presName="childTextArrow" presStyleLbl="fgAccFollowNode1" presStyleIdx="6" presStyleCnt="9">
        <dgm:presLayoutVars>
          <dgm:bulletEnabled val="1"/>
        </dgm:presLayoutVars>
      </dgm:prSet>
      <dgm:spPr/>
    </dgm:pt>
    <dgm:pt modelId="{414BA92A-29B5-4F3D-B052-75FF9DE911A7}" type="pres">
      <dgm:prSet presAssocID="{B36D0325-CF57-4DD8-9713-273C92E23736}" presName="childTextArrow" presStyleLbl="fgAccFollowNode1" presStyleIdx="7" presStyleCnt="9">
        <dgm:presLayoutVars>
          <dgm:bulletEnabled val="1"/>
        </dgm:presLayoutVars>
      </dgm:prSet>
      <dgm:spPr/>
    </dgm:pt>
    <dgm:pt modelId="{60C75BE0-B676-4EFF-B05A-22BAA8931BBB}" type="pres">
      <dgm:prSet presAssocID="{303E61FA-FC37-4073-83D4-870D0D60B609}" presName="childTextArrow" presStyleLbl="fgAccFollowNode1" presStyleIdx="8" presStyleCnt="9">
        <dgm:presLayoutVars>
          <dgm:bulletEnabled val="1"/>
        </dgm:presLayoutVars>
      </dgm:prSet>
      <dgm:spPr/>
    </dgm:pt>
  </dgm:ptLst>
  <dgm:cxnLst>
    <dgm:cxn modelId="{052E0109-B0FA-4380-BC7C-8C4BDE2098E8}" srcId="{C926238B-6AE8-4E6E-AA62-451841F1E4AF}" destId="{D279CAF7-6F07-4CE1-9E6E-88CA9D66305C}" srcOrd="0" destOrd="0" parTransId="{3634987C-97F7-4FE3-B313-28A4F1DF7FB6}" sibTransId="{D560336C-6794-409A-889C-968D2199E858}"/>
    <dgm:cxn modelId="{6CFD3C11-1863-4328-8215-23FAF107EA08}" srcId="{3A68672B-A19C-440C-8C5C-F00F26D3D3A3}" destId="{C926238B-6AE8-4E6E-AA62-451841F1E4AF}" srcOrd="2" destOrd="0" parTransId="{A5061A87-81CB-4AF4-B743-1C3B046930C1}" sibTransId="{AB1CF6B1-1AF5-40FF-9AA9-8BBFE3FF103A}"/>
    <dgm:cxn modelId="{D0D9F411-39E9-4852-B904-F28517C802B6}" type="presOf" srcId="{86F8C9A3-CA06-46E5-AEA4-39302AD23BAF}" destId="{C6F46AF1-3863-4073-B03B-6E7930D72913}" srcOrd="0" destOrd="0" presId="urn:microsoft.com/office/officeart/2005/8/layout/process4"/>
    <dgm:cxn modelId="{B239282E-8328-4DDE-9EFE-4AB9E7E41E06}" type="presOf" srcId="{52C8DEA2-17FB-43CF-917D-412571DEA252}" destId="{B19005DB-0F71-4546-9515-8F2446827E9F}" srcOrd="0" destOrd="0" presId="urn:microsoft.com/office/officeart/2005/8/layout/process4"/>
    <dgm:cxn modelId="{B0955E3C-2F4C-4C99-AB33-C144697ACD50}" type="presOf" srcId="{C926238B-6AE8-4E6E-AA62-451841F1E4AF}" destId="{0A13804D-0AEB-40D3-A171-DE3133FB168F}" srcOrd="1" destOrd="0" presId="urn:microsoft.com/office/officeart/2005/8/layout/process4"/>
    <dgm:cxn modelId="{A5DA9753-0333-40C8-8DC9-AA414042C4D0}" srcId="{C926238B-6AE8-4E6E-AA62-451841F1E4AF}" destId="{B0840BCB-0193-471B-8CAD-A79474443A61}" srcOrd="3" destOrd="0" parTransId="{C5EDA3CD-1B09-4323-A7D6-205D7CACC289}" sibTransId="{EA1B64F8-BFCC-44CC-BFB6-DE7BC9E2C1B6}"/>
    <dgm:cxn modelId="{7F23FC62-CEAF-4260-AF82-2BA4C68D6C82}" type="presOf" srcId="{D279CAF7-6F07-4CE1-9E6E-88CA9D66305C}" destId="{E7822822-01ED-4E19-82F1-65D0E9D53370}" srcOrd="0" destOrd="0" presId="urn:microsoft.com/office/officeart/2005/8/layout/process4"/>
    <dgm:cxn modelId="{01E85777-4F74-4820-A58A-E297D39442FF}" srcId="{7A804133-7626-462A-A3C9-5B7EB8EB6FB6}" destId="{B36D0325-CF57-4DD8-9713-273C92E23736}" srcOrd="2" destOrd="0" parTransId="{4E25B568-F0B1-4BBD-8C9F-920EC006449B}" sibTransId="{FCC2F153-BDA4-4482-B1AD-F0769CD39E78}"/>
    <dgm:cxn modelId="{A3934980-45E1-460A-9DA0-25DD1AC4E9D0}" srcId="{C926238B-6AE8-4E6E-AA62-451841F1E4AF}" destId="{20E0D732-65C1-433F-A771-A910C6812339}" srcOrd="4" destOrd="0" parTransId="{3156D949-0B3D-4E50-BBBB-9DCD9AEBC530}" sibTransId="{92093360-6A54-4294-BD21-82A2F8C899F6}"/>
    <dgm:cxn modelId="{9911D782-5A9C-4DC0-B678-4C8175D1F92F}" type="presOf" srcId="{7A804133-7626-462A-A3C9-5B7EB8EB6FB6}" destId="{C3E5D232-7FD3-4662-94E1-89A1DA552D64}" srcOrd="0" destOrd="0" presId="urn:microsoft.com/office/officeart/2005/8/layout/process4"/>
    <dgm:cxn modelId="{BF1FE483-F88D-4ACE-816F-271609D7CCCB}" srcId="{3A68672B-A19C-440C-8C5C-F00F26D3D3A3}" destId="{7A804133-7626-462A-A3C9-5B7EB8EB6FB6}" srcOrd="0" destOrd="0" parTransId="{353D5B86-64DA-4D64-B28E-8236735AC000}" sibTransId="{FCAD9DEE-5068-4066-9107-0E12B95D8E22}"/>
    <dgm:cxn modelId="{448F4896-5AE9-4E85-9EA7-339AFBEA11F9}" type="presOf" srcId="{B36D0325-CF57-4DD8-9713-273C92E23736}" destId="{414BA92A-29B5-4F3D-B052-75FF9DE911A7}" srcOrd="0" destOrd="0" presId="urn:microsoft.com/office/officeart/2005/8/layout/process4"/>
    <dgm:cxn modelId="{C20E8D98-4E84-48E7-BFA7-16913DD0003C}" srcId="{7A804133-7626-462A-A3C9-5B7EB8EB6FB6}" destId="{86F8C9A3-CA06-46E5-AEA4-39302AD23BAF}" srcOrd="1" destOrd="0" parTransId="{B98410BE-462C-4899-B9F6-FFA4BEA6B7F2}" sibTransId="{674A6414-618F-4580-89F8-0FA3B0EC0599}"/>
    <dgm:cxn modelId="{62DBD59C-63BE-4E8E-9836-32B94AC54E21}" type="presOf" srcId="{B0840BCB-0193-471B-8CAD-A79474443A61}" destId="{1658D581-783E-4313-8ED5-2202A1945CD5}" srcOrd="0" destOrd="0" presId="urn:microsoft.com/office/officeart/2005/8/layout/process4"/>
    <dgm:cxn modelId="{0A2ABFA1-6EAE-48F4-8CA9-A6F4D4EB7CE8}" srcId="{C926238B-6AE8-4E6E-AA62-451841F1E4AF}" destId="{49625CB9-53E8-41CD-98DD-6CFE45920210}" srcOrd="2" destOrd="0" parTransId="{DDF77AE7-6E46-4979-BA42-8F0E9AA89004}" sibTransId="{1A9EFC69-8343-47A1-A18A-F318F95B9C7D}"/>
    <dgm:cxn modelId="{6BAC85AE-A839-4E47-92F3-3AA47D2C21B4}" srcId="{7A804133-7626-462A-A3C9-5B7EB8EB6FB6}" destId="{303E61FA-FC37-4073-83D4-870D0D60B609}" srcOrd="3" destOrd="0" parTransId="{7FBB027C-EC88-492B-950A-7E202FF03F31}" sibTransId="{77D289FD-81C1-4BCE-A2DA-E3D4250C9940}"/>
    <dgm:cxn modelId="{AC27A0AE-AAD0-4142-ADA5-D1D6091C0DAE}" type="presOf" srcId="{7A804133-7626-462A-A3C9-5B7EB8EB6FB6}" destId="{662D09C5-C96B-4E82-B589-B6864031C080}" srcOrd="1" destOrd="0" presId="urn:microsoft.com/office/officeart/2005/8/layout/process4"/>
    <dgm:cxn modelId="{6CD623B2-9485-4867-B51E-FF900662BBCC}" srcId="{C926238B-6AE8-4E6E-AA62-451841F1E4AF}" destId="{EE8DF2A6-6201-482C-AAC0-BEB2BD2899FE}" srcOrd="1" destOrd="0" parTransId="{65199EA5-9277-48B0-9AFB-6FA722935DB3}" sibTransId="{7EF618B0-03EE-4B7E-BAFB-FF34F9749F4F}"/>
    <dgm:cxn modelId="{1077CCC0-7745-4877-ABF6-B6EA03CA3AE4}" srcId="{7A804133-7626-462A-A3C9-5B7EB8EB6FB6}" destId="{52C8DEA2-17FB-43CF-917D-412571DEA252}" srcOrd="0" destOrd="0" parTransId="{BFF6C27F-7354-4FDB-AC74-FF470108B14A}" sibTransId="{5859219C-C323-46FD-9A5C-9328F595903F}"/>
    <dgm:cxn modelId="{8D8800C4-85ED-47BF-A42A-168EDEE6BDE8}" srcId="{3A68672B-A19C-440C-8C5C-F00F26D3D3A3}" destId="{5077C406-22CB-460E-ADBF-5CA67C3FB35F}" srcOrd="1" destOrd="0" parTransId="{FB6EF5B5-85FD-44AE-B9A9-CBDF710EB077}" sibTransId="{271758A6-75F0-4122-91BA-5A6C0517EC85}"/>
    <dgm:cxn modelId="{8AF7D6DC-6BCA-464A-8747-66FD06F4823B}" type="presOf" srcId="{C926238B-6AE8-4E6E-AA62-451841F1E4AF}" destId="{726F05AE-9F82-48B8-8FF9-D8F94CC708AF}" srcOrd="0" destOrd="0" presId="urn:microsoft.com/office/officeart/2005/8/layout/process4"/>
    <dgm:cxn modelId="{D0E529E0-8784-4216-8B0B-5186B81CE638}" type="presOf" srcId="{5077C406-22CB-460E-ADBF-5CA67C3FB35F}" destId="{1AAF343F-AAD3-4949-AF67-EC80A9F2E73E}" srcOrd="0" destOrd="0" presId="urn:microsoft.com/office/officeart/2005/8/layout/process4"/>
    <dgm:cxn modelId="{061B10E7-0F26-4D94-8B81-18A342CBFEB7}" type="presOf" srcId="{49625CB9-53E8-41CD-98DD-6CFE45920210}" destId="{671FB6A7-AF1C-4789-A7EF-7C3FB16BEA91}" srcOrd="0" destOrd="0" presId="urn:microsoft.com/office/officeart/2005/8/layout/process4"/>
    <dgm:cxn modelId="{2D1F92E9-4754-4166-8EF9-DDE0256042E3}" type="presOf" srcId="{3A68672B-A19C-440C-8C5C-F00F26D3D3A3}" destId="{30FD0D46-980D-4CAB-B470-E3343E0C9414}" srcOrd="0" destOrd="0" presId="urn:microsoft.com/office/officeart/2005/8/layout/process4"/>
    <dgm:cxn modelId="{94828DEB-632F-45AA-8ABE-FB3151E1E0A2}" type="presOf" srcId="{303E61FA-FC37-4073-83D4-870D0D60B609}" destId="{60C75BE0-B676-4EFF-B05A-22BAA8931BBB}" srcOrd="0" destOrd="0" presId="urn:microsoft.com/office/officeart/2005/8/layout/process4"/>
    <dgm:cxn modelId="{0163CBF1-84D2-413B-9A4D-0ED589CBDBE8}" type="presOf" srcId="{20E0D732-65C1-433F-A771-A910C6812339}" destId="{B7EB3A5A-124A-4F58-A8A8-17C11F98E685}" srcOrd="0" destOrd="0" presId="urn:microsoft.com/office/officeart/2005/8/layout/process4"/>
    <dgm:cxn modelId="{9823D2FF-6881-49D5-912B-E9D0BFAF57F0}" type="presOf" srcId="{EE8DF2A6-6201-482C-AAC0-BEB2BD2899FE}" destId="{E1D7CF78-DB48-452A-8BE0-C2D99ECDB811}" srcOrd="0" destOrd="0" presId="urn:microsoft.com/office/officeart/2005/8/layout/process4"/>
    <dgm:cxn modelId="{122D80EF-31EF-4A8A-853B-DB28EE536C2A}" type="presParOf" srcId="{30FD0D46-980D-4CAB-B470-E3343E0C9414}" destId="{2C91F8C5-2742-450A-859B-ADB3DFD6D2E0}" srcOrd="0" destOrd="0" presId="urn:microsoft.com/office/officeart/2005/8/layout/process4"/>
    <dgm:cxn modelId="{3953CCA8-E158-4F15-843F-6946BCC4C15C}" type="presParOf" srcId="{2C91F8C5-2742-450A-859B-ADB3DFD6D2E0}" destId="{726F05AE-9F82-48B8-8FF9-D8F94CC708AF}" srcOrd="0" destOrd="0" presId="urn:microsoft.com/office/officeart/2005/8/layout/process4"/>
    <dgm:cxn modelId="{0EAC1048-81A5-4AEB-93D2-B08B0D6530B8}" type="presParOf" srcId="{2C91F8C5-2742-450A-859B-ADB3DFD6D2E0}" destId="{0A13804D-0AEB-40D3-A171-DE3133FB168F}" srcOrd="1" destOrd="0" presId="urn:microsoft.com/office/officeart/2005/8/layout/process4"/>
    <dgm:cxn modelId="{4FDDDFA8-172A-400F-BCA3-D5C06593F1E4}" type="presParOf" srcId="{2C91F8C5-2742-450A-859B-ADB3DFD6D2E0}" destId="{635E80E2-FBFD-4755-AA90-2FBAB1E7CCAC}" srcOrd="2" destOrd="0" presId="urn:microsoft.com/office/officeart/2005/8/layout/process4"/>
    <dgm:cxn modelId="{45E8B0FB-7C92-4F59-BAA3-081DBC7CBBD6}" type="presParOf" srcId="{635E80E2-FBFD-4755-AA90-2FBAB1E7CCAC}" destId="{E7822822-01ED-4E19-82F1-65D0E9D53370}" srcOrd="0" destOrd="0" presId="urn:microsoft.com/office/officeart/2005/8/layout/process4"/>
    <dgm:cxn modelId="{A7201BD0-89C4-41D9-9F9F-6025F17C2357}" type="presParOf" srcId="{635E80E2-FBFD-4755-AA90-2FBAB1E7CCAC}" destId="{E1D7CF78-DB48-452A-8BE0-C2D99ECDB811}" srcOrd="1" destOrd="0" presId="urn:microsoft.com/office/officeart/2005/8/layout/process4"/>
    <dgm:cxn modelId="{EFD68781-D9FE-42F8-B849-9A4717173D63}" type="presParOf" srcId="{635E80E2-FBFD-4755-AA90-2FBAB1E7CCAC}" destId="{671FB6A7-AF1C-4789-A7EF-7C3FB16BEA91}" srcOrd="2" destOrd="0" presId="urn:microsoft.com/office/officeart/2005/8/layout/process4"/>
    <dgm:cxn modelId="{B9CFA7A6-E92A-4E2D-8F19-5ED3F9E80E09}" type="presParOf" srcId="{635E80E2-FBFD-4755-AA90-2FBAB1E7CCAC}" destId="{1658D581-783E-4313-8ED5-2202A1945CD5}" srcOrd="3" destOrd="0" presId="urn:microsoft.com/office/officeart/2005/8/layout/process4"/>
    <dgm:cxn modelId="{A762F6BE-D392-40D9-B267-9CD905AAC7E8}" type="presParOf" srcId="{635E80E2-FBFD-4755-AA90-2FBAB1E7CCAC}" destId="{B7EB3A5A-124A-4F58-A8A8-17C11F98E685}" srcOrd="4" destOrd="0" presId="urn:microsoft.com/office/officeart/2005/8/layout/process4"/>
    <dgm:cxn modelId="{7F41CD75-6E12-4B69-8C76-66CE4A1945D2}" type="presParOf" srcId="{30FD0D46-980D-4CAB-B470-E3343E0C9414}" destId="{10E64A08-72D1-4655-ADA4-CF4A2A83AF84}" srcOrd="1" destOrd="0" presId="urn:microsoft.com/office/officeart/2005/8/layout/process4"/>
    <dgm:cxn modelId="{0D3DA099-7947-4C80-8035-7B0BA136B29F}" type="presParOf" srcId="{30FD0D46-980D-4CAB-B470-E3343E0C9414}" destId="{908D10C7-CC22-4049-8B09-C120CE376976}" srcOrd="2" destOrd="0" presId="urn:microsoft.com/office/officeart/2005/8/layout/process4"/>
    <dgm:cxn modelId="{C5986231-17D5-45F3-8CBC-B02ECEE3B721}" type="presParOf" srcId="{908D10C7-CC22-4049-8B09-C120CE376976}" destId="{1AAF343F-AAD3-4949-AF67-EC80A9F2E73E}" srcOrd="0" destOrd="0" presId="urn:microsoft.com/office/officeart/2005/8/layout/process4"/>
    <dgm:cxn modelId="{8CC4949C-D260-4904-AE51-6EB70BE90640}" type="presParOf" srcId="{30FD0D46-980D-4CAB-B470-E3343E0C9414}" destId="{C5195727-A82F-4D7D-9D49-A3B4AE260470}" srcOrd="3" destOrd="0" presId="urn:microsoft.com/office/officeart/2005/8/layout/process4"/>
    <dgm:cxn modelId="{3040F9AC-C8A4-4834-BB83-B3772363C2C8}" type="presParOf" srcId="{30FD0D46-980D-4CAB-B470-E3343E0C9414}" destId="{430825CC-B245-4426-B841-643A2D92A07D}" srcOrd="4" destOrd="0" presId="urn:microsoft.com/office/officeart/2005/8/layout/process4"/>
    <dgm:cxn modelId="{B7324C5A-F8A8-48E0-897B-696C73CA44F4}" type="presParOf" srcId="{430825CC-B245-4426-B841-643A2D92A07D}" destId="{C3E5D232-7FD3-4662-94E1-89A1DA552D64}" srcOrd="0" destOrd="0" presId="urn:microsoft.com/office/officeart/2005/8/layout/process4"/>
    <dgm:cxn modelId="{5D7B3783-21FD-4E5B-BE0B-296560C7E425}" type="presParOf" srcId="{430825CC-B245-4426-B841-643A2D92A07D}" destId="{662D09C5-C96B-4E82-B589-B6864031C080}" srcOrd="1" destOrd="0" presId="urn:microsoft.com/office/officeart/2005/8/layout/process4"/>
    <dgm:cxn modelId="{5162EAFE-5373-4199-9397-5A319C2F704F}" type="presParOf" srcId="{430825CC-B245-4426-B841-643A2D92A07D}" destId="{DE48B3B8-22EF-4EB0-BF09-710B6A0FAE37}" srcOrd="2" destOrd="0" presId="urn:microsoft.com/office/officeart/2005/8/layout/process4"/>
    <dgm:cxn modelId="{15B623B4-F81E-467E-A43C-AFB74CC8798D}" type="presParOf" srcId="{DE48B3B8-22EF-4EB0-BF09-710B6A0FAE37}" destId="{B19005DB-0F71-4546-9515-8F2446827E9F}" srcOrd="0" destOrd="0" presId="urn:microsoft.com/office/officeart/2005/8/layout/process4"/>
    <dgm:cxn modelId="{D76726C0-E289-4E78-8375-F9D170303207}" type="presParOf" srcId="{DE48B3B8-22EF-4EB0-BF09-710B6A0FAE37}" destId="{C6F46AF1-3863-4073-B03B-6E7930D72913}" srcOrd="1" destOrd="0" presId="urn:microsoft.com/office/officeart/2005/8/layout/process4"/>
    <dgm:cxn modelId="{CDEDFE7A-F869-43E7-A335-925480CAC8A8}" type="presParOf" srcId="{DE48B3B8-22EF-4EB0-BF09-710B6A0FAE37}" destId="{414BA92A-29B5-4F3D-B052-75FF9DE911A7}" srcOrd="2" destOrd="0" presId="urn:microsoft.com/office/officeart/2005/8/layout/process4"/>
    <dgm:cxn modelId="{874E5A72-34B9-45B2-A86F-DAA7A6F5E56B}" type="presParOf" srcId="{DE48B3B8-22EF-4EB0-BF09-710B6A0FAE37}" destId="{60C75BE0-B676-4EFF-B05A-22BAA8931BBB}"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438922F-3A8B-4093-96D0-35C1D9E4AD18}" type="doc">
      <dgm:prSet loTypeId="urn:microsoft.com/office/officeart/2005/8/layout/process4" loCatId="list" qsTypeId="urn:microsoft.com/office/officeart/2005/8/quickstyle/simple1" qsCatId="simple" csTypeId="urn:microsoft.com/office/officeart/2005/8/colors/colorful5" csCatId="colorful"/>
      <dgm:spPr/>
      <dgm:t>
        <a:bodyPr/>
        <a:lstStyle/>
        <a:p>
          <a:endParaRPr lang="en-IE"/>
        </a:p>
      </dgm:t>
    </dgm:pt>
    <dgm:pt modelId="{6E015938-2D70-4D83-9ADF-8BDC55482EB1}">
      <dgm:prSet custT="1"/>
      <dgm:spPr/>
      <dgm:t>
        <a:bodyPr/>
        <a:lstStyle/>
        <a:p>
          <a:r>
            <a:rPr lang="en-IE" sz="2000" b="1"/>
            <a:t>Reference Price Effect</a:t>
          </a:r>
        </a:p>
      </dgm:t>
    </dgm:pt>
    <dgm:pt modelId="{A8BCDDEB-1A41-49C3-BA46-091007A7AAF8}" type="parTrans" cxnId="{6D2EE8B6-D4C8-4DBC-A893-3A2D023A543C}">
      <dgm:prSet/>
      <dgm:spPr/>
      <dgm:t>
        <a:bodyPr/>
        <a:lstStyle/>
        <a:p>
          <a:endParaRPr lang="en-IE"/>
        </a:p>
      </dgm:t>
    </dgm:pt>
    <dgm:pt modelId="{EA9CC267-B756-4443-AF41-59E1D6C97E6C}" type="sibTrans" cxnId="{6D2EE8B6-D4C8-4DBC-A893-3A2D023A543C}">
      <dgm:prSet/>
      <dgm:spPr/>
      <dgm:t>
        <a:bodyPr/>
        <a:lstStyle/>
        <a:p>
          <a:endParaRPr lang="en-IE"/>
        </a:p>
      </dgm:t>
    </dgm:pt>
    <dgm:pt modelId="{AFEE390B-14CB-4A51-9D4F-8746F5C3FD7B}">
      <dgm:prSet custT="1"/>
      <dgm:spPr/>
      <dgm:t>
        <a:bodyPr/>
        <a:lstStyle/>
        <a:p>
          <a:r>
            <a:rPr lang="en-IE" sz="2000" b="1"/>
            <a:t>Difficult Comparison Effect</a:t>
          </a:r>
        </a:p>
      </dgm:t>
    </dgm:pt>
    <dgm:pt modelId="{5E5591E8-A762-41A7-8BD4-8A7904D8ABA0}" type="parTrans" cxnId="{117A1F50-AFD2-4628-93BF-1FCD79AFAC6A}">
      <dgm:prSet/>
      <dgm:spPr/>
      <dgm:t>
        <a:bodyPr/>
        <a:lstStyle/>
        <a:p>
          <a:endParaRPr lang="en-IE"/>
        </a:p>
      </dgm:t>
    </dgm:pt>
    <dgm:pt modelId="{24A4C2FD-B8E8-4589-B223-D4F88320572F}" type="sibTrans" cxnId="{117A1F50-AFD2-4628-93BF-1FCD79AFAC6A}">
      <dgm:prSet/>
      <dgm:spPr/>
      <dgm:t>
        <a:bodyPr/>
        <a:lstStyle/>
        <a:p>
          <a:endParaRPr lang="en-IE"/>
        </a:p>
      </dgm:t>
    </dgm:pt>
    <dgm:pt modelId="{5C8B15E8-84AE-4460-A7D0-CC0673317EDD}">
      <dgm:prSet custT="1"/>
      <dgm:spPr/>
      <dgm:t>
        <a:bodyPr/>
        <a:lstStyle/>
        <a:p>
          <a:r>
            <a:rPr lang="en-IE" sz="2000" b="1"/>
            <a:t>Switching Cost Effect</a:t>
          </a:r>
        </a:p>
      </dgm:t>
    </dgm:pt>
    <dgm:pt modelId="{8DC88FD5-5A25-4EC7-ACE8-B605782C5EF0}" type="parTrans" cxnId="{5E0587BA-026B-41B5-8432-65CF39988E7F}">
      <dgm:prSet/>
      <dgm:spPr/>
      <dgm:t>
        <a:bodyPr/>
        <a:lstStyle/>
        <a:p>
          <a:endParaRPr lang="en-IE"/>
        </a:p>
      </dgm:t>
    </dgm:pt>
    <dgm:pt modelId="{13FBBA42-45BC-4771-BCB5-BCABA5B0A207}" type="sibTrans" cxnId="{5E0587BA-026B-41B5-8432-65CF39988E7F}">
      <dgm:prSet/>
      <dgm:spPr/>
      <dgm:t>
        <a:bodyPr/>
        <a:lstStyle/>
        <a:p>
          <a:endParaRPr lang="en-IE"/>
        </a:p>
      </dgm:t>
    </dgm:pt>
    <dgm:pt modelId="{7001B5D0-D977-4069-AE99-D4E859D9A946}">
      <dgm:prSet custT="1"/>
      <dgm:spPr/>
      <dgm:t>
        <a:bodyPr/>
        <a:lstStyle/>
        <a:p>
          <a:r>
            <a:rPr lang="en-IE" sz="2000" b="1"/>
            <a:t>Price Quality Effect</a:t>
          </a:r>
        </a:p>
      </dgm:t>
    </dgm:pt>
    <dgm:pt modelId="{FBCA2575-79AA-4272-9DE0-1CA6B0DF2887}" type="parTrans" cxnId="{857DB396-BE0A-4FD0-A04E-AE67A9F21827}">
      <dgm:prSet/>
      <dgm:spPr/>
      <dgm:t>
        <a:bodyPr/>
        <a:lstStyle/>
        <a:p>
          <a:endParaRPr lang="en-IE"/>
        </a:p>
      </dgm:t>
    </dgm:pt>
    <dgm:pt modelId="{827E3259-3395-4E05-9BFF-48DD6DF6303C}" type="sibTrans" cxnId="{857DB396-BE0A-4FD0-A04E-AE67A9F21827}">
      <dgm:prSet/>
      <dgm:spPr/>
      <dgm:t>
        <a:bodyPr/>
        <a:lstStyle/>
        <a:p>
          <a:endParaRPr lang="en-IE"/>
        </a:p>
      </dgm:t>
    </dgm:pt>
    <dgm:pt modelId="{E7ACE582-8C7D-4936-AC5E-7DF5758849E8}">
      <dgm:prSet custT="1"/>
      <dgm:spPr/>
      <dgm:t>
        <a:bodyPr/>
        <a:lstStyle/>
        <a:p>
          <a:r>
            <a:rPr lang="en-IE" sz="2000" b="1"/>
            <a:t>Expenditure Effect</a:t>
          </a:r>
        </a:p>
      </dgm:t>
    </dgm:pt>
    <dgm:pt modelId="{065A093C-514E-4FF3-8751-EE92DC26DF62}" type="parTrans" cxnId="{0DA51F2C-6237-4CB0-8CC6-F8EBAB2DC5BC}">
      <dgm:prSet/>
      <dgm:spPr/>
      <dgm:t>
        <a:bodyPr/>
        <a:lstStyle/>
        <a:p>
          <a:endParaRPr lang="en-IE"/>
        </a:p>
      </dgm:t>
    </dgm:pt>
    <dgm:pt modelId="{0663BA46-018F-4EB3-BD86-77B063154F42}" type="sibTrans" cxnId="{0DA51F2C-6237-4CB0-8CC6-F8EBAB2DC5BC}">
      <dgm:prSet/>
      <dgm:spPr/>
      <dgm:t>
        <a:bodyPr/>
        <a:lstStyle/>
        <a:p>
          <a:endParaRPr lang="en-IE"/>
        </a:p>
      </dgm:t>
    </dgm:pt>
    <dgm:pt modelId="{24B4B14C-B2B4-493B-8266-3D857F830D24}">
      <dgm:prSet custT="1"/>
      <dgm:spPr/>
      <dgm:t>
        <a:bodyPr/>
        <a:lstStyle/>
        <a:p>
          <a:r>
            <a:rPr lang="en-IE" sz="2000" b="1"/>
            <a:t>End-benefit Effect</a:t>
          </a:r>
        </a:p>
      </dgm:t>
    </dgm:pt>
    <dgm:pt modelId="{5F7C9C3A-A370-4846-97C6-4084AB859AEF}" type="parTrans" cxnId="{2A10295C-2AA4-4F5D-B528-FC2B1ACB29E6}">
      <dgm:prSet/>
      <dgm:spPr/>
      <dgm:t>
        <a:bodyPr/>
        <a:lstStyle/>
        <a:p>
          <a:endParaRPr lang="en-IE"/>
        </a:p>
      </dgm:t>
    </dgm:pt>
    <dgm:pt modelId="{C813DAF5-29F6-4D36-82EA-2F02D00FD2D2}" type="sibTrans" cxnId="{2A10295C-2AA4-4F5D-B528-FC2B1ACB29E6}">
      <dgm:prSet/>
      <dgm:spPr/>
      <dgm:t>
        <a:bodyPr/>
        <a:lstStyle/>
        <a:p>
          <a:endParaRPr lang="en-IE"/>
        </a:p>
      </dgm:t>
    </dgm:pt>
    <dgm:pt modelId="{7F9400FF-9B1D-4964-94EC-514899DF4427}">
      <dgm:prSet custT="1"/>
      <dgm:spPr/>
      <dgm:t>
        <a:bodyPr/>
        <a:lstStyle/>
        <a:p>
          <a:r>
            <a:rPr lang="en-IE" sz="2000" b="1"/>
            <a:t>Shared Cost Effect</a:t>
          </a:r>
        </a:p>
      </dgm:t>
    </dgm:pt>
    <dgm:pt modelId="{BE66E171-F6A1-44DF-822A-5CA44045BD3E}" type="parTrans" cxnId="{905B62D4-B5E3-4D47-B190-ACAB5A6B0407}">
      <dgm:prSet/>
      <dgm:spPr/>
      <dgm:t>
        <a:bodyPr/>
        <a:lstStyle/>
        <a:p>
          <a:endParaRPr lang="en-IE"/>
        </a:p>
      </dgm:t>
    </dgm:pt>
    <dgm:pt modelId="{F88C7B20-3308-4A53-856A-BB58096655C2}" type="sibTrans" cxnId="{905B62D4-B5E3-4D47-B190-ACAB5A6B0407}">
      <dgm:prSet/>
      <dgm:spPr/>
      <dgm:t>
        <a:bodyPr/>
        <a:lstStyle/>
        <a:p>
          <a:endParaRPr lang="en-IE"/>
        </a:p>
      </dgm:t>
    </dgm:pt>
    <dgm:pt modelId="{22BD9E34-66F5-48D1-B473-44F65C701C84}">
      <dgm:prSet custT="1"/>
      <dgm:spPr/>
      <dgm:t>
        <a:bodyPr/>
        <a:lstStyle/>
        <a:p>
          <a:r>
            <a:rPr lang="en-IE" sz="2000" b="1"/>
            <a:t>Fairness Effect</a:t>
          </a:r>
        </a:p>
      </dgm:t>
    </dgm:pt>
    <dgm:pt modelId="{4E98FAF7-F72A-403B-982D-27D6AB1AADA0}" type="parTrans" cxnId="{99F300F0-E50C-40BF-8B80-06C8CD4BA5C1}">
      <dgm:prSet/>
      <dgm:spPr/>
      <dgm:t>
        <a:bodyPr/>
        <a:lstStyle/>
        <a:p>
          <a:endParaRPr lang="en-IE"/>
        </a:p>
      </dgm:t>
    </dgm:pt>
    <dgm:pt modelId="{79170799-AF86-4AB6-AF7E-9EE1EB431293}" type="sibTrans" cxnId="{99F300F0-E50C-40BF-8B80-06C8CD4BA5C1}">
      <dgm:prSet/>
      <dgm:spPr/>
      <dgm:t>
        <a:bodyPr/>
        <a:lstStyle/>
        <a:p>
          <a:endParaRPr lang="en-IE"/>
        </a:p>
      </dgm:t>
    </dgm:pt>
    <dgm:pt modelId="{BDDBCD42-5901-4E66-8951-6F22E7A039D9}">
      <dgm:prSet custT="1"/>
      <dgm:spPr/>
      <dgm:t>
        <a:bodyPr/>
        <a:lstStyle/>
        <a:p>
          <a:r>
            <a:rPr lang="en-IE" sz="2000" b="1" dirty="0"/>
            <a:t>Framing Effect</a:t>
          </a:r>
        </a:p>
      </dgm:t>
    </dgm:pt>
    <dgm:pt modelId="{963A644F-8168-480B-A04E-787466EA9F43}" type="parTrans" cxnId="{FC12260D-3AA7-4F78-9647-80B04E54E4F1}">
      <dgm:prSet/>
      <dgm:spPr/>
      <dgm:t>
        <a:bodyPr/>
        <a:lstStyle/>
        <a:p>
          <a:endParaRPr lang="en-IE"/>
        </a:p>
      </dgm:t>
    </dgm:pt>
    <dgm:pt modelId="{C951097D-8501-4F86-991E-24C560E76A09}" type="sibTrans" cxnId="{FC12260D-3AA7-4F78-9647-80B04E54E4F1}">
      <dgm:prSet/>
      <dgm:spPr/>
      <dgm:t>
        <a:bodyPr/>
        <a:lstStyle/>
        <a:p>
          <a:endParaRPr lang="en-IE"/>
        </a:p>
      </dgm:t>
    </dgm:pt>
    <dgm:pt modelId="{B380D8A5-081B-4B15-9D64-4A5953C09868}" type="pres">
      <dgm:prSet presAssocID="{F438922F-3A8B-4093-96D0-35C1D9E4AD18}" presName="Name0" presStyleCnt="0">
        <dgm:presLayoutVars>
          <dgm:dir/>
          <dgm:animLvl val="lvl"/>
          <dgm:resizeHandles val="exact"/>
        </dgm:presLayoutVars>
      </dgm:prSet>
      <dgm:spPr/>
    </dgm:pt>
    <dgm:pt modelId="{B15A0B0D-C4B1-4ACB-AF56-3597BF92E42D}" type="pres">
      <dgm:prSet presAssocID="{BDDBCD42-5901-4E66-8951-6F22E7A039D9}" presName="boxAndChildren" presStyleCnt="0"/>
      <dgm:spPr/>
    </dgm:pt>
    <dgm:pt modelId="{9A5F2529-7DAC-4D44-AD18-DFCA66996FFC}" type="pres">
      <dgm:prSet presAssocID="{BDDBCD42-5901-4E66-8951-6F22E7A039D9}" presName="parentTextBox" presStyleLbl="node1" presStyleIdx="0" presStyleCnt="9"/>
      <dgm:spPr/>
    </dgm:pt>
    <dgm:pt modelId="{45D4321C-1C4D-42C7-BF41-E73A02C25137}" type="pres">
      <dgm:prSet presAssocID="{79170799-AF86-4AB6-AF7E-9EE1EB431293}" presName="sp" presStyleCnt="0"/>
      <dgm:spPr/>
    </dgm:pt>
    <dgm:pt modelId="{79223644-7CF7-44B8-A377-79C94DAEAD32}" type="pres">
      <dgm:prSet presAssocID="{22BD9E34-66F5-48D1-B473-44F65C701C84}" presName="arrowAndChildren" presStyleCnt="0"/>
      <dgm:spPr/>
    </dgm:pt>
    <dgm:pt modelId="{DA7BC3D9-2D13-4D0F-84C9-6CB3DE1F5978}" type="pres">
      <dgm:prSet presAssocID="{22BD9E34-66F5-48D1-B473-44F65C701C84}" presName="parentTextArrow" presStyleLbl="node1" presStyleIdx="1" presStyleCnt="9"/>
      <dgm:spPr/>
    </dgm:pt>
    <dgm:pt modelId="{8ED632C8-4ACF-41D9-A29E-EEAFD1B063CC}" type="pres">
      <dgm:prSet presAssocID="{F88C7B20-3308-4A53-856A-BB58096655C2}" presName="sp" presStyleCnt="0"/>
      <dgm:spPr/>
    </dgm:pt>
    <dgm:pt modelId="{E4DFB406-634E-4BEA-97EE-075058A4F976}" type="pres">
      <dgm:prSet presAssocID="{7F9400FF-9B1D-4964-94EC-514899DF4427}" presName="arrowAndChildren" presStyleCnt="0"/>
      <dgm:spPr/>
    </dgm:pt>
    <dgm:pt modelId="{E3C9687D-7AD7-4CBA-AB21-B5213E0AFAFC}" type="pres">
      <dgm:prSet presAssocID="{7F9400FF-9B1D-4964-94EC-514899DF4427}" presName="parentTextArrow" presStyleLbl="node1" presStyleIdx="2" presStyleCnt="9"/>
      <dgm:spPr/>
    </dgm:pt>
    <dgm:pt modelId="{C9412A68-8065-43C0-B724-6489CF06DE06}" type="pres">
      <dgm:prSet presAssocID="{C813DAF5-29F6-4D36-82EA-2F02D00FD2D2}" presName="sp" presStyleCnt="0"/>
      <dgm:spPr/>
    </dgm:pt>
    <dgm:pt modelId="{22A9C52C-C5C6-484C-992B-8DD69A509E1F}" type="pres">
      <dgm:prSet presAssocID="{24B4B14C-B2B4-493B-8266-3D857F830D24}" presName="arrowAndChildren" presStyleCnt="0"/>
      <dgm:spPr/>
    </dgm:pt>
    <dgm:pt modelId="{38F14A26-C2C7-4CF7-B906-C6390A59F32B}" type="pres">
      <dgm:prSet presAssocID="{24B4B14C-B2B4-493B-8266-3D857F830D24}" presName="parentTextArrow" presStyleLbl="node1" presStyleIdx="3" presStyleCnt="9"/>
      <dgm:spPr/>
    </dgm:pt>
    <dgm:pt modelId="{0733EE85-5B6E-496E-9488-38B8BCF5881A}" type="pres">
      <dgm:prSet presAssocID="{0663BA46-018F-4EB3-BD86-77B063154F42}" presName="sp" presStyleCnt="0"/>
      <dgm:spPr/>
    </dgm:pt>
    <dgm:pt modelId="{DA4ACA0E-6D32-47FB-8FAD-BBAF311866CF}" type="pres">
      <dgm:prSet presAssocID="{E7ACE582-8C7D-4936-AC5E-7DF5758849E8}" presName="arrowAndChildren" presStyleCnt="0"/>
      <dgm:spPr/>
    </dgm:pt>
    <dgm:pt modelId="{ED4A5655-0655-4CF1-B09D-41B648554D5A}" type="pres">
      <dgm:prSet presAssocID="{E7ACE582-8C7D-4936-AC5E-7DF5758849E8}" presName="parentTextArrow" presStyleLbl="node1" presStyleIdx="4" presStyleCnt="9"/>
      <dgm:spPr/>
    </dgm:pt>
    <dgm:pt modelId="{4F5530A7-4481-4762-B941-3588D10F9B46}" type="pres">
      <dgm:prSet presAssocID="{827E3259-3395-4E05-9BFF-48DD6DF6303C}" presName="sp" presStyleCnt="0"/>
      <dgm:spPr/>
    </dgm:pt>
    <dgm:pt modelId="{E394D4D6-7012-492F-B625-B2FEAB824BCF}" type="pres">
      <dgm:prSet presAssocID="{7001B5D0-D977-4069-AE99-D4E859D9A946}" presName="arrowAndChildren" presStyleCnt="0"/>
      <dgm:spPr/>
    </dgm:pt>
    <dgm:pt modelId="{B47AF40F-9674-4B4B-9251-0BA5AAAC1782}" type="pres">
      <dgm:prSet presAssocID="{7001B5D0-D977-4069-AE99-D4E859D9A946}" presName="parentTextArrow" presStyleLbl="node1" presStyleIdx="5" presStyleCnt="9"/>
      <dgm:spPr/>
    </dgm:pt>
    <dgm:pt modelId="{0444F669-7D89-4F45-8BF2-62B6539E577F}" type="pres">
      <dgm:prSet presAssocID="{13FBBA42-45BC-4771-BCB5-BCABA5B0A207}" presName="sp" presStyleCnt="0"/>
      <dgm:spPr/>
    </dgm:pt>
    <dgm:pt modelId="{AD233FDF-B687-4DBA-A4CD-183296CBC730}" type="pres">
      <dgm:prSet presAssocID="{5C8B15E8-84AE-4460-A7D0-CC0673317EDD}" presName="arrowAndChildren" presStyleCnt="0"/>
      <dgm:spPr/>
    </dgm:pt>
    <dgm:pt modelId="{B7B19ABC-34EE-4677-B545-2DDCA16E8CBC}" type="pres">
      <dgm:prSet presAssocID="{5C8B15E8-84AE-4460-A7D0-CC0673317EDD}" presName="parentTextArrow" presStyleLbl="node1" presStyleIdx="6" presStyleCnt="9"/>
      <dgm:spPr/>
    </dgm:pt>
    <dgm:pt modelId="{70682A96-A5EA-4DA4-8E35-A4DB14D106A8}" type="pres">
      <dgm:prSet presAssocID="{24A4C2FD-B8E8-4589-B223-D4F88320572F}" presName="sp" presStyleCnt="0"/>
      <dgm:spPr/>
    </dgm:pt>
    <dgm:pt modelId="{352F3712-1272-459D-895E-A3730DE430FE}" type="pres">
      <dgm:prSet presAssocID="{AFEE390B-14CB-4A51-9D4F-8746F5C3FD7B}" presName="arrowAndChildren" presStyleCnt="0"/>
      <dgm:spPr/>
    </dgm:pt>
    <dgm:pt modelId="{9D3316E0-36B9-4E9D-A6DC-50D2D38FF3A3}" type="pres">
      <dgm:prSet presAssocID="{AFEE390B-14CB-4A51-9D4F-8746F5C3FD7B}" presName="parentTextArrow" presStyleLbl="node1" presStyleIdx="7" presStyleCnt="9"/>
      <dgm:spPr/>
    </dgm:pt>
    <dgm:pt modelId="{35F1E055-9E72-4D70-9F94-AC0C61D9DF1C}" type="pres">
      <dgm:prSet presAssocID="{EA9CC267-B756-4443-AF41-59E1D6C97E6C}" presName="sp" presStyleCnt="0"/>
      <dgm:spPr/>
    </dgm:pt>
    <dgm:pt modelId="{3162C666-7841-4EA2-8AE4-CF1CB8C15467}" type="pres">
      <dgm:prSet presAssocID="{6E015938-2D70-4D83-9ADF-8BDC55482EB1}" presName="arrowAndChildren" presStyleCnt="0"/>
      <dgm:spPr/>
    </dgm:pt>
    <dgm:pt modelId="{4E44EE3E-0707-4523-BEFA-CAD24003761E}" type="pres">
      <dgm:prSet presAssocID="{6E015938-2D70-4D83-9ADF-8BDC55482EB1}" presName="parentTextArrow" presStyleLbl="node1" presStyleIdx="8" presStyleCnt="9"/>
      <dgm:spPr/>
    </dgm:pt>
  </dgm:ptLst>
  <dgm:cxnLst>
    <dgm:cxn modelId="{FC12260D-3AA7-4F78-9647-80B04E54E4F1}" srcId="{F438922F-3A8B-4093-96D0-35C1D9E4AD18}" destId="{BDDBCD42-5901-4E66-8951-6F22E7A039D9}" srcOrd="8" destOrd="0" parTransId="{963A644F-8168-480B-A04E-787466EA9F43}" sibTransId="{C951097D-8501-4F86-991E-24C560E76A09}"/>
    <dgm:cxn modelId="{0DA51F2C-6237-4CB0-8CC6-F8EBAB2DC5BC}" srcId="{F438922F-3A8B-4093-96D0-35C1D9E4AD18}" destId="{E7ACE582-8C7D-4936-AC5E-7DF5758849E8}" srcOrd="4" destOrd="0" parTransId="{065A093C-514E-4FF3-8751-EE92DC26DF62}" sibTransId="{0663BA46-018F-4EB3-BD86-77B063154F42}"/>
    <dgm:cxn modelId="{1D4E2647-4431-472C-A34F-A2E830333540}" type="presOf" srcId="{AFEE390B-14CB-4A51-9D4F-8746F5C3FD7B}" destId="{9D3316E0-36B9-4E9D-A6DC-50D2D38FF3A3}" srcOrd="0" destOrd="0" presId="urn:microsoft.com/office/officeart/2005/8/layout/process4"/>
    <dgm:cxn modelId="{117A1F50-AFD2-4628-93BF-1FCD79AFAC6A}" srcId="{F438922F-3A8B-4093-96D0-35C1D9E4AD18}" destId="{AFEE390B-14CB-4A51-9D4F-8746F5C3FD7B}" srcOrd="1" destOrd="0" parTransId="{5E5591E8-A762-41A7-8BD4-8A7904D8ABA0}" sibTransId="{24A4C2FD-B8E8-4589-B223-D4F88320572F}"/>
    <dgm:cxn modelId="{2A10295C-2AA4-4F5D-B528-FC2B1ACB29E6}" srcId="{F438922F-3A8B-4093-96D0-35C1D9E4AD18}" destId="{24B4B14C-B2B4-493B-8266-3D857F830D24}" srcOrd="5" destOrd="0" parTransId="{5F7C9C3A-A370-4846-97C6-4084AB859AEF}" sibTransId="{C813DAF5-29F6-4D36-82EA-2F02D00FD2D2}"/>
    <dgm:cxn modelId="{6944C464-718A-4840-95CF-513C31ACAF00}" type="presOf" srcId="{BDDBCD42-5901-4E66-8951-6F22E7A039D9}" destId="{9A5F2529-7DAC-4D44-AD18-DFCA66996FFC}" srcOrd="0" destOrd="0" presId="urn:microsoft.com/office/officeart/2005/8/layout/process4"/>
    <dgm:cxn modelId="{C525AF73-1F3A-4847-BFC3-A4F16E6197C6}" type="presOf" srcId="{5C8B15E8-84AE-4460-A7D0-CC0673317EDD}" destId="{B7B19ABC-34EE-4677-B545-2DDCA16E8CBC}" srcOrd="0" destOrd="0" presId="urn:microsoft.com/office/officeart/2005/8/layout/process4"/>
    <dgm:cxn modelId="{58D5D075-2A87-48F5-BC8D-7D820BAAEC6E}" type="presOf" srcId="{7001B5D0-D977-4069-AE99-D4E859D9A946}" destId="{B47AF40F-9674-4B4B-9251-0BA5AAAC1782}" srcOrd="0" destOrd="0" presId="urn:microsoft.com/office/officeart/2005/8/layout/process4"/>
    <dgm:cxn modelId="{60E1658E-3B12-4726-92BC-73E221E57D1D}" type="presOf" srcId="{22BD9E34-66F5-48D1-B473-44F65C701C84}" destId="{DA7BC3D9-2D13-4D0F-84C9-6CB3DE1F5978}" srcOrd="0" destOrd="0" presId="urn:microsoft.com/office/officeart/2005/8/layout/process4"/>
    <dgm:cxn modelId="{857DB396-BE0A-4FD0-A04E-AE67A9F21827}" srcId="{F438922F-3A8B-4093-96D0-35C1D9E4AD18}" destId="{7001B5D0-D977-4069-AE99-D4E859D9A946}" srcOrd="3" destOrd="0" parTransId="{FBCA2575-79AA-4272-9DE0-1CA6B0DF2887}" sibTransId="{827E3259-3395-4E05-9BFF-48DD6DF6303C}"/>
    <dgm:cxn modelId="{6D2EE8B6-D4C8-4DBC-A893-3A2D023A543C}" srcId="{F438922F-3A8B-4093-96D0-35C1D9E4AD18}" destId="{6E015938-2D70-4D83-9ADF-8BDC55482EB1}" srcOrd="0" destOrd="0" parTransId="{A8BCDDEB-1A41-49C3-BA46-091007A7AAF8}" sibTransId="{EA9CC267-B756-4443-AF41-59E1D6C97E6C}"/>
    <dgm:cxn modelId="{50D2F2B8-21C2-4043-ACB2-27047876A42B}" type="presOf" srcId="{24B4B14C-B2B4-493B-8266-3D857F830D24}" destId="{38F14A26-C2C7-4CF7-B906-C6390A59F32B}" srcOrd="0" destOrd="0" presId="urn:microsoft.com/office/officeart/2005/8/layout/process4"/>
    <dgm:cxn modelId="{5E0587BA-026B-41B5-8432-65CF39988E7F}" srcId="{F438922F-3A8B-4093-96D0-35C1D9E4AD18}" destId="{5C8B15E8-84AE-4460-A7D0-CC0673317EDD}" srcOrd="2" destOrd="0" parTransId="{8DC88FD5-5A25-4EC7-ACE8-B605782C5EF0}" sibTransId="{13FBBA42-45BC-4771-BCB5-BCABA5B0A207}"/>
    <dgm:cxn modelId="{C1A0D7C9-1365-46B2-A125-43C1CCF6B924}" type="presOf" srcId="{6E015938-2D70-4D83-9ADF-8BDC55482EB1}" destId="{4E44EE3E-0707-4523-BEFA-CAD24003761E}" srcOrd="0" destOrd="0" presId="urn:microsoft.com/office/officeart/2005/8/layout/process4"/>
    <dgm:cxn modelId="{DDFDB7D0-1F3B-4769-B94B-1D28DBE00065}" type="presOf" srcId="{F438922F-3A8B-4093-96D0-35C1D9E4AD18}" destId="{B380D8A5-081B-4B15-9D64-4A5953C09868}" srcOrd="0" destOrd="0" presId="urn:microsoft.com/office/officeart/2005/8/layout/process4"/>
    <dgm:cxn modelId="{905B62D4-B5E3-4D47-B190-ACAB5A6B0407}" srcId="{F438922F-3A8B-4093-96D0-35C1D9E4AD18}" destId="{7F9400FF-9B1D-4964-94EC-514899DF4427}" srcOrd="6" destOrd="0" parTransId="{BE66E171-F6A1-44DF-822A-5CA44045BD3E}" sibTransId="{F88C7B20-3308-4A53-856A-BB58096655C2}"/>
    <dgm:cxn modelId="{184974E8-C3E5-4CE9-B243-053D90CA1604}" type="presOf" srcId="{E7ACE582-8C7D-4936-AC5E-7DF5758849E8}" destId="{ED4A5655-0655-4CF1-B09D-41B648554D5A}" srcOrd="0" destOrd="0" presId="urn:microsoft.com/office/officeart/2005/8/layout/process4"/>
    <dgm:cxn modelId="{99F300F0-E50C-40BF-8B80-06C8CD4BA5C1}" srcId="{F438922F-3A8B-4093-96D0-35C1D9E4AD18}" destId="{22BD9E34-66F5-48D1-B473-44F65C701C84}" srcOrd="7" destOrd="0" parTransId="{4E98FAF7-F72A-403B-982D-27D6AB1AADA0}" sibTransId="{79170799-AF86-4AB6-AF7E-9EE1EB431293}"/>
    <dgm:cxn modelId="{93D56AF9-CE2E-4B4E-B0F2-C1D6E3E34BCF}" type="presOf" srcId="{7F9400FF-9B1D-4964-94EC-514899DF4427}" destId="{E3C9687D-7AD7-4CBA-AB21-B5213E0AFAFC}" srcOrd="0" destOrd="0" presId="urn:microsoft.com/office/officeart/2005/8/layout/process4"/>
    <dgm:cxn modelId="{2152E45E-93CF-4B9F-9049-7091C581A00D}" type="presParOf" srcId="{B380D8A5-081B-4B15-9D64-4A5953C09868}" destId="{B15A0B0D-C4B1-4ACB-AF56-3597BF92E42D}" srcOrd="0" destOrd="0" presId="urn:microsoft.com/office/officeart/2005/8/layout/process4"/>
    <dgm:cxn modelId="{59BFCC5A-B7C2-472D-9874-C4F4771E3565}" type="presParOf" srcId="{B15A0B0D-C4B1-4ACB-AF56-3597BF92E42D}" destId="{9A5F2529-7DAC-4D44-AD18-DFCA66996FFC}" srcOrd="0" destOrd="0" presId="urn:microsoft.com/office/officeart/2005/8/layout/process4"/>
    <dgm:cxn modelId="{98BE6E7F-9566-4180-A2BD-0E74CF189F27}" type="presParOf" srcId="{B380D8A5-081B-4B15-9D64-4A5953C09868}" destId="{45D4321C-1C4D-42C7-BF41-E73A02C25137}" srcOrd="1" destOrd="0" presId="urn:microsoft.com/office/officeart/2005/8/layout/process4"/>
    <dgm:cxn modelId="{A9261E74-DEF5-4C5B-9D5C-A9271BAFFE17}" type="presParOf" srcId="{B380D8A5-081B-4B15-9D64-4A5953C09868}" destId="{79223644-7CF7-44B8-A377-79C94DAEAD32}" srcOrd="2" destOrd="0" presId="urn:microsoft.com/office/officeart/2005/8/layout/process4"/>
    <dgm:cxn modelId="{B42C3581-AB0C-4018-9E81-040FB9E1D482}" type="presParOf" srcId="{79223644-7CF7-44B8-A377-79C94DAEAD32}" destId="{DA7BC3D9-2D13-4D0F-84C9-6CB3DE1F5978}" srcOrd="0" destOrd="0" presId="urn:microsoft.com/office/officeart/2005/8/layout/process4"/>
    <dgm:cxn modelId="{BDC03BA6-AF59-4783-8BE5-8C534CF27E4D}" type="presParOf" srcId="{B380D8A5-081B-4B15-9D64-4A5953C09868}" destId="{8ED632C8-4ACF-41D9-A29E-EEAFD1B063CC}" srcOrd="3" destOrd="0" presId="urn:microsoft.com/office/officeart/2005/8/layout/process4"/>
    <dgm:cxn modelId="{E1B39FFA-3F79-49E1-8D32-930A006E2DA4}" type="presParOf" srcId="{B380D8A5-081B-4B15-9D64-4A5953C09868}" destId="{E4DFB406-634E-4BEA-97EE-075058A4F976}" srcOrd="4" destOrd="0" presId="urn:microsoft.com/office/officeart/2005/8/layout/process4"/>
    <dgm:cxn modelId="{98A3B724-EC4D-4C4A-9F04-9AB2D19EC46C}" type="presParOf" srcId="{E4DFB406-634E-4BEA-97EE-075058A4F976}" destId="{E3C9687D-7AD7-4CBA-AB21-B5213E0AFAFC}" srcOrd="0" destOrd="0" presId="urn:microsoft.com/office/officeart/2005/8/layout/process4"/>
    <dgm:cxn modelId="{7ADA471C-4538-41CA-A668-FE43B6DE61B9}" type="presParOf" srcId="{B380D8A5-081B-4B15-9D64-4A5953C09868}" destId="{C9412A68-8065-43C0-B724-6489CF06DE06}" srcOrd="5" destOrd="0" presId="urn:microsoft.com/office/officeart/2005/8/layout/process4"/>
    <dgm:cxn modelId="{438ADBD7-8932-41B6-A92F-270368A9768A}" type="presParOf" srcId="{B380D8A5-081B-4B15-9D64-4A5953C09868}" destId="{22A9C52C-C5C6-484C-992B-8DD69A509E1F}" srcOrd="6" destOrd="0" presId="urn:microsoft.com/office/officeart/2005/8/layout/process4"/>
    <dgm:cxn modelId="{DBD68938-F7D3-45F1-91C2-DC54F6D778A9}" type="presParOf" srcId="{22A9C52C-C5C6-484C-992B-8DD69A509E1F}" destId="{38F14A26-C2C7-4CF7-B906-C6390A59F32B}" srcOrd="0" destOrd="0" presId="urn:microsoft.com/office/officeart/2005/8/layout/process4"/>
    <dgm:cxn modelId="{C432F729-512E-47FC-A9DF-3C62CE38B430}" type="presParOf" srcId="{B380D8A5-081B-4B15-9D64-4A5953C09868}" destId="{0733EE85-5B6E-496E-9488-38B8BCF5881A}" srcOrd="7" destOrd="0" presId="urn:microsoft.com/office/officeart/2005/8/layout/process4"/>
    <dgm:cxn modelId="{4D95DB1E-055E-4FB0-A3E5-0488912C2CE8}" type="presParOf" srcId="{B380D8A5-081B-4B15-9D64-4A5953C09868}" destId="{DA4ACA0E-6D32-47FB-8FAD-BBAF311866CF}" srcOrd="8" destOrd="0" presId="urn:microsoft.com/office/officeart/2005/8/layout/process4"/>
    <dgm:cxn modelId="{CCCD6330-8854-4488-B460-08AA14DF2089}" type="presParOf" srcId="{DA4ACA0E-6D32-47FB-8FAD-BBAF311866CF}" destId="{ED4A5655-0655-4CF1-B09D-41B648554D5A}" srcOrd="0" destOrd="0" presId="urn:microsoft.com/office/officeart/2005/8/layout/process4"/>
    <dgm:cxn modelId="{8C508DF7-4EC8-4EDF-8E22-28C275910CD0}" type="presParOf" srcId="{B380D8A5-081B-4B15-9D64-4A5953C09868}" destId="{4F5530A7-4481-4762-B941-3588D10F9B46}" srcOrd="9" destOrd="0" presId="urn:microsoft.com/office/officeart/2005/8/layout/process4"/>
    <dgm:cxn modelId="{E2557109-19D3-42EC-B668-4FAC1380BA32}" type="presParOf" srcId="{B380D8A5-081B-4B15-9D64-4A5953C09868}" destId="{E394D4D6-7012-492F-B625-B2FEAB824BCF}" srcOrd="10" destOrd="0" presId="urn:microsoft.com/office/officeart/2005/8/layout/process4"/>
    <dgm:cxn modelId="{B7170053-6CC6-4199-8963-E6B4546588BF}" type="presParOf" srcId="{E394D4D6-7012-492F-B625-B2FEAB824BCF}" destId="{B47AF40F-9674-4B4B-9251-0BA5AAAC1782}" srcOrd="0" destOrd="0" presId="urn:microsoft.com/office/officeart/2005/8/layout/process4"/>
    <dgm:cxn modelId="{E960E249-DD2E-460A-9CFB-3BADC76CB5E9}" type="presParOf" srcId="{B380D8A5-081B-4B15-9D64-4A5953C09868}" destId="{0444F669-7D89-4F45-8BF2-62B6539E577F}" srcOrd="11" destOrd="0" presId="urn:microsoft.com/office/officeart/2005/8/layout/process4"/>
    <dgm:cxn modelId="{8E211228-895F-4273-80A7-79C645A6AD02}" type="presParOf" srcId="{B380D8A5-081B-4B15-9D64-4A5953C09868}" destId="{AD233FDF-B687-4DBA-A4CD-183296CBC730}" srcOrd="12" destOrd="0" presId="urn:microsoft.com/office/officeart/2005/8/layout/process4"/>
    <dgm:cxn modelId="{8D579989-A469-4C23-8ACB-377A89048467}" type="presParOf" srcId="{AD233FDF-B687-4DBA-A4CD-183296CBC730}" destId="{B7B19ABC-34EE-4677-B545-2DDCA16E8CBC}" srcOrd="0" destOrd="0" presId="urn:microsoft.com/office/officeart/2005/8/layout/process4"/>
    <dgm:cxn modelId="{FAFB7688-8F2E-4D5C-9554-91C220CA9678}" type="presParOf" srcId="{B380D8A5-081B-4B15-9D64-4A5953C09868}" destId="{70682A96-A5EA-4DA4-8E35-A4DB14D106A8}" srcOrd="13" destOrd="0" presId="urn:microsoft.com/office/officeart/2005/8/layout/process4"/>
    <dgm:cxn modelId="{F4172BA8-A849-4D1D-8AD2-4A46E8861762}" type="presParOf" srcId="{B380D8A5-081B-4B15-9D64-4A5953C09868}" destId="{352F3712-1272-459D-895E-A3730DE430FE}" srcOrd="14" destOrd="0" presId="urn:microsoft.com/office/officeart/2005/8/layout/process4"/>
    <dgm:cxn modelId="{9C03BFE6-B7A0-42A2-A9CA-4A9F6502516B}" type="presParOf" srcId="{352F3712-1272-459D-895E-A3730DE430FE}" destId="{9D3316E0-36B9-4E9D-A6DC-50D2D38FF3A3}" srcOrd="0" destOrd="0" presId="urn:microsoft.com/office/officeart/2005/8/layout/process4"/>
    <dgm:cxn modelId="{17BBBFDB-2262-4739-AE6D-235C559A774A}" type="presParOf" srcId="{B380D8A5-081B-4B15-9D64-4A5953C09868}" destId="{35F1E055-9E72-4D70-9F94-AC0C61D9DF1C}" srcOrd="15" destOrd="0" presId="urn:microsoft.com/office/officeart/2005/8/layout/process4"/>
    <dgm:cxn modelId="{9EA0B1EE-784E-4023-8870-7631CC33D497}" type="presParOf" srcId="{B380D8A5-081B-4B15-9D64-4A5953C09868}" destId="{3162C666-7841-4EA2-8AE4-CF1CB8C15467}" srcOrd="16" destOrd="0" presId="urn:microsoft.com/office/officeart/2005/8/layout/process4"/>
    <dgm:cxn modelId="{5BDC288F-5DE8-446D-B13A-49AF5A44DEEF}" type="presParOf" srcId="{3162C666-7841-4EA2-8AE4-CF1CB8C15467}" destId="{4E44EE3E-0707-4523-BEFA-CAD24003761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0735019-7AFB-4F14-93A3-E9417A61893C}" type="doc">
      <dgm:prSet loTypeId="urn:microsoft.com/office/officeart/2005/8/layout/default" loCatId="list" qsTypeId="urn:microsoft.com/office/officeart/2005/8/quickstyle/simple1" qsCatId="simple" csTypeId="urn:microsoft.com/office/officeart/2005/8/colors/colorful5" csCatId="colorful" phldr="1"/>
      <dgm:spPr>
        <a:scene3d>
          <a:camera prst="orthographicFront">
            <a:rot lat="0" lon="299990" rev="0"/>
          </a:camera>
          <a:lightRig rig="threePt" dir="t"/>
        </a:scene3d>
      </dgm:spPr>
      <dgm:t>
        <a:bodyPr/>
        <a:lstStyle/>
        <a:p>
          <a:endParaRPr lang="en-IE"/>
        </a:p>
      </dgm:t>
    </dgm:pt>
    <dgm:pt modelId="{F03F5A44-0B2F-48A1-8EF7-076AA20F99A3}">
      <dgm:prSet/>
      <dgm:spPr/>
      <dgm:t>
        <a:bodyPr/>
        <a:lstStyle/>
        <a:p>
          <a:r>
            <a:rPr lang="en-IE" dirty="0"/>
            <a:t>Builds or inherits entry barriers</a:t>
          </a:r>
        </a:p>
      </dgm:t>
    </dgm:pt>
    <dgm:pt modelId="{DABC5603-22DA-4E6E-AEDE-7DA41C93F5EC}" type="parTrans" cxnId="{7A8B1755-C225-41AA-8032-A4D3DF5C2A79}">
      <dgm:prSet/>
      <dgm:spPr/>
      <dgm:t>
        <a:bodyPr/>
        <a:lstStyle/>
        <a:p>
          <a:endParaRPr lang="en-IE"/>
        </a:p>
      </dgm:t>
    </dgm:pt>
    <dgm:pt modelId="{BB0FEC26-16F2-4DA9-A12F-69DE6ACF14E6}" type="sibTrans" cxnId="{7A8B1755-C225-41AA-8032-A4D3DF5C2A79}">
      <dgm:prSet/>
      <dgm:spPr/>
      <dgm:t>
        <a:bodyPr/>
        <a:lstStyle/>
        <a:p>
          <a:endParaRPr lang="en-IE"/>
        </a:p>
      </dgm:t>
    </dgm:pt>
    <dgm:pt modelId="{E8C4786D-0344-4FCF-8DEC-CBDABFF9CEC4}">
      <dgm:prSet/>
      <dgm:spPr/>
      <dgm:t>
        <a:bodyPr/>
        <a:lstStyle/>
        <a:p>
          <a:r>
            <a:rPr lang="en-IE" dirty="0"/>
            <a:t>No response</a:t>
          </a:r>
        </a:p>
      </dgm:t>
    </dgm:pt>
    <dgm:pt modelId="{2D956CD4-D368-4113-BE2E-8D2AD717D761}" type="parTrans" cxnId="{BDA770DB-7EFB-4591-A89B-5328BDB8C89C}">
      <dgm:prSet/>
      <dgm:spPr/>
      <dgm:t>
        <a:bodyPr/>
        <a:lstStyle/>
        <a:p>
          <a:endParaRPr lang="en-IE"/>
        </a:p>
      </dgm:t>
    </dgm:pt>
    <dgm:pt modelId="{BFADBC7F-7981-4EE5-AE60-031EEF74E080}" type="sibTrans" cxnId="{BDA770DB-7EFB-4591-A89B-5328BDB8C89C}">
      <dgm:prSet/>
      <dgm:spPr/>
      <dgm:t>
        <a:bodyPr/>
        <a:lstStyle/>
        <a:p>
          <a:endParaRPr lang="en-IE"/>
        </a:p>
      </dgm:t>
    </dgm:pt>
    <dgm:pt modelId="{7E040C9E-AA13-46A7-82F2-BA706BCCDF29}">
      <dgm:prSet/>
      <dgm:spPr/>
      <dgm:t>
        <a:bodyPr/>
        <a:lstStyle/>
        <a:p>
          <a:r>
            <a:rPr lang="en-IE" dirty="0"/>
            <a:t>Reinforces barriers </a:t>
          </a:r>
        </a:p>
      </dgm:t>
    </dgm:pt>
    <dgm:pt modelId="{4462C36D-60A6-4A60-96E8-10903FD47966}" type="parTrans" cxnId="{90E751B8-BA08-46F5-B025-20923DE01FD7}">
      <dgm:prSet/>
      <dgm:spPr/>
      <dgm:t>
        <a:bodyPr/>
        <a:lstStyle/>
        <a:p>
          <a:endParaRPr lang="en-IE"/>
        </a:p>
      </dgm:t>
    </dgm:pt>
    <dgm:pt modelId="{DFE79F3F-7128-4F2C-9E77-2A2BA28382DA}" type="sibTrans" cxnId="{90E751B8-BA08-46F5-B025-20923DE01FD7}">
      <dgm:prSet/>
      <dgm:spPr/>
      <dgm:t>
        <a:bodyPr/>
        <a:lstStyle/>
        <a:p>
          <a:endParaRPr lang="en-IE"/>
        </a:p>
      </dgm:t>
    </dgm:pt>
    <dgm:pt modelId="{155B5E69-071E-4A2B-8C6E-E01C05D23D50}">
      <dgm:prSet/>
      <dgm:spPr/>
      <dgm:t>
        <a:bodyPr/>
        <a:lstStyle/>
        <a:p>
          <a:r>
            <a:rPr lang="en-IE" dirty="0"/>
            <a:t>Attacks entrant’s home market</a:t>
          </a:r>
        </a:p>
      </dgm:t>
    </dgm:pt>
    <dgm:pt modelId="{134E9907-9FB3-4FB6-B8A6-585CEB82EF60}" type="parTrans" cxnId="{BA0C1FEE-1D25-49A0-9441-7AB03886B2D0}">
      <dgm:prSet/>
      <dgm:spPr/>
      <dgm:t>
        <a:bodyPr/>
        <a:lstStyle/>
        <a:p>
          <a:endParaRPr lang="en-IE"/>
        </a:p>
      </dgm:t>
    </dgm:pt>
    <dgm:pt modelId="{EAD055BE-8927-4993-938E-2A940A6EAE01}" type="sibTrans" cxnId="{BA0C1FEE-1D25-49A0-9441-7AB03886B2D0}">
      <dgm:prSet/>
      <dgm:spPr/>
      <dgm:t>
        <a:bodyPr/>
        <a:lstStyle/>
        <a:p>
          <a:endParaRPr lang="en-IE"/>
        </a:p>
      </dgm:t>
    </dgm:pt>
    <dgm:pt modelId="{D43DBD1F-D960-41F4-AC5D-466632414374}">
      <dgm:prSet/>
      <dgm:spPr/>
      <dgm:t>
        <a:bodyPr/>
        <a:lstStyle/>
        <a:p>
          <a:r>
            <a:rPr lang="en-IE" dirty="0"/>
            <a:t>Attacks ‘soft’ Market segment</a:t>
          </a:r>
        </a:p>
      </dgm:t>
    </dgm:pt>
    <dgm:pt modelId="{4469FD8F-1609-4CF9-A82C-10283BCA5A00}" type="parTrans" cxnId="{699DEF88-0B82-4AA4-98AB-78311EA9A91E}">
      <dgm:prSet/>
      <dgm:spPr/>
      <dgm:t>
        <a:bodyPr/>
        <a:lstStyle/>
        <a:p>
          <a:endParaRPr lang="en-IE"/>
        </a:p>
      </dgm:t>
    </dgm:pt>
    <dgm:pt modelId="{E9D742CE-2540-4C2D-AF07-A4DE84B8AE86}" type="sibTrans" cxnId="{699DEF88-0B82-4AA4-98AB-78311EA9A91E}">
      <dgm:prSet/>
      <dgm:spPr/>
      <dgm:t>
        <a:bodyPr/>
        <a:lstStyle/>
        <a:p>
          <a:endParaRPr lang="en-IE"/>
        </a:p>
      </dgm:t>
    </dgm:pt>
    <dgm:pt modelId="{59502759-E9A6-4547-A57F-EFE3BC15AD30}">
      <dgm:prSet/>
      <dgm:spPr/>
      <dgm:t>
        <a:bodyPr/>
        <a:lstStyle/>
        <a:p>
          <a:r>
            <a:rPr lang="en-IE" dirty="0"/>
            <a:t>Widens attack to adjacent segments</a:t>
          </a:r>
        </a:p>
      </dgm:t>
    </dgm:pt>
    <dgm:pt modelId="{AD9998C4-A380-4E61-8026-207C8C8A4380}" type="parTrans" cxnId="{6AB0A326-C6D8-4531-B55E-2D1C6ADB47F2}">
      <dgm:prSet/>
      <dgm:spPr/>
      <dgm:t>
        <a:bodyPr/>
        <a:lstStyle/>
        <a:p>
          <a:endParaRPr lang="en-IE"/>
        </a:p>
      </dgm:t>
    </dgm:pt>
    <dgm:pt modelId="{47CA10EC-848D-4546-B432-D3C8C033D87F}" type="sibTrans" cxnId="{6AB0A326-C6D8-4531-B55E-2D1C6ADB47F2}">
      <dgm:prSet/>
      <dgm:spPr/>
      <dgm:t>
        <a:bodyPr/>
        <a:lstStyle/>
        <a:p>
          <a:endParaRPr lang="en-IE"/>
        </a:p>
      </dgm:t>
    </dgm:pt>
    <dgm:pt modelId="{6C58442A-C7EE-4EF7-9AD5-B77B314388A0}">
      <dgm:prSet/>
      <dgm:spPr/>
      <dgm:t>
        <a:bodyPr/>
        <a:lstStyle/>
        <a:p>
          <a:r>
            <a:rPr lang="en-IE"/>
            <a:t>Starts price war</a:t>
          </a:r>
        </a:p>
      </dgm:t>
    </dgm:pt>
    <dgm:pt modelId="{371B0DF5-91BC-49DC-B194-6C7FA32C3444}" type="parTrans" cxnId="{E2AB1D3B-6762-424D-985F-48622D855375}">
      <dgm:prSet/>
      <dgm:spPr/>
      <dgm:t>
        <a:bodyPr/>
        <a:lstStyle/>
        <a:p>
          <a:endParaRPr lang="en-IE"/>
        </a:p>
      </dgm:t>
    </dgm:pt>
    <dgm:pt modelId="{54E7C7C6-FDAC-4D24-AEA0-C1EFE11CC2AF}" type="sibTrans" cxnId="{E2AB1D3B-6762-424D-985F-48622D855375}">
      <dgm:prSet/>
      <dgm:spPr/>
      <dgm:t>
        <a:bodyPr/>
        <a:lstStyle/>
        <a:p>
          <a:endParaRPr lang="en-IE"/>
        </a:p>
      </dgm:t>
    </dgm:pt>
    <dgm:pt modelId="{F53BA005-5981-407F-B700-56FC44050A61}">
      <dgm:prSet/>
      <dgm:spPr/>
      <dgm:t>
        <a:bodyPr/>
        <a:lstStyle/>
        <a:p>
          <a:r>
            <a:rPr lang="en-IE"/>
            <a:t>Restarts the cycle in adjacent market</a:t>
          </a:r>
        </a:p>
      </dgm:t>
    </dgm:pt>
    <dgm:pt modelId="{E86AE622-B767-4EF4-B704-86F672BE5424}" type="parTrans" cxnId="{4375C93C-35B1-412F-8CA9-3EEE654BDEF1}">
      <dgm:prSet/>
      <dgm:spPr/>
      <dgm:t>
        <a:bodyPr/>
        <a:lstStyle/>
        <a:p>
          <a:endParaRPr lang="en-IE"/>
        </a:p>
      </dgm:t>
    </dgm:pt>
    <dgm:pt modelId="{F5F0FF3B-4AE2-4158-BA92-F8C54DC6714D}" type="sibTrans" cxnId="{4375C93C-35B1-412F-8CA9-3EEE654BDEF1}">
      <dgm:prSet/>
      <dgm:spPr/>
      <dgm:t>
        <a:bodyPr/>
        <a:lstStyle/>
        <a:p>
          <a:endParaRPr lang="en-IE"/>
        </a:p>
      </dgm:t>
    </dgm:pt>
    <dgm:pt modelId="{CFA874E1-B4B9-46F0-9FCA-8A7A2AE58695}" type="pres">
      <dgm:prSet presAssocID="{10735019-7AFB-4F14-93A3-E9417A61893C}" presName="diagram" presStyleCnt="0">
        <dgm:presLayoutVars>
          <dgm:dir/>
          <dgm:resizeHandles val="exact"/>
        </dgm:presLayoutVars>
      </dgm:prSet>
      <dgm:spPr/>
    </dgm:pt>
    <dgm:pt modelId="{06FF2EDA-E3A9-4A6B-83B3-8DEE12219FA7}" type="pres">
      <dgm:prSet presAssocID="{F03F5A44-0B2F-48A1-8EF7-076AA20F99A3}" presName="node" presStyleLbl="node1" presStyleIdx="0" presStyleCnt="8" custScaleY="51245" custLinFactNeighborX="31608" custLinFactNeighborY="-16212">
        <dgm:presLayoutVars>
          <dgm:bulletEnabled val="1"/>
        </dgm:presLayoutVars>
      </dgm:prSet>
      <dgm:spPr/>
    </dgm:pt>
    <dgm:pt modelId="{A0366F0A-5E4E-4587-9CDC-31B4865A18BB}" type="pres">
      <dgm:prSet presAssocID="{BB0FEC26-16F2-4DA9-A12F-69DE6ACF14E6}" presName="sibTrans" presStyleCnt="0"/>
      <dgm:spPr/>
    </dgm:pt>
    <dgm:pt modelId="{8E239724-EE6A-4963-B475-6C6BEBD6866F}" type="pres">
      <dgm:prSet presAssocID="{E8C4786D-0344-4FCF-8DEC-CBDABFF9CEC4}" presName="node" presStyleLbl="node1" presStyleIdx="1" presStyleCnt="8" custScaleY="50291" custLinFactNeighborX="-77311" custLinFactNeighborY="44806">
        <dgm:presLayoutVars>
          <dgm:bulletEnabled val="1"/>
        </dgm:presLayoutVars>
      </dgm:prSet>
      <dgm:spPr/>
    </dgm:pt>
    <dgm:pt modelId="{1099467E-F90C-4500-8F05-772E4DB99922}" type="pres">
      <dgm:prSet presAssocID="{BFADBC7F-7981-4EE5-AE60-031EEF74E080}" presName="sibTrans" presStyleCnt="0"/>
      <dgm:spPr/>
    </dgm:pt>
    <dgm:pt modelId="{5DAEE406-2FDE-4CFC-BC1B-F08CF7E4CDF5}" type="pres">
      <dgm:prSet presAssocID="{7E040C9E-AA13-46A7-82F2-BA706BCCDF29}" presName="node" presStyleLbl="node1" presStyleIdx="2" presStyleCnt="8" custScaleY="50717" custLinFactX="-87481" custLinFactNeighborX="-100000" custLinFactNeighborY="99273">
        <dgm:presLayoutVars>
          <dgm:bulletEnabled val="1"/>
        </dgm:presLayoutVars>
      </dgm:prSet>
      <dgm:spPr/>
    </dgm:pt>
    <dgm:pt modelId="{E5181433-0EE0-4646-8F1F-32B986B6DE54}" type="pres">
      <dgm:prSet presAssocID="{DFE79F3F-7128-4F2C-9E77-2A2BA28382DA}" presName="sibTrans" presStyleCnt="0"/>
      <dgm:spPr/>
    </dgm:pt>
    <dgm:pt modelId="{C23CA1B4-4AEF-4A0F-BC3E-30E3880948E0}" type="pres">
      <dgm:prSet presAssocID="{155B5E69-071E-4A2B-8C6E-E01C05D23D50}" presName="node" presStyleLbl="node1" presStyleIdx="3" presStyleCnt="8" custScaleY="52912" custLinFactNeighborX="33377" custLinFactNeighborY="94009">
        <dgm:presLayoutVars>
          <dgm:bulletEnabled val="1"/>
        </dgm:presLayoutVars>
      </dgm:prSet>
      <dgm:spPr/>
    </dgm:pt>
    <dgm:pt modelId="{1D0F33A9-A40E-4F07-B7AA-948F4BF18AC2}" type="pres">
      <dgm:prSet presAssocID="{EAD055BE-8927-4993-938E-2A940A6EAE01}" presName="sibTrans" presStyleCnt="0"/>
      <dgm:spPr/>
    </dgm:pt>
    <dgm:pt modelId="{27E39EF0-AA90-4D16-86A0-D22F832F9FB1}" type="pres">
      <dgm:prSet presAssocID="{D43DBD1F-D960-41F4-AC5D-466632414374}" presName="node" presStyleLbl="node1" presStyleIdx="4" presStyleCnt="8" custScaleY="51023" custLinFactNeighborX="70221" custLinFactNeighborY="-83701">
        <dgm:presLayoutVars>
          <dgm:bulletEnabled val="1"/>
        </dgm:presLayoutVars>
      </dgm:prSet>
      <dgm:spPr/>
    </dgm:pt>
    <dgm:pt modelId="{535D3480-CC53-48F6-9F25-F412AA171747}" type="pres">
      <dgm:prSet presAssocID="{E9D742CE-2540-4C2D-AF07-A4DE84B8AE86}" presName="sibTrans" presStyleCnt="0"/>
      <dgm:spPr/>
    </dgm:pt>
    <dgm:pt modelId="{CF51D60A-25D0-4E87-AB15-56F455BBD3C5}" type="pres">
      <dgm:prSet presAssocID="{59502759-E9A6-4547-A57F-EFE3BC15AD30}" presName="node" presStyleLbl="node1" presStyleIdx="5" presStyleCnt="8" custScaleY="49279" custLinFactNeighborX="-39426" custLinFactNeighborY="-24303">
        <dgm:presLayoutVars>
          <dgm:bulletEnabled val="1"/>
        </dgm:presLayoutVars>
      </dgm:prSet>
      <dgm:spPr/>
    </dgm:pt>
    <dgm:pt modelId="{42012380-B56E-4715-A3E2-A72292618427}" type="pres">
      <dgm:prSet presAssocID="{47CA10EC-848D-4546-B432-D3C8C033D87F}" presName="sibTrans" presStyleCnt="0"/>
      <dgm:spPr/>
    </dgm:pt>
    <dgm:pt modelId="{24CA1AAD-BFC9-4F44-813A-68D984BD9A28}" type="pres">
      <dgm:prSet presAssocID="{6C58442A-C7EE-4EF7-9AD5-B77B314388A0}" presName="node" presStyleLbl="node1" presStyleIdx="6" presStyleCnt="8" custScaleY="50763" custLinFactX="25893" custLinFactNeighborX="100000" custLinFactNeighborY="-40523">
        <dgm:presLayoutVars>
          <dgm:bulletEnabled val="1"/>
        </dgm:presLayoutVars>
      </dgm:prSet>
      <dgm:spPr/>
    </dgm:pt>
    <dgm:pt modelId="{E5B687E5-A8CA-4A3F-8DA0-AAE50B87B40B}" type="pres">
      <dgm:prSet presAssocID="{54E7C7C6-FDAC-4D24-AEA0-C1EFE11CC2AF}" presName="sibTrans" presStyleCnt="0"/>
      <dgm:spPr/>
    </dgm:pt>
    <dgm:pt modelId="{96E3529B-DA64-4079-A67A-95230A9E6BC5}" type="pres">
      <dgm:prSet presAssocID="{F53BA005-5981-407F-B700-56FC44050A61}" presName="node" presStyleLbl="node1" presStyleIdx="7" presStyleCnt="8" custScaleY="54155" custLinFactNeighborX="17020" custLinFactNeighborY="22963">
        <dgm:presLayoutVars>
          <dgm:bulletEnabled val="1"/>
        </dgm:presLayoutVars>
      </dgm:prSet>
      <dgm:spPr/>
    </dgm:pt>
  </dgm:ptLst>
  <dgm:cxnLst>
    <dgm:cxn modelId="{87E8261C-7011-4632-8B5F-566D5B80EF31}" type="presOf" srcId="{F53BA005-5981-407F-B700-56FC44050A61}" destId="{96E3529B-DA64-4079-A67A-95230A9E6BC5}" srcOrd="0" destOrd="0" presId="urn:microsoft.com/office/officeart/2005/8/layout/default"/>
    <dgm:cxn modelId="{6AB0A326-C6D8-4531-B55E-2D1C6ADB47F2}" srcId="{10735019-7AFB-4F14-93A3-E9417A61893C}" destId="{59502759-E9A6-4547-A57F-EFE3BC15AD30}" srcOrd="5" destOrd="0" parTransId="{AD9998C4-A380-4E61-8026-207C8C8A4380}" sibTransId="{47CA10EC-848D-4546-B432-D3C8C033D87F}"/>
    <dgm:cxn modelId="{64705139-7856-48C4-8013-3B507D170048}" type="presOf" srcId="{E8C4786D-0344-4FCF-8DEC-CBDABFF9CEC4}" destId="{8E239724-EE6A-4963-B475-6C6BEBD6866F}" srcOrd="0" destOrd="0" presId="urn:microsoft.com/office/officeart/2005/8/layout/default"/>
    <dgm:cxn modelId="{E2AB1D3B-6762-424D-985F-48622D855375}" srcId="{10735019-7AFB-4F14-93A3-E9417A61893C}" destId="{6C58442A-C7EE-4EF7-9AD5-B77B314388A0}" srcOrd="6" destOrd="0" parTransId="{371B0DF5-91BC-49DC-B194-6C7FA32C3444}" sibTransId="{54E7C7C6-FDAC-4D24-AEA0-C1EFE11CC2AF}"/>
    <dgm:cxn modelId="{4375C93C-35B1-412F-8CA9-3EEE654BDEF1}" srcId="{10735019-7AFB-4F14-93A3-E9417A61893C}" destId="{F53BA005-5981-407F-B700-56FC44050A61}" srcOrd="7" destOrd="0" parTransId="{E86AE622-B767-4EF4-B704-86F672BE5424}" sibTransId="{F5F0FF3B-4AE2-4158-BA92-F8C54DC6714D}"/>
    <dgm:cxn modelId="{7A8B1755-C225-41AA-8032-A4D3DF5C2A79}" srcId="{10735019-7AFB-4F14-93A3-E9417A61893C}" destId="{F03F5A44-0B2F-48A1-8EF7-076AA20F99A3}" srcOrd="0" destOrd="0" parTransId="{DABC5603-22DA-4E6E-AEDE-7DA41C93F5EC}" sibTransId="{BB0FEC26-16F2-4DA9-A12F-69DE6ACF14E6}"/>
    <dgm:cxn modelId="{537CDB57-F1DC-4F0F-9D0B-38639DB5E425}" type="presOf" srcId="{6C58442A-C7EE-4EF7-9AD5-B77B314388A0}" destId="{24CA1AAD-BFC9-4F44-813A-68D984BD9A28}" srcOrd="0" destOrd="0" presId="urn:microsoft.com/office/officeart/2005/8/layout/default"/>
    <dgm:cxn modelId="{2E9FEF5C-28BF-406E-8AEB-9561AE2007F6}" type="presOf" srcId="{10735019-7AFB-4F14-93A3-E9417A61893C}" destId="{CFA874E1-B4B9-46F0-9FCA-8A7A2AE58695}" srcOrd="0" destOrd="0" presId="urn:microsoft.com/office/officeart/2005/8/layout/default"/>
    <dgm:cxn modelId="{8EC6C17A-065C-488E-B95E-C1DFA84BE213}" type="presOf" srcId="{59502759-E9A6-4547-A57F-EFE3BC15AD30}" destId="{CF51D60A-25D0-4E87-AB15-56F455BBD3C5}" srcOrd="0" destOrd="0" presId="urn:microsoft.com/office/officeart/2005/8/layout/default"/>
    <dgm:cxn modelId="{B8A0C27D-72A0-4DB0-8F7B-492D9510BB6E}" type="presOf" srcId="{D43DBD1F-D960-41F4-AC5D-466632414374}" destId="{27E39EF0-AA90-4D16-86A0-D22F832F9FB1}" srcOrd="0" destOrd="0" presId="urn:microsoft.com/office/officeart/2005/8/layout/default"/>
    <dgm:cxn modelId="{699DEF88-0B82-4AA4-98AB-78311EA9A91E}" srcId="{10735019-7AFB-4F14-93A3-E9417A61893C}" destId="{D43DBD1F-D960-41F4-AC5D-466632414374}" srcOrd="4" destOrd="0" parTransId="{4469FD8F-1609-4CF9-A82C-10283BCA5A00}" sibTransId="{E9D742CE-2540-4C2D-AF07-A4DE84B8AE86}"/>
    <dgm:cxn modelId="{4099CF8D-FB44-4A1A-AF06-8811D6459C1B}" type="presOf" srcId="{F03F5A44-0B2F-48A1-8EF7-076AA20F99A3}" destId="{06FF2EDA-E3A9-4A6B-83B3-8DEE12219FA7}" srcOrd="0" destOrd="0" presId="urn:microsoft.com/office/officeart/2005/8/layout/default"/>
    <dgm:cxn modelId="{EF98AEA1-A6C2-4241-8AFB-8D0C63D229D7}" type="presOf" srcId="{7E040C9E-AA13-46A7-82F2-BA706BCCDF29}" destId="{5DAEE406-2FDE-4CFC-BC1B-F08CF7E4CDF5}" srcOrd="0" destOrd="0" presId="urn:microsoft.com/office/officeart/2005/8/layout/default"/>
    <dgm:cxn modelId="{90E751B8-BA08-46F5-B025-20923DE01FD7}" srcId="{10735019-7AFB-4F14-93A3-E9417A61893C}" destId="{7E040C9E-AA13-46A7-82F2-BA706BCCDF29}" srcOrd="2" destOrd="0" parTransId="{4462C36D-60A6-4A60-96E8-10903FD47966}" sibTransId="{DFE79F3F-7128-4F2C-9E77-2A2BA28382DA}"/>
    <dgm:cxn modelId="{BDA770DB-7EFB-4591-A89B-5328BDB8C89C}" srcId="{10735019-7AFB-4F14-93A3-E9417A61893C}" destId="{E8C4786D-0344-4FCF-8DEC-CBDABFF9CEC4}" srcOrd="1" destOrd="0" parTransId="{2D956CD4-D368-4113-BE2E-8D2AD717D761}" sibTransId="{BFADBC7F-7981-4EE5-AE60-031EEF74E080}"/>
    <dgm:cxn modelId="{BA0C1FEE-1D25-49A0-9441-7AB03886B2D0}" srcId="{10735019-7AFB-4F14-93A3-E9417A61893C}" destId="{155B5E69-071E-4A2B-8C6E-E01C05D23D50}" srcOrd="3" destOrd="0" parTransId="{134E9907-9FB3-4FB6-B8A6-585CEB82EF60}" sibTransId="{EAD055BE-8927-4993-938E-2A940A6EAE01}"/>
    <dgm:cxn modelId="{6D4BEEF0-1D20-466C-A442-931207CF844D}" type="presOf" srcId="{155B5E69-071E-4A2B-8C6E-E01C05D23D50}" destId="{C23CA1B4-4AEF-4A0F-BC3E-30E3880948E0}" srcOrd="0" destOrd="0" presId="urn:microsoft.com/office/officeart/2005/8/layout/default"/>
    <dgm:cxn modelId="{2844DBF9-8287-4362-9326-A47F6D82F1B1}" type="presParOf" srcId="{CFA874E1-B4B9-46F0-9FCA-8A7A2AE58695}" destId="{06FF2EDA-E3A9-4A6B-83B3-8DEE12219FA7}" srcOrd="0" destOrd="0" presId="urn:microsoft.com/office/officeart/2005/8/layout/default"/>
    <dgm:cxn modelId="{08509A30-970C-4638-AF6D-F80F94E4B03C}" type="presParOf" srcId="{CFA874E1-B4B9-46F0-9FCA-8A7A2AE58695}" destId="{A0366F0A-5E4E-4587-9CDC-31B4865A18BB}" srcOrd="1" destOrd="0" presId="urn:microsoft.com/office/officeart/2005/8/layout/default"/>
    <dgm:cxn modelId="{0BFB6144-AF42-4142-9494-0E2143309360}" type="presParOf" srcId="{CFA874E1-B4B9-46F0-9FCA-8A7A2AE58695}" destId="{8E239724-EE6A-4963-B475-6C6BEBD6866F}" srcOrd="2" destOrd="0" presId="urn:microsoft.com/office/officeart/2005/8/layout/default"/>
    <dgm:cxn modelId="{BE58E79C-C66F-4305-A940-7730BC877B00}" type="presParOf" srcId="{CFA874E1-B4B9-46F0-9FCA-8A7A2AE58695}" destId="{1099467E-F90C-4500-8F05-772E4DB99922}" srcOrd="3" destOrd="0" presId="urn:microsoft.com/office/officeart/2005/8/layout/default"/>
    <dgm:cxn modelId="{7465731B-A907-48A6-8A0B-DD6D094FA32F}" type="presParOf" srcId="{CFA874E1-B4B9-46F0-9FCA-8A7A2AE58695}" destId="{5DAEE406-2FDE-4CFC-BC1B-F08CF7E4CDF5}" srcOrd="4" destOrd="0" presId="urn:microsoft.com/office/officeart/2005/8/layout/default"/>
    <dgm:cxn modelId="{65260059-8BB5-48B3-AFDB-B5E6CAAEE07B}" type="presParOf" srcId="{CFA874E1-B4B9-46F0-9FCA-8A7A2AE58695}" destId="{E5181433-0EE0-4646-8F1F-32B986B6DE54}" srcOrd="5" destOrd="0" presId="urn:microsoft.com/office/officeart/2005/8/layout/default"/>
    <dgm:cxn modelId="{467A3157-4FE2-47D1-BD7D-10BDA3758140}" type="presParOf" srcId="{CFA874E1-B4B9-46F0-9FCA-8A7A2AE58695}" destId="{C23CA1B4-4AEF-4A0F-BC3E-30E3880948E0}" srcOrd="6" destOrd="0" presId="urn:microsoft.com/office/officeart/2005/8/layout/default"/>
    <dgm:cxn modelId="{8B9D32E9-E417-4476-9A94-6D37583C8530}" type="presParOf" srcId="{CFA874E1-B4B9-46F0-9FCA-8A7A2AE58695}" destId="{1D0F33A9-A40E-4F07-B7AA-948F4BF18AC2}" srcOrd="7" destOrd="0" presId="urn:microsoft.com/office/officeart/2005/8/layout/default"/>
    <dgm:cxn modelId="{56C0A4AF-86A3-4377-8967-66C5DBCA6739}" type="presParOf" srcId="{CFA874E1-B4B9-46F0-9FCA-8A7A2AE58695}" destId="{27E39EF0-AA90-4D16-86A0-D22F832F9FB1}" srcOrd="8" destOrd="0" presId="urn:microsoft.com/office/officeart/2005/8/layout/default"/>
    <dgm:cxn modelId="{8E906FD7-7F8A-4EF7-AE5A-5825FCF29001}" type="presParOf" srcId="{CFA874E1-B4B9-46F0-9FCA-8A7A2AE58695}" destId="{535D3480-CC53-48F6-9F25-F412AA171747}" srcOrd="9" destOrd="0" presId="urn:microsoft.com/office/officeart/2005/8/layout/default"/>
    <dgm:cxn modelId="{A156C408-060C-439C-9AB1-DDB0AAE16AFA}" type="presParOf" srcId="{CFA874E1-B4B9-46F0-9FCA-8A7A2AE58695}" destId="{CF51D60A-25D0-4E87-AB15-56F455BBD3C5}" srcOrd="10" destOrd="0" presId="urn:microsoft.com/office/officeart/2005/8/layout/default"/>
    <dgm:cxn modelId="{83496D96-B957-4CC4-A459-E41C70332DAF}" type="presParOf" srcId="{CFA874E1-B4B9-46F0-9FCA-8A7A2AE58695}" destId="{42012380-B56E-4715-A3E2-A72292618427}" srcOrd="11" destOrd="0" presId="urn:microsoft.com/office/officeart/2005/8/layout/default"/>
    <dgm:cxn modelId="{5F9E361F-F38D-4C73-A38A-5E0DF2FCA517}" type="presParOf" srcId="{CFA874E1-B4B9-46F0-9FCA-8A7A2AE58695}" destId="{24CA1AAD-BFC9-4F44-813A-68D984BD9A28}" srcOrd="12" destOrd="0" presId="urn:microsoft.com/office/officeart/2005/8/layout/default"/>
    <dgm:cxn modelId="{F7EF6E46-3EAB-4677-A50B-861A7573C2B5}" type="presParOf" srcId="{CFA874E1-B4B9-46F0-9FCA-8A7A2AE58695}" destId="{E5B687E5-A8CA-4A3F-8DA0-AAE50B87B40B}" srcOrd="13" destOrd="0" presId="urn:microsoft.com/office/officeart/2005/8/layout/default"/>
    <dgm:cxn modelId="{1E0D2EE8-8AD3-4583-9284-93F2E85AF0A4}" type="presParOf" srcId="{CFA874E1-B4B9-46F0-9FCA-8A7A2AE58695}" destId="{96E3529B-DA64-4079-A67A-95230A9E6BC5}"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4C1ED2B-6CCB-4557-917E-5DEE65C9E6E4}"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IE"/>
        </a:p>
      </dgm:t>
    </dgm:pt>
    <dgm:pt modelId="{6D3B36B2-4C53-4077-AD23-3B6FF062F196}">
      <dgm:prSet custT="1"/>
      <dgm:spPr/>
      <dgm:t>
        <a:bodyPr/>
        <a:lstStyle/>
        <a:p>
          <a:endParaRPr lang="en-US" sz="1800" b="1" i="0" dirty="0"/>
        </a:p>
        <a:p>
          <a:r>
            <a:rPr lang="en-US" sz="1800" b="1" i="0" dirty="0"/>
            <a:t>Start-up Phases</a:t>
          </a:r>
        </a:p>
        <a:p>
          <a:r>
            <a:rPr lang="en-US" sz="800" dirty="0"/>
            <a:t> </a:t>
          </a:r>
          <a:endParaRPr lang="en-IE" sz="800" dirty="0"/>
        </a:p>
      </dgm:t>
    </dgm:pt>
    <dgm:pt modelId="{71EBB392-7190-413F-AA36-B42A8E763ED2}" type="parTrans" cxnId="{F1012F6D-330D-44E9-8621-50119C3CDE82}">
      <dgm:prSet/>
      <dgm:spPr/>
      <dgm:t>
        <a:bodyPr/>
        <a:lstStyle/>
        <a:p>
          <a:endParaRPr lang="en-IE"/>
        </a:p>
      </dgm:t>
    </dgm:pt>
    <dgm:pt modelId="{CA5E287D-A278-4098-AACD-41351F9BC867}" type="sibTrans" cxnId="{F1012F6D-330D-44E9-8621-50119C3CDE82}">
      <dgm:prSet/>
      <dgm:spPr/>
      <dgm:t>
        <a:bodyPr/>
        <a:lstStyle/>
        <a:p>
          <a:endParaRPr lang="en-IE"/>
        </a:p>
      </dgm:t>
    </dgm:pt>
    <dgm:pt modelId="{CDF05299-FF0E-4B9A-AA89-B526318BB5B2}">
      <dgm:prSet custT="1"/>
      <dgm:spPr/>
      <dgm:t>
        <a:bodyPr/>
        <a:lstStyle/>
        <a:p>
          <a:r>
            <a:rPr lang="en-US" sz="1800" b="1" i="0" dirty="0"/>
            <a:t>Growth Stage </a:t>
          </a:r>
          <a:endParaRPr lang="en-IE" sz="1800" b="1" i="0" dirty="0"/>
        </a:p>
      </dgm:t>
    </dgm:pt>
    <dgm:pt modelId="{82009D09-8112-4D99-BF08-0AD0F43C9B3C}" type="parTrans" cxnId="{C455CE3E-7107-4F24-95EC-D30DB0E7521B}">
      <dgm:prSet/>
      <dgm:spPr/>
      <dgm:t>
        <a:bodyPr/>
        <a:lstStyle/>
        <a:p>
          <a:endParaRPr lang="en-IE"/>
        </a:p>
      </dgm:t>
    </dgm:pt>
    <dgm:pt modelId="{AFF66916-9F9F-456A-A1F9-7026C79A6128}" type="sibTrans" cxnId="{C455CE3E-7107-4F24-95EC-D30DB0E7521B}">
      <dgm:prSet/>
      <dgm:spPr/>
      <dgm:t>
        <a:bodyPr/>
        <a:lstStyle/>
        <a:p>
          <a:endParaRPr lang="en-IE"/>
        </a:p>
      </dgm:t>
    </dgm:pt>
    <dgm:pt modelId="{41653711-2789-4BBD-91BB-387F92D5EFA4}">
      <dgm:prSet custT="1"/>
      <dgm:spPr/>
      <dgm:t>
        <a:bodyPr/>
        <a:lstStyle/>
        <a:p>
          <a:r>
            <a:rPr lang="en-US" sz="1800" b="1" i="0" dirty="0"/>
            <a:t>Maturity Stage</a:t>
          </a:r>
          <a:endParaRPr lang="en-IE" sz="1800" b="1" i="0" dirty="0"/>
        </a:p>
      </dgm:t>
    </dgm:pt>
    <dgm:pt modelId="{DF6A0895-B91D-47DB-BCA7-D2A67992E4B4}" type="parTrans" cxnId="{19DD2C80-E90D-4AE9-9C2C-002DD52B81BF}">
      <dgm:prSet/>
      <dgm:spPr/>
      <dgm:t>
        <a:bodyPr/>
        <a:lstStyle/>
        <a:p>
          <a:endParaRPr lang="en-IE"/>
        </a:p>
      </dgm:t>
    </dgm:pt>
    <dgm:pt modelId="{E806EC00-CAD2-4092-A72B-6848CB9ABF0C}" type="sibTrans" cxnId="{19DD2C80-E90D-4AE9-9C2C-002DD52B81BF}">
      <dgm:prSet/>
      <dgm:spPr/>
      <dgm:t>
        <a:bodyPr/>
        <a:lstStyle/>
        <a:p>
          <a:endParaRPr lang="en-IE"/>
        </a:p>
      </dgm:t>
    </dgm:pt>
    <dgm:pt modelId="{9B44BABF-3E97-4E56-9302-641AFB273000}">
      <dgm:prSet custT="1"/>
      <dgm:spPr/>
      <dgm:t>
        <a:bodyPr/>
        <a:lstStyle/>
        <a:p>
          <a:r>
            <a:rPr lang="en-US" sz="1800" b="1" i="0" dirty="0"/>
            <a:t>Decline Stage</a:t>
          </a:r>
          <a:endParaRPr lang="en-IE" sz="1800" b="1" i="0" dirty="0"/>
        </a:p>
      </dgm:t>
    </dgm:pt>
    <dgm:pt modelId="{16172D4B-4126-488A-81CD-B042B13B6391}" type="parTrans" cxnId="{83CF5A52-2D34-4F05-9982-574521632B99}">
      <dgm:prSet/>
      <dgm:spPr/>
      <dgm:t>
        <a:bodyPr/>
        <a:lstStyle/>
        <a:p>
          <a:endParaRPr lang="en-IE"/>
        </a:p>
      </dgm:t>
    </dgm:pt>
    <dgm:pt modelId="{FD70FF6B-E3A4-4E5C-A3BF-E5294803AE28}" type="sibTrans" cxnId="{83CF5A52-2D34-4F05-9982-574521632B99}">
      <dgm:prSet/>
      <dgm:spPr/>
      <dgm:t>
        <a:bodyPr/>
        <a:lstStyle/>
        <a:p>
          <a:endParaRPr lang="en-IE"/>
        </a:p>
      </dgm:t>
    </dgm:pt>
    <dgm:pt modelId="{224C0361-6728-449C-8198-3DA54F36D816}">
      <dgm:prSet/>
      <dgm:spPr/>
      <dgm:t>
        <a:bodyPr/>
        <a:lstStyle/>
        <a:p>
          <a:r>
            <a:rPr lang="en-US" dirty="0"/>
            <a:t>How can strategy secure and retain the type of operations that are necessary for the organisation’s continued viability, as industries and sectors develop?</a:t>
          </a:r>
          <a:endParaRPr lang="en-IE" dirty="0"/>
        </a:p>
      </dgm:t>
    </dgm:pt>
    <dgm:pt modelId="{95CF0717-4F5B-4C1E-93B9-8061C635DF70}" type="parTrans" cxnId="{A613C538-B136-4EC4-B452-A85E659A0C27}">
      <dgm:prSet/>
      <dgm:spPr/>
      <dgm:t>
        <a:bodyPr/>
        <a:lstStyle/>
        <a:p>
          <a:endParaRPr lang="en-IE"/>
        </a:p>
      </dgm:t>
    </dgm:pt>
    <dgm:pt modelId="{D9D4BCA9-2C2B-4F10-BD3F-7B5A21731F71}" type="sibTrans" cxnId="{A613C538-B136-4EC4-B452-A85E659A0C27}">
      <dgm:prSet/>
      <dgm:spPr/>
      <dgm:t>
        <a:bodyPr/>
        <a:lstStyle/>
        <a:p>
          <a:endParaRPr lang="en-IE"/>
        </a:p>
      </dgm:t>
    </dgm:pt>
    <dgm:pt modelId="{DA509872-EF42-4B99-8F5D-410E5D5FE9C9}">
      <dgm:prSet/>
      <dgm:spPr/>
      <dgm:t>
        <a:bodyPr/>
        <a:lstStyle/>
        <a:p>
          <a:r>
            <a:rPr lang="en-US" dirty="0"/>
            <a:t>Which strategies and practices are more likely to contribute to sustainable competitive advantage as organisations go through their life-cycle</a:t>
          </a:r>
          <a:endParaRPr lang="en-IE" dirty="0"/>
        </a:p>
      </dgm:t>
    </dgm:pt>
    <dgm:pt modelId="{463A42AE-0AC3-4855-B1AD-FE9C890C2B9C}" type="parTrans" cxnId="{34ADBEBF-670C-4F7B-A1E6-B23037E60998}">
      <dgm:prSet/>
      <dgm:spPr/>
      <dgm:t>
        <a:bodyPr/>
        <a:lstStyle/>
        <a:p>
          <a:endParaRPr lang="en-IE"/>
        </a:p>
      </dgm:t>
    </dgm:pt>
    <dgm:pt modelId="{C703E953-6021-4B41-984E-6F8E6833532C}" type="sibTrans" cxnId="{34ADBEBF-670C-4F7B-A1E6-B23037E60998}">
      <dgm:prSet/>
      <dgm:spPr/>
      <dgm:t>
        <a:bodyPr/>
        <a:lstStyle/>
        <a:p>
          <a:endParaRPr lang="en-IE"/>
        </a:p>
      </dgm:t>
    </dgm:pt>
    <dgm:pt modelId="{E5ED77EE-E226-4080-9BB0-D401DB5E23A8}">
      <dgm:prSet/>
      <dgm:spPr/>
      <dgm:t>
        <a:bodyPr/>
        <a:lstStyle/>
        <a:p>
          <a:r>
            <a:rPr lang="en-IE" dirty="0"/>
            <a:t>Flexibility </a:t>
          </a:r>
        </a:p>
      </dgm:t>
    </dgm:pt>
    <dgm:pt modelId="{7A4DD7F8-D447-4205-A0BC-7F6E92BD532E}" type="parTrans" cxnId="{F4245BCB-4B8B-404A-A9CC-7EF9FC2564C0}">
      <dgm:prSet/>
      <dgm:spPr/>
      <dgm:t>
        <a:bodyPr/>
        <a:lstStyle/>
        <a:p>
          <a:endParaRPr lang="en-IE"/>
        </a:p>
      </dgm:t>
    </dgm:pt>
    <dgm:pt modelId="{BA4F74B0-54B9-4749-9151-B38D21F7F208}" type="sibTrans" cxnId="{F4245BCB-4B8B-404A-A9CC-7EF9FC2564C0}">
      <dgm:prSet/>
      <dgm:spPr/>
      <dgm:t>
        <a:bodyPr/>
        <a:lstStyle/>
        <a:p>
          <a:endParaRPr lang="en-IE"/>
        </a:p>
      </dgm:t>
    </dgm:pt>
    <dgm:pt modelId="{A9038739-8933-48F2-A329-1221F9A06669}">
      <dgm:prSet/>
      <dgm:spPr/>
      <dgm:t>
        <a:bodyPr/>
        <a:lstStyle/>
        <a:p>
          <a:r>
            <a:rPr lang="en-US" dirty="0"/>
            <a:t>Grow size of organisation</a:t>
          </a:r>
          <a:endParaRPr lang="en-IE" dirty="0"/>
        </a:p>
      </dgm:t>
    </dgm:pt>
    <dgm:pt modelId="{D0CBD430-9DB0-4CA3-9A72-A8C3FA2FB356}" type="parTrans" cxnId="{F07B976F-C1B3-4935-BBF6-FBC4A1401E80}">
      <dgm:prSet/>
      <dgm:spPr/>
      <dgm:t>
        <a:bodyPr/>
        <a:lstStyle/>
        <a:p>
          <a:endParaRPr lang="en-IE"/>
        </a:p>
      </dgm:t>
    </dgm:pt>
    <dgm:pt modelId="{0AA151AE-74A6-41BD-897D-2E08DA9ECC2D}" type="sibTrans" cxnId="{F07B976F-C1B3-4935-BBF6-FBC4A1401E80}">
      <dgm:prSet/>
      <dgm:spPr/>
      <dgm:t>
        <a:bodyPr/>
        <a:lstStyle/>
        <a:p>
          <a:endParaRPr lang="en-IE"/>
        </a:p>
      </dgm:t>
    </dgm:pt>
    <dgm:pt modelId="{3F9A3AFE-A928-4758-9899-AAE4C9F322C1}">
      <dgm:prSet/>
      <dgm:spPr/>
      <dgm:t>
        <a:bodyPr/>
        <a:lstStyle/>
        <a:p>
          <a:r>
            <a:rPr lang="en-US" dirty="0"/>
            <a:t>Development of more formal policies and procedures</a:t>
          </a:r>
          <a:endParaRPr lang="en-IE" dirty="0"/>
        </a:p>
      </dgm:t>
    </dgm:pt>
    <dgm:pt modelId="{27A82932-9E8C-4FBD-A8F7-E9B0B4DF6C22}" type="parTrans" cxnId="{2D9273CF-21B5-4D80-9C25-3F13D70EC6DB}">
      <dgm:prSet/>
      <dgm:spPr/>
      <dgm:t>
        <a:bodyPr/>
        <a:lstStyle/>
        <a:p>
          <a:endParaRPr lang="en-IE"/>
        </a:p>
      </dgm:t>
    </dgm:pt>
    <dgm:pt modelId="{4D468C6C-F28D-4634-9203-651CBD321287}" type="sibTrans" cxnId="{2D9273CF-21B5-4D80-9C25-3F13D70EC6DB}">
      <dgm:prSet/>
      <dgm:spPr/>
      <dgm:t>
        <a:bodyPr/>
        <a:lstStyle/>
        <a:p>
          <a:endParaRPr lang="en-IE"/>
        </a:p>
      </dgm:t>
    </dgm:pt>
    <dgm:pt modelId="{4A58A74D-DB0B-4530-A3B7-C07BC37F132F}">
      <dgm:prSet/>
      <dgm:spPr/>
      <dgm:t>
        <a:bodyPr/>
        <a:lstStyle/>
        <a:p>
          <a:r>
            <a:rPr lang="en-US" i="0" dirty="0"/>
            <a:t>Move to cost </a:t>
          </a:r>
          <a:r>
            <a:rPr lang="en-US" dirty="0"/>
            <a:t>control by strategy</a:t>
          </a:r>
          <a:endParaRPr lang="en-IE" dirty="0"/>
        </a:p>
      </dgm:t>
    </dgm:pt>
    <dgm:pt modelId="{370E47F3-27EC-4CFC-885E-0D55394462AC}" type="parTrans" cxnId="{17AA1CED-43F5-4F00-A5E4-5B08D0D062F4}">
      <dgm:prSet/>
      <dgm:spPr/>
      <dgm:t>
        <a:bodyPr/>
        <a:lstStyle/>
        <a:p>
          <a:endParaRPr lang="en-IE"/>
        </a:p>
      </dgm:t>
    </dgm:pt>
    <dgm:pt modelId="{726FBC27-2AD0-4154-B07D-9C375BCD116A}" type="sibTrans" cxnId="{17AA1CED-43F5-4F00-A5E4-5B08D0D062F4}">
      <dgm:prSet/>
      <dgm:spPr/>
      <dgm:t>
        <a:bodyPr/>
        <a:lstStyle/>
        <a:p>
          <a:endParaRPr lang="en-IE"/>
        </a:p>
      </dgm:t>
    </dgm:pt>
    <dgm:pt modelId="{ED1FA91E-74FF-4BC8-9491-1249C5D7ED6D}" type="pres">
      <dgm:prSet presAssocID="{44C1ED2B-6CCB-4557-917E-5DEE65C9E6E4}" presName="Name0" presStyleCnt="0">
        <dgm:presLayoutVars>
          <dgm:dir/>
          <dgm:animLvl val="lvl"/>
          <dgm:resizeHandles val="exact"/>
        </dgm:presLayoutVars>
      </dgm:prSet>
      <dgm:spPr/>
    </dgm:pt>
    <dgm:pt modelId="{B0FD93DC-E7EB-4B38-880E-C657B464D3F2}" type="pres">
      <dgm:prSet presAssocID="{9B44BABF-3E97-4E56-9302-641AFB273000}" presName="boxAndChildren" presStyleCnt="0"/>
      <dgm:spPr/>
    </dgm:pt>
    <dgm:pt modelId="{595A41FB-8CD0-4826-BC39-46AB71DEFCBD}" type="pres">
      <dgm:prSet presAssocID="{9B44BABF-3E97-4E56-9302-641AFB273000}" presName="parentTextBox" presStyleLbl="node1" presStyleIdx="0" presStyleCnt="4"/>
      <dgm:spPr/>
    </dgm:pt>
    <dgm:pt modelId="{BC666C27-5CEF-42BF-93D8-C15D9706BF37}" type="pres">
      <dgm:prSet presAssocID="{9B44BABF-3E97-4E56-9302-641AFB273000}" presName="entireBox" presStyleLbl="node1" presStyleIdx="0" presStyleCnt="4"/>
      <dgm:spPr/>
    </dgm:pt>
    <dgm:pt modelId="{0BF69099-25FB-4461-B53C-DB43CF510691}" type="pres">
      <dgm:prSet presAssocID="{9B44BABF-3E97-4E56-9302-641AFB273000}" presName="descendantBox" presStyleCnt="0"/>
      <dgm:spPr/>
    </dgm:pt>
    <dgm:pt modelId="{F9E2C04C-043E-4751-8654-EC920E7ADB21}" type="pres">
      <dgm:prSet presAssocID="{224C0361-6728-449C-8198-3DA54F36D816}" presName="childTextBox" presStyleLbl="fgAccFollowNode1" presStyleIdx="0" presStyleCnt="6">
        <dgm:presLayoutVars>
          <dgm:bulletEnabled val="1"/>
        </dgm:presLayoutVars>
      </dgm:prSet>
      <dgm:spPr/>
    </dgm:pt>
    <dgm:pt modelId="{113B93AF-C702-4C69-9080-5D295864B21E}" type="pres">
      <dgm:prSet presAssocID="{DA509872-EF42-4B99-8F5D-410E5D5FE9C9}" presName="childTextBox" presStyleLbl="fgAccFollowNode1" presStyleIdx="1" presStyleCnt="6">
        <dgm:presLayoutVars>
          <dgm:bulletEnabled val="1"/>
        </dgm:presLayoutVars>
      </dgm:prSet>
      <dgm:spPr/>
    </dgm:pt>
    <dgm:pt modelId="{C4917E90-674C-4BFF-A27A-1B052EC9730F}" type="pres">
      <dgm:prSet presAssocID="{E806EC00-CAD2-4092-A72B-6848CB9ABF0C}" presName="sp" presStyleCnt="0"/>
      <dgm:spPr/>
    </dgm:pt>
    <dgm:pt modelId="{6B35C5C3-798C-4830-BB60-E9592076A8C2}" type="pres">
      <dgm:prSet presAssocID="{41653711-2789-4BBD-91BB-387F92D5EFA4}" presName="arrowAndChildren" presStyleCnt="0"/>
      <dgm:spPr/>
    </dgm:pt>
    <dgm:pt modelId="{E3A4FDC3-563F-460B-A9A6-93E9BCBA6A04}" type="pres">
      <dgm:prSet presAssocID="{41653711-2789-4BBD-91BB-387F92D5EFA4}" presName="parentTextArrow" presStyleLbl="node1" presStyleIdx="0" presStyleCnt="4"/>
      <dgm:spPr/>
    </dgm:pt>
    <dgm:pt modelId="{502461A9-9B8F-4766-83C2-5B7FB156FF18}" type="pres">
      <dgm:prSet presAssocID="{41653711-2789-4BBD-91BB-387F92D5EFA4}" presName="arrow" presStyleLbl="node1" presStyleIdx="1" presStyleCnt="4"/>
      <dgm:spPr/>
    </dgm:pt>
    <dgm:pt modelId="{EB9C6F6D-EA28-4689-AF9E-BC5F6F35BB50}" type="pres">
      <dgm:prSet presAssocID="{41653711-2789-4BBD-91BB-387F92D5EFA4}" presName="descendantArrow" presStyleCnt="0"/>
      <dgm:spPr/>
    </dgm:pt>
    <dgm:pt modelId="{0C7E0278-A73D-4842-AA81-7B68062644E1}" type="pres">
      <dgm:prSet presAssocID="{4A58A74D-DB0B-4530-A3B7-C07BC37F132F}" presName="childTextArrow" presStyleLbl="fgAccFollowNode1" presStyleIdx="2" presStyleCnt="6">
        <dgm:presLayoutVars>
          <dgm:bulletEnabled val="1"/>
        </dgm:presLayoutVars>
      </dgm:prSet>
      <dgm:spPr/>
    </dgm:pt>
    <dgm:pt modelId="{B21EAAC1-809A-432C-B395-EB1EDBF0C88F}" type="pres">
      <dgm:prSet presAssocID="{AFF66916-9F9F-456A-A1F9-7026C79A6128}" presName="sp" presStyleCnt="0"/>
      <dgm:spPr/>
    </dgm:pt>
    <dgm:pt modelId="{0E27DF10-CA4C-4C05-82CE-63448BC5D106}" type="pres">
      <dgm:prSet presAssocID="{CDF05299-FF0E-4B9A-AA89-B526318BB5B2}" presName="arrowAndChildren" presStyleCnt="0"/>
      <dgm:spPr/>
    </dgm:pt>
    <dgm:pt modelId="{8269E84A-7AB4-4875-9F48-CE60194BCB5D}" type="pres">
      <dgm:prSet presAssocID="{CDF05299-FF0E-4B9A-AA89-B526318BB5B2}" presName="parentTextArrow" presStyleLbl="node1" presStyleIdx="1" presStyleCnt="4"/>
      <dgm:spPr/>
    </dgm:pt>
    <dgm:pt modelId="{2F01E16F-B0AA-4CEF-B8E2-6768131FA91B}" type="pres">
      <dgm:prSet presAssocID="{CDF05299-FF0E-4B9A-AA89-B526318BB5B2}" presName="arrow" presStyleLbl="node1" presStyleIdx="2" presStyleCnt="4"/>
      <dgm:spPr/>
    </dgm:pt>
    <dgm:pt modelId="{1D49C0DC-28F9-45C5-ACBE-656A0FC55879}" type="pres">
      <dgm:prSet presAssocID="{CDF05299-FF0E-4B9A-AA89-B526318BB5B2}" presName="descendantArrow" presStyleCnt="0"/>
      <dgm:spPr/>
    </dgm:pt>
    <dgm:pt modelId="{A7301ED3-0344-4583-A78E-33F103B9BBC3}" type="pres">
      <dgm:prSet presAssocID="{3F9A3AFE-A928-4758-9899-AAE4C9F322C1}" presName="childTextArrow" presStyleLbl="fgAccFollowNode1" presStyleIdx="3" presStyleCnt="6">
        <dgm:presLayoutVars>
          <dgm:bulletEnabled val="1"/>
        </dgm:presLayoutVars>
      </dgm:prSet>
      <dgm:spPr/>
    </dgm:pt>
    <dgm:pt modelId="{F005B174-48A2-499E-B77A-97CB3CB3D322}" type="pres">
      <dgm:prSet presAssocID="{A9038739-8933-48F2-A329-1221F9A06669}" presName="childTextArrow" presStyleLbl="fgAccFollowNode1" presStyleIdx="4" presStyleCnt="6">
        <dgm:presLayoutVars>
          <dgm:bulletEnabled val="1"/>
        </dgm:presLayoutVars>
      </dgm:prSet>
      <dgm:spPr/>
    </dgm:pt>
    <dgm:pt modelId="{86BB1265-D102-4596-82CA-930F8A24175E}" type="pres">
      <dgm:prSet presAssocID="{CA5E287D-A278-4098-AACD-41351F9BC867}" presName="sp" presStyleCnt="0"/>
      <dgm:spPr/>
    </dgm:pt>
    <dgm:pt modelId="{F74E3116-20CD-4873-8319-BE4F246BDB77}" type="pres">
      <dgm:prSet presAssocID="{6D3B36B2-4C53-4077-AD23-3B6FF062F196}" presName="arrowAndChildren" presStyleCnt="0"/>
      <dgm:spPr/>
    </dgm:pt>
    <dgm:pt modelId="{E8A78DDE-DA10-4201-A4CB-849D98E95A37}" type="pres">
      <dgm:prSet presAssocID="{6D3B36B2-4C53-4077-AD23-3B6FF062F196}" presName="parentTextArrow" presStyleLbl="node1" presStyleIdx="2" presStyleCnt="4"/>
      <dgm:spPr/>
    </dgm:pt>
    <dgm:pt modelId="{9DF05D66-E4C7-460F-B364-3189FFF96B25}" type="pres">
      <dgm:prSet presAssocID="{6D3B36B2-4C53-4077-AD23-3B6FF062F196}" presName="arrow" presStyleLbl="node1" presStyleIdx="3" presStyleCnt="4"/>
      <dgm:spPr/>
    </dgm:pt>
    <dgm:pt modelId="{5081741F-2731-48A2-A982-B9673279DB9E}" type="pres">
      <dgm:prSet presAssocID="{6D3B36B2-4C53-4077-AD23-3B6FF062F196}" presName="descendantArrow" presStyleCnt="0"/>
      <dgm:spPr/>
    </dgm:pt>
    <dgm:pt modelId="{AE5973C1-1622-4B50-8EC4-4C7394BD0F21}" type="pres">
      <dgm:prSet presAssocID="{E5ED77EE-E226-4080-9BB0-D401DB5E23A8}" presName="childTextArrow" presStyleLbl="fgAccFollowNode1" presStyleIdx="5" presStyleCnt="6" custLinFactNeighborY="11318">
        <dgm:presLayoutVars>
          <dgm:bulletEnabled val="1"/>
        </dgm:presLayoutVars>
      </dgm:prSet>
      <dgm:spPr/>
    </dgm:pt>
  </dgm:ptLst>
  <dgm:cxnLst>
    <dgm:cxn modelId="{4BD12101-8E47-499E-8E7F-229411DD9929}" type="presOf" srcId="{CDF05299-FF0E-4B9A-AA89-B526318BB5B2}" destId="{8269E84A-7AB4-4875-9F48-CE60194BCB5D}" srcOrd="0" destOrd="0" presId="urn:microsoft.com/office/officeart/2005/8/layout/process4"/>
    <dgm:cxn modelId="{62C6C227-4CB1-4C41-87DB-308255B1E181}" type="presOf" srcId="{224C0361-6728-449C-8198-3DA54F36D816}" destId="{F9E2C04C-043E-4751-8654-EC920E7ADB21}" srcOrd="0" destOrd="0" presId="urn:microsoft.com/office/officeart/2005/8/layout/process4"/>
    <dgm:cxn modelId="{DF5B452C-1868-4FBE-A5B9-CA103691CCE7}" type="presOf" srcId="{9B44BABF-3E97-4E56-9302-641AFB273000}" destId="{BC666C27-5CEF-42BF-93D8-C15D9706BF37}" srcOrd="1" destOrd="0" presId="urn:microsoft.com/office/officeart/2005/8/layout/process4"/>
    <dgm:cxn modelId="{A613C538-B136-4EC4-B452-A85E659A0C27}" srcId="{9B44BABF-3E97-4E56-9302-641AFB273000}" destId="{224C0361-6728-449C-8198-3DA54F36D816}" srcOrd="0" destOrd="0" parTransId="{95CF0717-4F5B-4C1E-93B9-8061C635DF70}" sibTransId="{D9D4BCA9-2C2B-4F10-BD3F-7B5A21731F71}"/>
    <dgm:cxn modelId="{C455CE3E-7107-4F24-95EC-D30DB0E7521B}" srcId="{44C1ED2B-6CCB-4557-917E-5DEE65C9E6E4}" destId="{CDF05299-FF0E-4B9A-AA89-B526318BB5B2}" srcOrd="1" destOrd="0" parTransId="{82009D09-8112-4D99-BF08-0AD0F43C9B3C}" sibTransId="{AFF66916-9F9F-456A-A1F9-7026C79A6128}"/>
    <dgm:cxn modelId="{3EAFD44D-9030-4698-9CD2-9CD6A3F8B3C9}" type="presOf" srcId="{3F9A3AFE-A928-4758-9899-AAE4C9F322C1}" destId="{A7301ED3-0344-4583-A78E-33F103B9BBC3}" srcOrd="0" destOrd="0" presId="urn:microsoft.com/office/officeart/2005/8/layout/process4"/>
    <dgm:cxn modelId="{83CF5A52-2D34-4F05-9982-574521632B99}" srcId="{44C1ED2B-6CCB-4557-917E-5DEE65C9E6E4}" destId="{9B44BABF-3E97-4E56-9302-641AFB273000}" srcOrd="3" destOrd="0" parTransId="{16172D4B-4126-488A-81CD-B042B13B6391}" sibTransId="{FD70FF6B-E3A4-4E5C-A3BF-E5294803AE28}"/>
    <dgm:cxn modelId="{44D6CB5D-2F75-4B83-8B1F-702F65870C73}" type="presOf" srcId="{CDF05299-FF0E-4B9A-AA89-B526318BB5B2}" destId="{2F01E16F-B0AA-4CEF-B8E2-6768131FA91B}" srcOrd="1" destOrd="0" presId="urn:microsoft.com/office/officeart/2005/8/layout/process4"/>
    <dgm:cxn modelId="{77160567-47E8-48F0-968E-0BC4A4CC4592}" type="presOf" srcId="{6D3B36B2-4C53-4077-AD23-3B6FF062F196}" destId="{9DF05D66-E4C7-460F-B364-3189FFF96B25}" srcOrd="1" destOrd="0" presId="urn:microsoft.com/office/officeart/2005/8/layout/process4"/>
    <dgm:cxn modelId="{F1012F6D-330D-44E9-8621-50119C3CDE82}" srcId="{44C1ED2B-6CCB-4557-917E-5DEE65C9E6E4}" destId="{6D3B36B2-4C53-4077-AD23-3B6FF062F196}" srcOrd="0" destOrd="0" parTransId="{71EBB392-7190-413F-AA36-B42A8E763ED2}" sibTransId="{CA5E287D-A278-4098-AACD-41351F9BC867}"/>
    <dgm:cxn modelId="{F07B976F-C1B3-4935-BBF6-FBC4A1401E80}" srcId="{CDF05299-FF0E-4B9A-AA89-B526318BB5B2}" destId="{A9038739-8933-48F2-A329-1221F9A06669}" srcOrd="1" destOrd="0" parTransId="{D0CBD430-9DB0-4CA3-9A72-A8C3FA2FB356}" sibTransId="{0AA151AE-74A6-41BD-897D-2E08DA9ECC2D}"/>
    <dgm:cxn modelId="{19DD2C80-E90D-4AE9-9C2C-002DD52B81BF}" srcId="{44C1ED2B-6CCB-4557-917E-5DEE65C9E6E4}" destId="{41653711-2789-4BBD-91BB-387F92D5EFA4}" srcOrd="2" destOrd="0" parTransId="{DF6A0895-B91D-47DB-BCA7-D2A67992E4B4}" sibTransId="{E806EC00-CAD2-4092-A72B-6848CB9ABF0C}"/>
    <dgm:cxn modelId="{DDF54491-9266-4B14-95E6-0FF03C1AA418}" type="presOf" srcId="{9B44BABF-3E97-4E56-9302-641AFB273000}" destId="{595A41FB-8CD0-4826-BC39-46AB71DEFCBD}" srcOrd="0" destOrd="0" presId="urn:microsoft.com/office/officeart/2005/8/layout/process4"/>
    <dgm:cxn modelId="{7792309A-CD4A-457F-9C3A-AD760980FE08}" type="presOf" srcId="{6D3B36B2-4C53-4077-AD23-3B6FF062F196}" destId="{E8A78DDE-DA10-4201-A4CB-849D98E95A37}" srcOrd="0" destOrd="0" presId="urn:microsoft.com/office/officeart/2005/8/layout/process4"/>
    <dgm:cxn modelId="{CAE848A1-394A-4663-A3A3-CF833396A4BB}" type="presOf" srcId="{41653711-2789-4BBD-91BB-387F92D5EFA4}" destId="{502461A9-9B8F-4766-83C2-5B7FB156FF18}" srcOrd="1" destOrd="0" presId="urn:microsoft.com/office/officeart/2005/8/layout/process4"/>
    <dgm:cxn modelId="{46C958AC-3CC0-4F4A-BBA8-B819E3800EA5}" type="presOf" srcId="{DA509872-EF42-4B99-8F5D-410E5D5FE9C9}" destId="{113B93AF-C702-4C69-9080-5D295864B21E}" srcOrd="0" destOrd="0" presId="urn:microsoft.com/office/officeart/2005/8/layout/process4"/>
    <dgm:cxn modelId="{34ADBEBF-670C-4F7B-A1E6-B23037E60998}" srcId="{9B44BABF-3E97-4E56-9302-641AFB273000}" destId="{DA509872-EF42-4B99-8F5D-410E5D5FE9C9}" srcOrd="1" destOrd="0" parTransId="{463A42AE-0AC3-4855-B1AD-FE9C890C2B9C}" sibTransId="{C703E953-6021-4B41-984E-6F8E6833532C}"/>
    <dgm:cxn modelId="{F4245BCB-4B8B-404A-A9CC-7EF9FC2564C0}" srcId="{6D3B36B2-4C53-4077-AD23-3B6FF062F196}" destId="{E5ED77EE-E226-4080-9BB0-D401DB5E23A8}" srcOrd="0" destOrd="0" parTransId="{7A4DD7F8-D447-4205-A0BC-7F6E92BD532E}" sibTransId="{BA4F74B0-54B9-4749-9151-B38D21F7F208}"/>
    <dgm:cxn modelId="{E69FF6CB-6359-487F-8FFE-A70B431D634A}" type="presOf" srcId="{41653711-2789-4BBD-91BB-387F92D5EFA4}" destId="{E3A4FDC3-563F-460B-A9A6-93E9BCBA6A04}" srcOrd="0" destOrd="0" presId="urn:microsoft.com/office/officeart/2005/8/layout/process4"/>
    <dgm:cxn modelId="{2D9273CF-21B5-4D80-9C25-3F13D70EC6DB}" srcId="{CDF05299-FF0E-4B9A-AA89-B526318BB5B2}" destId="{3F9A3AFE-A928-4758-9899-AAE4C9F322C1}" srcOrd="0" destOrd="0" parTransId="{27A82932-9E8C-4FBD-A8F7-E9B0B4DF6C22}" sibTransId="{4D468C6C-F28D-4634-9203-651CBD321287}"/>
    <dgm:cxn modelId="{6F9114DD-1D80-4859-8840-5B5C2D15D665}" type="presOf" srcId="{44C1ED2B-6CCB-4557-917E-5DEE65C9E6E4}" destId="{ED1FA91E-74FF-4BC8-9491-1249C5D7ED6D}" srcOrd="0" destOrd="0" presId="urn:microsoft.com/office/officeart/2005/8/layout/process4"/>
    <dgm:cxn modelId="{E21758E2-841B-40AD-A7F7-6A9DF2680DC5}" type="presOf" srcId="{A9038739-8933-48F2-A329-1221F9A06669}" destId="{F005B174-48A2-499E-B77A-97CB3CB3D322}" srcOrd="0" destOrd="0" presId="urn:microsoft.com/office/officeart/2005/8/layout/process4"/>
    <dgm:cxn modelId="{17AA1CED-43F5-4F00-A5E4-5B08D0D062F4}" srcId="{41653711-2789-4BBD-91BB-387F92D5EFA4}" destId="{4A58A74D-DB0B-4530-A3B7-C07BC37F132F}" srcOrd="0" destOrd="0" parTransId="{370E47F3-27EC-4CFC-885E-0D55394462AC}" sibTransId="{726FBC27-2AD0-4154-B07D-9C375BCD116A}"/>
    <dgm:cxn modelId="{6B9284F9-BC2E-4F00-9DFE-9F36C61E1280}" type="presOf" srcId="{E5ED77EE-E226-4080-9BB0-D401DB5E23A8}" destId="{AE5973C1-1622-4B50-8EC4-4C7394BD0F21}" srcOrd="0" destOrd="0" presId="urn:microsoft.com/office/officeart/2005/8/layout/process4"/>
    <dgm:cxn modelId="{6917F0FA-3E99-443E-8D1E-9773F0621A2C}" type="presOf" srcId="{4A58A74D-DB0B-4530-A3B7-C07BC37F132F}" destId="{0C7E0278-A73D-4842-AA81-7B68062644E1}" srcOrd="0" destOrd="0" presId="urn:microsoft.com/office/officeart/2005/8/layout/process4"/>
    <dgm:cxn modelId="{126E7597-7DA9-4D23-8DC9-81ECBC402130}" type="presParOf" srcId="{ED1FA91E-74FF-4BC8-9491-1249C5D7ED6D}" destId="{B0FD93DC-E7EB-4B38-880E-C657B464D3F2}" srcOrd="0" destOrd="0" presId="urn:microsoft.com/office/officeart/2005/8/layout/process4"/>
    <dgm:cxn modelId="{B75E8531-5BB2-4A7C-8773-DBA5293111D6}" type="presParOf" srcId="{B0FD93DC-E7EB-4B38-880E-C657B464D3F2}" destId="{595A41FB-8CD0-4826-BC39-46AB71DEFCBD}" srcOrd="0" destOrd="0" presId="urn:microsoft.com/office/officeart/2005/8/layout/process4"/>
    <dgm:cxn modelId="{C664C3CB-7730-4563-BE22-E7F8B76A344A}" type="presParOf" srcId="{B0FD93DC-E7EB-4B38-880E-C657B464D3F2}" destId="{BC666C27-5CEF-42BF-93D8-C15D9706BF37}" srcOrd="1" destOrd="0" presId="urn:microsoft.com/office/officeart/2005/8/layout/process4"/>
    <dgm:cxn modelId="{4AFF1180-37AF-4DC0-8355-200C1067EC33}" type="presParOf" srcId="{B0FD93DC-E7EB-4B38-880E-C657B464D3F2}" destId="{0BF69099-25FB-4461-B53C-DB43CF510691}" srcOrd="2" destOrd="0" presId="urn:microsoft.com/office/officeart/2005/8/layout/process4"/>
    <dgm:cxn modelId="{AAC604B3-EEEF-4DBB-A283-1CF237DED34A}" type="presParOf" srcId="{0BF69099-25FB-4461-B53C-DB43CF510691}" destId="{F9E2C04C-043E-4751-8654-EC920E7ADB21}" srcOrd="0" destOrd="0" presId="urn:microsoft.com/office/officeart/2005/8/layout/process4"/>
    <dgm:cxn modelId="{FD45D628-0E6C-4DB1-A1E5-E7F31E2729A1}" type="presParOf" srcId="{0BF69099-25FB-4461-B53C-DB43CF510691}" destId="{113B93AF-C702-4C69-9080-5D295864B21E}" srcOrd="1" destOrd="0" presId="urn:microsoft.com/office/officeart/2005/8/layout/process4"/>
    <dgm:cxn modelId="{8A9712A1-2270-49A6-AB24-FFC651E228E3}" type="presParOf" srcId="{ED1FA91E-74FF-4BC8-9491-1249C5D7ED6D}" destId="{C4917E90-674C-4BFF-A27A-1B052EC9730F}" srcOrd="1" destOrd="0" presId="urn:microsoft.com/office/officeart/2005/8/layout/process4"/>
    <dgm:cxn modelId="{57BE1596-5CC2-42F3-98F7-9C537E055E33}" type="presParOf" srcId="{ED1FA91E-74FF-4BC8-9491-1249C5D7ED6D}" destId="{6B35C5C3-798C-4830-BB60-E9592076A8C2}" srcOrd="2" destOrd="0" presId="urn:microsoft.com/office/officeart/2005/8/layout/process4"/>
    <dgm:cxn modelId="{65EA2AF6-08EA-4335-8D3F-6122C9D91F6C}" type="presParOf" srcId="{6B35C5C3-798C-4830-BB60-E9592076A8C2}" destId="{E3A4FDC3-563F-460B-A9A6-93E9BCBA6A04}" srcOrd="0" destOrd="0" presId="urn:microsoft.com/office/officeart/2005/8/layout/process4"/>
    <dgm:cxn modelId="{22187EA7-1D45-43E5-A83F-1BCE1156D2ED}" type="presParOf" srcId="{6B35C5C3-798C-4830-BB60-E9592076A8C2}" destId="{502461A9-9B8F-4766-83C2-5B7FB156FF18}" srcOrd="1" destOrd="0" presId="urn:microsoft.com/office/officeart/2005/8/layout/process4"/>
    <dgm:cxn modelId="{23600AF3-17FC-4BD1-AD68-CB891C1B3F7B}" type="presParOf" srcId="{6B35C5C3-798C-4830-BB60-E9592076A8C2}" destId="{EB9C6F6D-EA28-4689-AF9E-BC5F6F35BB50}" srcOrd="2" destOrd="0" presId="urn:microsoft.com/office/officeart/2005/8/layout/process4"/>
    <dgm:cxn modelId="{6622FDD3-DAC1-4AFC-8F3F-578D434C7E5D}" type="presParOf" srcId="{EB9C6F6D-EA28-4689-AF9E-BC5F6F35BB50}" destId="{0C7E0278-A73D-4842-AA81-7B68062644E1}" srcOrd="0" destOrd="0" presId="urn:microsoft.com/office/officeart/2005/8/layout/process4"/>
    <dgm:cxn modelId="{5649400A-C7E3-4641-A708-CCF9D707F1AC}" type="presParOf" srcId="{ED1FA91E-74FF-4BC8-9491-1249C5D7ED6D}" destId="{B21EAAC1-809A-432C-B395-EB1EDBF0C88F}" srcOrd="3" destOrd="0" presId="urn:microsoft.com/office/officeart/2005/8/layout/process4"/>
    <dgm:cxn modelId="{CCEEAD4D-620D-43F9-861A-4CE82F740464}" type="presParOf" srcId="{ED1FA91E-74FF-4BC8-9491-1249C5D7ED6D}" destId="{0E27DF10-CA4C-4C05-82CE-63448BC5D106}" srcOrd="4" destOrd="0" presId="urn:microsoft.com/office/officeart/2005/8/layout/process4"/>
    <dgm:cxn modelId="{ADC51DFA-ABBD-47CF-BE9B-478DCBF638EC}" type="presParOf" srcId="{0E27DF10-CA4C-4C05-82CE-63448BC5D106}" destId="{8269E84A-7AB4-4875-9F48-CE60194BCB5D}" srcOrd="0" destOrd="0" presId="urn:microsoft.com/office/officeart/2005/8/layout/process4"/>
    <dgm:cxn modelId="{FA04F25E-584A-4F06-9C23-E8B2C37A76BB}" type="presParOf" srcId="{0E27DF10-CA4C-4C05-82CE-63448BC5D106}" destId="{2F01E16F-B0AA-4CEF-B8E2-6768131FA91B}" srcOrd="1" destOrd="0" presId="urn:microsoft.com/office/officeart/2005/8/layout/process4"/>
    <dgm:cxn modelId="{8790EF5F-7D83-4E70-A107-7982F631365D}" type="presParOf" srcId="{0E27DF10-CA4C-4C05-82CE-63448BC5D106}" destId="{1D49C0DC-28F9-45C5-ACBE-656A0FC55879}" srcOrd="2" destOrd="0" presId="urn:microsoft.com/office/officeart/2005/8/layout/process4"/>
    <dgm:cxn modelId="{7E56C8A8-A826-4399-B355-E8EC99A52FDE}" type="presParOf" srcId="{1D49C0DC-28F9-45C5-ACBE-656A0FC55879}" destId="{A7301ED3-0344-4583-A78E-33F103B9BBC3}" srcOrd="0" destOrd="0" presId="urn:microsoft.com/office/officeart/2005/8/layout/process4"/>
    <dgm:cxn modelId="{AC1AABB6-7DE1-4B90-98F3-3794A8D44964}" type="presParOf" srcId="{1D49C0DC-28F9-45C5-ACBE-656A0FC55879}" destId="{F005B174-48A2-499E-B77A-97CB3CB3D322}" srcOrd="1" destOrd="0" presId="urn:microsoft.com/office/officeart/2005/8/layout/process4"/>
    <dgm:cxn modelId="{E50A9E12-D227-4D65-8AD0-A07A82454554}" type="presParOf" srcId="{ED1FA91E-74FF-4BC8-9491-1249C5D7ED6D}" destId="{86BB1265-D102-4596-82CA-930F8A24175E}" srcOrd="5" destOrd="0" presId="urn:microsoft.com/office/officeart/2005/8/layout/process4"/>
    <dgm:cxn modelId="{83130B47-F6A1-44E5-B810-8979A10D69A1}" type="presParOf" srcId="{ED1FA91E-74FF-4BC8-9491-1249C5D7ED6D}" destId="{F74E3116-20CD-4873-8319-BE4F246BDB77}" srcOrd="6" destOrd="0" presId="urn:microsoft.com/office/officeart/2005/8/layout/process4"/>
    <dgm:cxn modelId="{12CD337E-2D60-4968-ADE6-EB3AC437FD2A}" type="presParOf" srcId="{F74E3116-20CD-4873-8319-BE4F246BDB77}" destId="{E8A78DDE-DA10-4201-A4CB-849D98E95A37}" srcOrd="0" destOrd="0" presId="urn:microsoft.com/office/officeart/2005/8/layout/process4"/>
    <dgm:cxn modelId="{9C184CF1-85A6-4497-8F04-03116F5D1D76}" type="presParOf" srcId="{F74E3116-20CD-4873-8319-BE4F246BDB77}" destId="{9DF05D66-E4C7-460F-B364-3189FFF96B25}" srcOrd="1" destOrd="0" presId="urn:microsoft.com/office/officeart/2005/8/layout/process4"/>
    <dgm:cxn modelId="{C3F4B068-7B97-4D26-8732-6A8E6ADB72B2}" type="presParOf" srcId="{F74E3116-20CD-4873-8319-BE4F246BDB77}" destId="{5081741F-2731-48A2-A982-B9673279DB9E}" srcOrd="2" destOrd="0" presId="urn:microsoft.com/office/officeart/2005/8/layout/process4"/>
    <dgm:cxn modelId="{36A4A7D0-46E8-4DB9-ADD2-9AE0889C4972}" type="presParOf" srcId="{5081741F-2731-48A2-A982-B9673279DB9E}" destId="{AE5973C1-1622-4B50-8EC4-4C7394BD0F2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0EFA192-5C87-47D2-9643-2EE4A9F2AABF}" type="doc">
      <dgm:prSet loTypeId="urn:microsoft.com/office/officeart/2005/8/layout/hList1" loCatId="list" qsTypeId="urn:microsoft.com/office/officeart/2005/8/quickstyle/simple1" qsCatId="simple" csTypeId="urn:microsoft.com/office/officeart/2005/8/colors/colorful5" csCatId="colorful"/>
      <dgm:spPr/>
      <dgm:t>
        <a:bodyPr/>
        <a:lstStyle/>
        <a:p>
          <a:endParaRPr lang="en-IE"/>
        </a:p>
      </dgm:t>
    </dgm:pt>
    <dgm:pt modelId="{27F033A4-E9F0-40D5-BF7D-9F247ED288F8}">
      <dgm:prSet/>
      <dgm:spPr/>
      <dgm:t>
        <a:bodyPr/>
        <a:lstStyle/>
        <a:p>
          <a:r>
            <a:rPr lang="en-IE" b="1" dirty="0"/>
            <a:t>The scope of an organisation’s activities (product range, geographical coverage &amp; resource commitment (brands, marketing spend etc.)</a:t>
          </a:r>
        </a:p>
      </dgm:t>
    </dgm:pt>
    <dgm:pt modelId="{C459135F-3175-4085-A5EB-F66E53CEF8F7}" type="parTrans" cxnId="{E65E597A-6FFF-44AA-B041-73BC6DCEA831}">
      <dgm:prSet/>
      <dgm:spPr/>
      <dgm:t>
        <a:bodyPr/>
        <a:lstStyle/>
        <a:p>
          <a:endParaRPr lang="en-IE"/>
        </a:p>
      </dgm:t>
    </dgm:pt>
    <dgm:pt modelId="{61E691AC-CD21-42E3-8195-01707C6CD80B}" type="sibTrans" cxnId="{E65E597A-6FFF-44AA-B041-73BC6DCEA831}">
      <dgm:prSet/>
      <dgm:spPr/>
      <dgm:t>
        <a:bodyPr/>
        <a:lstStyle/>
        <a:p>
          <a:endParaRPr lang="en-IE"/>
        </a:p>
      </dgm:t>
    </dgm:pt>
    <dgm:pt modelId="{33973C1D-631E-4F6C-A789-4BB928177D8E}">
      <dgm:prSet/>
      <dgm:spPr/>
      <dgm:t>
        <a:bodyPr/>
        <a:lstStyle/>
        <a:p>
          <a:r>
            <a:rPr lang="en-IE"/>
            <a:t>Understanding competition</a:t>
          </a:r>
        </a:p>
      </dgm:t>
    </dgm:pt>
    <dgm:pt modelId="{C902246A-AF68-4543-B939-4114E19EA977}" type="parTrans" cxnId="{905DED56-C6F6-4D36-925B-66B860EBA685}">
      <dgm:prSet/>
      <dgm:spPr/>
      <dgm:t>
        <a:bodyPr/>
        <a:lstStyle/>
        <a:p>
          <a:endParaRPr lang="en-IE"/>
        </a:p>
      </dgm:t>
    </dgm:pt>
    <dgm:pt modelId="{9FF91C96-0296-4619-83CA-1363F9AF28D3}" type="sibTrans" cxnId="{905DED56-C6F6-4D36-925B-66B860EBA685}">
      <dgm:prSet/>
      <dgm:spPr/>
      <dgm:t>
        <a:bodyPr/>
        <a:lstStyle/>
        <a:p>
          <a:endParaRPr lang="en-IE"/>
        </a:p>
      </dgm:t>
    </dgm:pt>
    <dgm:pt modelId="{7D528EB5-C8F1-46D2-8E06-26A3E6066B76}">
      <dgm:prSet/>
      <dgm:spPr/>
      <dgm:t>
        <a:bodyPr/>
        <a:lstStyle/>
        <a:p>
          <a:r>
            <a:rPr lang="en-IE"/>
            <a:t>Analysis of strategic opportunities</a:t>
          </a:r>
        </a:p>
      </dgm:t>
    </dgm:pt>
    <dgm:pt modelId="{BE4FBB39-6232-4E6F-92AE-0A444D55AEA6}" type="parTrans" cxnId="{3EB936C0-5009-42C9-B998-C8413530640E}">
      <dgm:prSet/>
      <dgm:spPr/>
      <dgm:t>
        <a:bodyPr/>
        <a:lstStyle/>
        <a:p>
          <a:endParaRPr lang="en-IE"/>
        </a:p>
      </dgm:t>
    </dgm:pt>
    <dgm:pt modelId="{B398E8A4-8ADA-4FE5-A045-9D69E1C77A98}" type="sibTrans" cxnId="{3EB936C0-5009-42C9-B998-C8413530640E}">
      <dgm:prSet/>
      <dgm:spPr/>
      <dgm:t>
        <a:bodyPr/>
        <a:lstStyle/>
        <a:p>
          <a:endParaRPr lang="en-IE"/>
        </a:p>
      </dgm:t>
    </dgm:pt>
    <dgm:pt modelId="{08BE60D8-B1D1-4BDE-A059-007549375521}">
      <dgm:prSet/>
      <dgm:spPr/>
      <dgm:t>
        <a:bodyPr/>
        <a:lstStyle/>
        <a:p>
          <a:r>
            <a:rPr lang="en-IE"/>
            <a:t>Analysis of mobility barriers (Johnson et al 2011)</a:t>
          </a:r>
        </a:p>
      </dgm:t>
    </dgm:pt>
    <dgm:pt modelId="{40E04155-7784-4748-8A41-5F55B01B7DDF}" type="parTrans" cxnId="{95081AEE-187D-449C-A96A-013CA648B23C}">
      <dgm:prSet/>
      <dgm:spPr/>
      <dgm:t>
        <a:bodyPr/>
        <a:lstStyle/>
        <a:p>
          <a:endParaRPr lang="en-IE"/>
        </a:p>
      </dgm:t>
    </dgm:pt>
    <dgm:pt modelId="{4B1E1FF8-B142-414A-8036-6D7EF0CBB501}" type="sibTrans" cxnId="{95081AEE-187D-449C-A96A-013CA648B23C}">
      <dgm:prSet/>
      <dgm:spPr/>
      <dgm:t>
        <a:bodyPr/>
        <a:lstStyle/>
        <a:p>
          <a:endParaRPr lang="en-IE"/>
        </a:p>
      </dgm:t>
    </dgm:pt>
    <dgm:pt modelId="{6A6804FF-678D-412E-AD7F-9DE79921ED0C}">
      <dgm:prSet/>
      <dgm:spPr/>
      <dgm:t>
        <a:bodyPr/>
        <a:lstStyle/>
        <a:p>
          <a:r>
            <a:rPr lang="en-IE" b="1" dirty="0"/>
            <a:t>Portfolio Analysis</a:t>
          </a:r>
        </a:p>
      </dgm:t>
    </dgm:pt>
    <dgm:pt modelId="{55F586DD-EEA0-456A-8FFB-C2C0DD554589}" type="parTrans" cxnId="{9FE05CD2-1F27-4213-A4CD-8B9C50F74F0B}">
      <dgm:prSet/>
      <dgm:spPr/>
      <dgm:t>
        <a:bodyPr/>
        <a:lstStyle/>
        <a:p>
          <a:endParaRPr lang="en-IE"/>
        </a:p>
      </dgm:t>
    </dgm:pt>
    <dgm:pt modelId="{F0B82B83-3BFD-4B41-8E86-867E05709DF7}" type="sibTrans" cxnId="{9FE05CD2-1F27-4213-A4CD-8B9C50F74F0B}">
      <dgm:prSet/>
      <dgm:spPr/>
      <dgm:t>
        <a:bodyPr/>
        <a:lstStyle/>
        <a:p>
          <a:endParaRPr lang="en-IE"/>
        </a:p>
      </dgm:t>
    </dgm:pt>
    <dgm:pt modelId="{FF1CE969-676F-46EC-B14F-BDB65FD5B68C}">
      <dgm:prSet/>
      <dgm:spPr/>
      <dgm:t>
        <a:bodyPr/>
        <a:lstStyle/>
        <a:p>
          <a:r>
            <a:rPr lang="en-IE"/>
            <a:t>Strategic emphasis on organisations building up a balance portfolio of activities, or Strategic Business Units (SBU)</a:t>
          </a:r>
        </a:p>
      </dgm:t>
    </dgm:pt>
    <dgm:pt modelId="{1B1A312B-6AD0-4D30-97A7-ABD71B8F4289}" type="parTrans" cxnId="{2C7534CE-FC43-4393-9560-58FC30345B45}">
      <dgm:prSet/>
      <dgm:spPr/>
      <dgm:t>
        <a:bodyPr/>
        <a:lstStyle/>
        <a:p>
          <a:endParaRPr lang="en-IE"/>
        </a:p>
      </dgm:t>
    </dgm:pt>
    <dgm:pt modelId="{78664323-F3D2-4DE6-B0FC-E755FE9EE904}" type="sibTrans" cxnId="{2C7534CE-FC43-4393-9560-58FC30345B45}">
      <dgm:prSet/>
      <dgm:spPr/>
      <dgm:t>
        <a:bodyPr/>
        <a:lstStyle/>
        <a:p>
          <a:endParaRPr lang="en-IE"/>
        </a:p>
      </dgm:t>
    </dgm:pt>
    <dgm:pt modelId="{36D40D8D-2E7B-4AD2-9B64-BD8D401490DC}" type="pres">
      <dgm:prSet presAssocID="{E0EFA192-5C87-47D2-9643-2EE4A9F2AABF}" presName="Name0" presStyleCnt="0">
        <dgm:presLayoutVars>
          <dgm:dir/>
          <dgm:animLvl val="lvl"/>
          <dgm:resizeHandles val="exact"/>
        </dgm:presLayoutVars>
      </dgm:prSet>
      <dgm:spPr/>
    </dgm:pt>
    <dgm:pt modelId="{64414D56-4332-4847-A92E-DA0C345AF2AE}" type="pres">
      <dgm:prSet presAssocID="{27F033A4-E9F0-40D5-BF7D-9F247ED288F8}" presName="composite" presStyleCnt="0"/>
      <dgm:spPr/>
    </dgm:pt>
    <dgm:pt modelId="{FC4FE644-EE12-472C-9B4F-73658A581EA9}" type="pres">
      <dgm:prSet presAssocID="{27F033A4-E9F0-40D5-BF7D-9F247ED288F8}" presName="parTx" presStyleLbl="alignNode1" presStyleIdx="0" presStyleCnt="2">
        <dgm:presLayoutVars>
          <dgm:chMax val="0"/>
          <dgm:chPref val="0"/>
          <dgm:bulletEnabled val="1"/>
        </dgm:presLayoutVars>
      </dgm:prSet>
      <dgm:spPr/>
    </dgm:pt>
    <dgm:pt modelId="{4D8CF8D0-7EEA-4AC7-BAEF-9532CBBE0754}" type="pres">
      <dgm:prSet presAssocID="{27F033A4-E9F0-40D5-BF7D-9F247ED288F8}" presName="desTx" presStyleLbl="alignAccFollowNode1" presStyleIdx="0" presStyleCnt="2">
        <dgm:presLayoutVars>
          <dgm:bulletEnabled val="1"/>
        </dgm:presLayoutVars>
      </dgm:prSet>
      <dgm:spPr/>
    </dgm:pt>
    <dgm:pt modelId="{E8497B70-7DA7-4D73-9434-A845D8317F75}" type="pres">
      <dgm:prSet presAssocID="{61E691AC-CD21-42E3-8195-01707C6CD80B}" presName="space" presStyleCnt="0"/>
      <dgm:spPr/>
    </dgm:pt>
    <dgm:pt modelId="{A1C15D9A-FA71-4B78-893B-3D788BA6A3F0}" type="pres">
      <dgm:prSet presAssocID="{6A6804FF-678D-412E-AD7F-9DE79921ED0C}" presName="composite" presStyleCnt="0"/>
      <dgm:spPr/>
    </dgm:pt>
    <dgm:pt modelId="{7F40E1D4-0304-43CE-A00B-3C442774BCF9}" type="pres">
      <dgm:prSet presAssocID="{6A6804FF-678D-412E-AD7F-9DE79921ED0C}" presName="parTx" presStyleLbl="alignNode1" presStyleIdx="1" presStyleCnt="2">
        <dgm:presLayoutVars>
          <dgm:chMax val="0"/>
          <dgm:chPref val="0"/>
          <dgm:bulletEnabled val="1"/>
        </dgm:presLayoutVars>
      </dgm:prSet>
      <dgm:spPr/>
    </dgm:pt>
    <dgm:pt modelId="{813EE47C-15F0-4552-A498-9500CE114B94}" type="pres">
      <dgm:prSet presAssocID="{6A6804FF-678D-412E-AD7F-9DE79921ED0C}" presName="desTx" presStyleLbl="alignAccFollowNode1" presStyleIdx="1" presStyleCnt="2">
        <dgm:presLayoutVars>
          <dgm:bulletEnabled val="1"/>
        </dgm:presLayoutVars>
      </dgm:prSet>
      <dgm:spPr/>
    </dgm:pt>
  </dgm:ptLst>
  <dgm:cxnLst>
    <dgm:cxn modelId="{D4062D31-73EB-49D2-9A1F-21130E6DA341}" type="presOf" srcId="{7D528EB5-C8F1-46D2-8E06-26A3E6066B76}" destId="{4D8CF8D0-7EEA-4AC7-BAEF-9532CBBE0754}" srcOrd="0" destOrd="1" presId="urn:microsoft.com/office/officeart/2005/8/layout/hList1"/>
    <dgm:cxn modelId="{2810AE48-6833-4F0D-87DF-6DD290102C5B}" type="presOf" srcId="{08BE60D8-B1D1-4BDE-A059-007549375521}" destId="{4D8CF8D0-7EEA-4AC7-BAEF-9532CBBE0754}" srcOrd="0" destOrd="2" presId="urn:microsoft.com/office/officeart/2005/8/layout/hList1"/>
    <dgm:cxn modelId="{905DED56-C6F6-4D36-925B-66B860EBA685}" srcId="{27F033A4-E9F0-40D5-BF7D-9F247ED288F8}" destId="{33973C1D-631E-4F6C-A789-4BB928177D8E}" srcOrd="0" destOrd="0" parTransId="{C902246A-AF68-4543-B939-4114E19EA977}" sibTransId="{9FF91C96-0296-4619-83CA-1363F9AF28D3}"/>
    <dgm:cxn modelId="{E65E597A-6FFF-44AA-B041-73BC6DCEA831}" srcId="{E0EFA192-5C87-47D2-9643-2EE4A9F2AABF}" destId="{27F033A4-E9F0-40D5-BF7D-9F247ED288F8}" srcOrd="0" destOrd="0" parTransId="{C459135F-3175-4085-A5EB-F66E53CEF8F7}" sibTransId="{61E691AC-CD21-42E3-8195-01707C6CD80B}"/>
    <dgm:cxn modelId="{DF1FAF94-022E-461A-AFDB-8B6CE5D8081C}" type="presOf" srcId="{27F033A4-E9F0-40D5-BF7D-9F247ED288F8}" destId="{FC4FE644-EE12-472C-9B4F-73658A581EA9}" srcOrd="0" destOrd="0" presId="urn:microsoft.com/office/officeart/2005/8/layout/hList1"/>
    <dgm:cxn modelId="{87687FAC-6F69-449D-875F-D220448A599D}" type="presOf" srcId="{FF1CE969-676F-46EC-B14F-BDB65FD5B68C}" destId="{813EE47C-15F0-4552-A498-9500CE114B94}" srcOrd="0" destOrd="0" presId="urn:microsoft.com/office/officeart/2005/8/layout/hList1"/>
    <dgm:cxn modelId="{67A5A6B5-6636-4C90-A293-A08A249AEDEF}" type="presOf" srcId="{E0EFA192-5C87-47D2-9643-2EE4A9F2AABF}" destId="{36D40D8D-2E7B-4AD2-9B64-BD8D401490DC}" srcOrd="0" destOrd="0" presId="urn:microsoft.com/office/officeart/2005/8/layout/hList1"/>
    <dgm:cxn modelId="{3EB936C0-5009-42C9-B998-C8413530640E}" srcId="{27F033A4-E9F0-40D5-BF7D-9F247ED288F8}" destId="{7D528EB5-C8F1-46D2-8E06-26A3E6066B76}" srcOrd="1" destOrd="0" parTransId="{BE4FBB39-6232-4E6F-92AE-0A444D55AEA6}" sibTransId="{B398E8A4-8ADA-4FE5-A045-9D69E1C77A98}"/>
    <dgm:cxn modelId="{02AE63CB-5867-4C01-8495-4AC5D6F26B36}" type="presOf" srcId="{33973C1D-631E-4F6C-A789-4BB928177D8E}" destId="{4D8CF8D0-7EEA-4AC7-BAEF-9532CBBE0754}" srcOrd="0" destOrd="0" presId="urn:microsoft.com/office/officeart/2005/8/layout/hList1"/>
    <dgm:cxn modelId="{2C7534CE-FC43-4393-9560-58FC30345B45}" srcId="{6A6804FF-678D-412E-AD7F-9DE79921ED0C}" destId="{FF1CE969-676F-46EC-B14F-BDB65FD5B68C}" srcOrd="0" destOrd="0" parTransId="{1B1A312B-6AD0-4D30-97A7-ABD71B8F4289}" sibTransId="{78664323-F3D2-4DE6-B0FC-E755FE9EE904}"/>
    <dgm:cxn modelId="{9FE05CD2-1F27-4213-A4CD-8B9C50F74F0B}" srcId="{E0EFA192-5C87-47D2-9643-2EE4A9F2AABF}" destId="{6A6804FF-678D-412E-AD7F-9DE79921ED0C}" srcOrd="1" destOrd="0" parTransId="{55F586DD-EEA0-456A-8FFB-C2C0DD554589}" sibTransId="{F0B82B83-3BFD-4B41-8E86-867E05709DF7}"/>
    <dgm:cxn modelId="{D3CB6CE5-3AF7-422B-829C-104A9D37E659}" type="presOf" srcId="{6A6804FF-678D-412E-AD7F-9DE79921ED0C}" destId="{7F40E1D4-0304-43CE-A00B-3C442774BCF9}" srcOrd="0" destOrd="0" presId="urn:microsoft.com/office/officeart/2005/8/layout/hList1"/>
    <dgm:cxn modelId="{95081AEE-187D-449C-A96A-013CA648B23C}" srcId="{27F033A4-E9F0-40D5-BF7D-9F247ED288F8}" destId="{08BE60D8-B1D1-4BDE-A059-007549375521}" srcOrd="2" destOrd="0" parTransId="{40E04155-7784-4748-8A41-5F55B01B7DDF}" sibTransId="{4B1E1FF8-B142-414A-8036-6D7EF0CBB501}"/>
    <dgm:cxn modelId="{CE69FE76-FEA9-4655-91E1-25059EDF643E}" type="presParOf" srcId="{36D40D8D-2E7B-4AD2-9B64-BD8D401490DC}" destId="{64414D56-4332-4847-A92E-DA0C345AF2AE}" srcOrd="0" destOrd="0" presId="urn:microsoft.com/office/officeart/2005/8/layout/hList1"/>
    <dgm:cxn modelId="{75280202-2E64-4624-A1D5-45A21A8EE5DE}" type="presParOf" srcId="{64414D56-4332-4847-A92E-DA0C345AF2AE}" destId="{FC4FE644-EE12-472C-9B4F-73658A581EA9}" srcOrd="0" destOrd="0" presId="urn:microsoft.com/office/officeart/2005/8/layout/hList1"/>
    <dgm:cxn modelId="{348407DA-CD0F-4D1C-A561-40E8603A632E}" type="presParOf" srcId="{64414D56-4332-4847-A92E-DA0C345AF2AE}" destId="{4D8CF8D0-7EEA-4AC7-BAEF-9532CBBE0754}" srcOrd="1" destOrd="0" presId="urn:microsoft.com/office/officeart/2005/8/layout/hList1"/>
    <dgm:cxn modelId="{F473E0FA-3764-4730-98AE-1B7D3B0D5FCB}" type="presParOf" srcId="{36D40D8D-2E7B-4AD2-9B64-BD8D401490DC}" destId="{E8497B70-7DA7-4D73-9434-A845D8317F75}" srcOrd="1" destOrd="0" presId="urn:microsoft.com/office/officeart/2005/8/layout/hList1"/>
    <dgm:cxn modelId="{FBCF7EEE-4FEF-4DD6-B8C5-A3EA35898415}" type="presParOf" srcId="{36D40D8D-2E7B-4AD2-9B64-BD8D401490DC}" destId="{A1C15D9A-FA71-4B78-893B-3D788BA6A3F0}" srcOrd="2" destOrd="0" presId="urn:microsoft.com/office/officeart/2005/8/layout/hList1"/>
    <dgm:cxn modelId="{AABF7D26-AF12-4A8F-9986-4FA07CFEB0A9}" type="presParOf" srcId="{A1C15D9A-FA71-4B78-893B-3D788BA6A3F0}" destId="{7F40E1D4-0304-43CE-A00B-3C442774BCF9}" srcOrd="0" destOrd="0" presId="urn:microsoft.com/office/officeart/2005/8/layout/hList1"/>
    <dgm:cxn modelId="{D4D9C3AE-6D9A-4CA5-A243-F7737D3E730F}" type="presParOf" srcId="{A1C15D9A-FA71-4B78-893B-3D788BA6A3F0}" destId="{813EE47C-15F0-4552-A498-9500CE114B9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6C561EC-9B74-4C95-B8A3-5E1C2AF21AEA}" type="doc">
      <dgm:prSet loTypeId="urn:microsoft.com/office/officeart/2005/8/layout/hList1" loCatId="list" qsTypeId="urn:microsoft.com/office/officeart/2005/8/quickstyle/simple1" qsCatId="simple" csTypeId="urn:microsoft.com/office/officeart/2005/8/colors/colorful5" csCatId="colorful"/>
      <dgm:spPr/>
      <dgm:t>
        <a:bodyPr/>
        <a:lstStyle/>
        <a:p>
          <a:endParaRPr lang="en-IE"/>
        </a:p>
      </dgm:t>
    </dgm:pt>
    <dgm:pt modelId="{41241D7D-1A4E-4CD4-A5CC-1C02389D48C6}">
      <dgm:prSet/>
      <dgm:spPr/>
      <dgm:t>
        <a:bodyPr/>
        <a:lstStyle/>
        <a:p>
          <a:r>
            <a:rPr lang="en-IE" dirty="0"/>
            <a:t>Scope of Activities</a:t>
          </a:r>
        </a:p>
      </dgm:t>
    </dgm:pt>
    <dgm:pt modelId="{9EE88716-7B8A-48A8-A742-112CE7919C52}" type="parTrans" cxnId="{A9A6D364-C377-4977-B4A7-95DBD11AE4A1}">
      <dgm:prSet/>
      <dgm:spPr/>
      <dgm:t>
        <a:bodyPr/>
        <a:lstStyle/>
        <a:p>
          <a:endParaRPr lang="en-IE"/>
        </a:p>
      </dgm:t>
    </dgm:pt>
    <dgm:pt modelId="{C3B19386-C449-4750-9BBB-FAF7E4A410C1}" type="sibTrans" cxnId="{A9A6D364-C377-4977-B4A7-95DBD11AE4A1}">
      <dgm:prSet/>
      <dgm:spPr/>
      <dgm:t>
        <a:bodyPr/>
        <a:lstStyle/>
        <a:p>
          <a:endParaRPr lang="en-IE"/>
        </a:p>
      </dgm:t>
    </dgm:pt>
    <dgm:pt modelId="{24DC7B1D-2421-4D3E-92F4-D2C268016F9E}">
      <dgm:prSet/>
      <dgm:spPr/>
      <dgm:t>
        <a:bodyPr/>
        <a:lstStyle/>
        <a:p>
          <a:r>
            <a:rPr lang="en-IE" dirty="0"/>
            <a:t>Extent of product for service diversity cope of activities</a:t>
          </a:r>
        </a:p>
      </dgm:t>
    </dgm:pt>
    <dgm:pt modelId="{54CE3A25-A589-4933-A7CF-0EAC1ECD234B}" type="parTrans" cxnId="{6718FB55-746C-4EF6-AAC3-1FFE2A4F573F}">
      <dgm:prSet/>
      <dgm:spPr/>
      <dgm:t>
        <a:bodyPr/>
        <a:lstStyle/>
        <a:p>
          <a:endParaRPr lang="en-IE"/>
        </a:p>
      </dgm:t>
    </dgm:pt>
    <dgm:pt modelId="{02FB5682-92AE-4E96-B902-4B5C0656C875}" type="sibTrans" cxnId="{6718FB55-746C-4EF6-AAC3-1FFE2A4F573F}">
      <dgm:prSet/>
      <dgm:spPr/>
      <dgm:t>
        <a:bodyPr/>
        <a:lstStyle/>
        <a:p>
          <a:endParaRPr lang="en-IE"/>
        </a:p>
      </dgm:t>
    </dgm:pt>
    <dgm:pt modelId="{6F4B23BD-D75C-405C-967D-2C7A1DE7BD6C}">
      <dgm:prSet/>
      <dgm:spPr/>
      <dgm:t>
        <a:bodyPr/>
        <a:lstStyle/>
        <a:p>
          <a:r>
            <a:rPr lang="en-IE" dirty="0"/>
            <a:t>Extent of geographical coverage</a:t>
          </a:r>
        </a:p>
      </dgm:t>
    </dgm:pt>
    <dgm:pt modelId="{739D53E9-83F6-4E62-BDDA-B963E0335C78}" type="parTrans" cxnId="{E625BC07-ADD9-4BE7-85A9-F5CE7ADD127E}">
      <dgm:prSet/>
      <dgm:spPr/>
      <dgm:t>
        <a:bodyPr/>
        <a:lstStyle/>
        <a:p>
          <a:endParaRPr lang="en-IE"/>
        </a:p>
      </dgm:t>
    </dgm:pt>
    <dgm:pt modelId="{39D26495-F226-43D0-8EC1-AE9BD4185DCC}" type="sibTrans" cxnId="{E625BC07-ADD9-4BE7-85A9-F5CE7ADD127E}">
      <dgm:prSet/>
      <dgm:spPr/>
      <dgm:t>
        <a:bodyPr/>
        <a:lstStyle/>
        <a:p>
          <a:endParaRPr lang="en-IE"/>
        </a:p>
      </dgm:t>
    </dgm:pt>
    <dgm:pt modelId="{F3E82A36-BC60-45C6-979C-942A84AA9A05}">
      <dgm:prSet/>
      <dgm:spPr/>
      <dgm:t>
        <a:bodyPr/>
        <a:lstStyle/>
        <a:p>
          <a:r>
            <a:rPr lang="en-IE" dirty="0"/>
            <a:t>Number of market segments served</a:t>
          </a:r>
        </a:p>
      </dgm:t>
    </dgm:pt>
    <dgm:pt modelId="{0DFF59CE-852A-4177-8657-E5D75B134B04}" type="parTrans" cxnId="{2F5A8FEF-DA09-4CEC-AEFD-67D7ACCB9F81}">
      <dgm:prSet/>
      <dgm:spPr/>
      <dgm:t>
        <a:bodyPr/>
        <a:lstStyle/>
        <a:p>
          <a:endParaRPr lang="en-IE"/>
        </a:p>
      </dgm:t>
    </dgm:pt>
    <dgm:pt modelId="{2E14F47E-762F-4D7B-AFBD-83713950C9A9}" type="sibTrans" cxnId="{2F5A8FEF-DA09-4CEC-AEFD-67D7ACCB9F81}">
      <dgm:prSet/>
      <dgm:spPr/>
      <dgm:t>
        <a:bodyPr/>
        <a:lstStyle/>
        <a:p>
          <a:endParaRPr lang="en-IE"/>
        </a:p>
      </dgm:t>
    </dgm:pt>
    <dgm:pt modelId="{C5E19923-92BA-4982-BF89-01D1D8F5C752}">
      <dgm:prSet/>
      <dgm:spPr/>
      <dgm:t>
        <a:bodyPr/>
        <a:lstStyle/>
        <a:p>
          <a:r>
            <a:rPr lang="en-IE" dirty="0"/>
            <a:t>Distribution channels used</a:t>
          </a:r>
        </a:p>
      </dgm:t>
    </dgm:pt>
    <dgm:pt modelId="{896E32FF-C8E7-450C-98BA-A819E6280153}" type="parTrans" cxnId="{D575935B-D30B-401E-9C35-ACBA65D68176}">
      <dgm:prSet/>
      <dgm:spPr/>
      <dgm:t>
        <a:bodyPr/>
        <a:lstStyle/>
        <a:p>
          <a:endParaRPr lang="en-IE"/>
        </a:p>
      </dgm:t>
    </dgm:pt>
    <dgm:pt modelId="{CB194688-3474-4DD6-B9DB-1771EF67A827}" type="sibTrans" cxnId="{D575935B-D30B-401E-9C35-ACBA65D68176}">
      <dgm:prSet/>
      <dgm:spPr/>
      <dgm:t>
        <a:bodyPr/>
        <a:lstStyle/>
        <a:p>
          <a:endParaRPr lang="en-IE"/>
        </a:p>
      </dgm:t>
    </dgm:pt>
    <dgm:pt modelId="{E38AB611-DD90-41C7-A598-6E109C414726}">
      <dgm:prSet/>
      <dgm:spPr/>
      <dgm:t>
        <a:bodyPr/>
        <a:lstStyle/>
        <a:p>
          <a:r>
            <a:rPr lang="en-IE" dirty="0"/>
            <a:t>Resource Commitment</a:t>
          </a:r>
        </a:p>
      </dgm:t>
    </dgm:pt>
    <dgm:pt modelId="{BE18C868-8D26-4042-B82C-9F9C7728FD0E}" type="parTrans" cxnId="{80CAFB52-9F60-43E2-98D5-182BE61E22F9}">
      <dgm:prSet/>
      <dgm:spPr/>
      <dgm:t>
        <a:bodyPr/>
        <a:lstStyle/>
        <a:p>
          <a:endParaRPr lang="en-IE"/>
        </a:p>
      </dgm:t>
    </dgm:pt>
    <dgm:pt modelId="{2C4B5DA2-5C6E-418D-83AF-FBA6062DDE3B}" type="sibTrans" cxnId="{80CAFB52-9F60-43E2-98D5-182BE61E22F9}">
      <dgm:prSet/>
      <dgm:spPr/>
      <dgm:t>
        <a:bodyPr/>
        <a:lstStyle/>
        <a:p>
          <a:endParaRPr lang="en-IE"/>
        </a:p>
      </dgm:t>
    </dgm:pt>
    <dgm:pt modelId="{C8229BEC-65E6-4A7E-B49B-F3037CAF60C8}">
      <dgm:prSet/>
      <dgm:spPr/>
      <dgm:t>
        <a:bodyPr/>
        <a:lstStyle/>
        <a:p>
          <a:r>
            <a:rPr lang="en-IE" dirty="0"/>
            <a:t>Extent (number) of branding</a:t>
          </a:r>
        </a:p>
      </dgm:t>
    </dgm:pt>
    <dgm:pt modelId="{8C2F6D41-BFE5-4E1F-924E-F4FAAE43A33B}" type="parTrans" cxnId="{19702D14-C600-4C1E-A481-853204D5AE2F}">
      <dgm:prSet/>
      <dgm:spPr/>
      <dgm:t>
        <a:bodyPr/>
        <a:lstStyle/>
        <a:p>
          <a:endParaRPr lang="en-IE"/>
        </a:p>
      </dgm:t>
    </dgm:pt>
    <dgm:pt modelId="{16B30A3C-B039-46E8-A2AC-B1F87F13D931}" type="sibTrans" cxnId="{19702D14-C600-4C1E-A481-853204D5AE2F}">
      <dgm:prSet/>
      <dgm:spPr/>
      <dgm:t>
        <a:bodyPr/>
        <a:lstStyle/>
        <a:p>
          <a:endParaRPr lang="en-IE"/>
        </a:p>
      </dgm:t>
    </dgm:pt>
    <dgm:pt modelId="{1FC405CC-2195-4E13-A032-B62586511BCB}">
      <dgm:prSet/>
      <dgm:spPr/>
      <dgm:t>
        <a:bodyPr/>
        <a:lstStyle/>
        <a:p>
          <a:r>
            <a:rPr lang="en-IE" dirty="0"/>
            <a:t>Marketing effort (e.g. advertising spread, size of sales force)</a:t>
          </a:r>
        </a:p>
      </dgm:t>
    </dgm:pt>
    <dgm:pt modelId="{D65224FB-407C-4636-998F-BBFE6187C28B}" type="parTrans" cxnId="{E5886C62-DC87-4DE1-B1F9-9A97C2EEB41C}">
      <dgm:prSet/>
      <dgm:spPr/>
      <dgm:t>
        <a:bodyPr/>
        <a:lstStyle/>
        <a:p>
          <a:endParaRPr lang="en-IE"/>
        </a:p>
      </dgm:t>
    </dgm:pt>
    <dgm:pt modelId="{D091052E-2586-4473-A63E-24B8BA6E325D}" type="sibTrans" cxnId="{E5886C62-DC87-4DE1-B1F9-9A97C2EEB41C}">
      <dgm:prSet/>
      <dgm:spPr/>
      <dgm:t>
        <a:bodyPr/>
        <a:lstStyle/>
        <a:p>
          <a:endParaRPr lang="en-IE"/>
        </a:p>
      </dgm:t>
    </dgm:pt>
    <dgm:pt modelId="{6D35CDF4-D152-4F62-9CC8-176BBAF569CA}">
      <dgm:prSet/>
      <dgm:spPr/>
      <dgm:t>
        <a:bodyPr/>
        <a:lstStyle/>
        <a:p>
          <a:r>
            <a:rPr lang="en-IE" dirty="0"/>
            <a:t>Extent of vertical integration</a:t>
          </a:r>
        </a:p>
      </dgm:t>
    </dgm:pt>
    <dgm:pt modelId="{5BFB8AF6-0EEF-4E6B-9008-BB848EA62881}" type="parTrans" cxnId="{F04BA114-FD3A-49BD-BEB8-FF72B74E17DE}">
      <dgm:prSet/>
      <dgm:spPr/>
      <dgm:t>
        <a:bodyPr/>
        <a:lstStyle/>
        <a:p>
          <a:endParaRPr lang="en-IE"/>
        </a:p>
      </dgm:t>
    </dgm:pt>
    <dgm:pt modelId="{5904798A-983E-4E57-A619-DDA36D3DA128}" type="sibTrans" cxnId="{F04BA114-FD3A-49BD-BEB8-FF72B74E17DE}">
      <dgm:prSet/>
      <dgm:spPr/>
      <dgm:t>
        <a:bodyPr/>
        <a:lstStyle/>
        <a:p>
          <a:endParaRPr lang="en-IE"/>
        </a:p>
      </dgm:t>
    </dgm:pt>
    <dgm:pt modelId="{F8311260-8627-4888-9F41-16EF19A54FA4}">
      <dgm:prSet/>
      <dgm:spPr/>
      <dgm:t>
        <a:bodyPr/>
        <a:lstStyle/>
        <a:p>
          <a:r>
            <a:rPr lang="en-IE" dirty="0"/>
            <a:t>Product or service quality</a:t>
          </a:r>
        </a:p>
      </dgm:t>
    </dgm:pt>
    <dgm:pt modelId="{050317AF-0877-47EB-82DA-AEB21F40BBF5}" type="parTrans" cxnId="{B535C10D-2541-475B-B771-46E6202F5194}">
      <dgm:prSet/>
      <dgm:spPr/>
      <dgm:t>
        <a:bodyPr/>
        <a:lstStyle/>
        <a:p>
          <a:endParaRPr lang="en-IE"/>
        </a:p>
      </dgm:t>
    </dgm:pt>
    <dgm:pt modelId="{16F328A3-F04E-4BA6-AD4D-89E543E1B8E5}" type="sibTrans" cxnId="{B535C10D-2541-475B-B771-46E6202F5194}">
      <dgm:prSet/>
      <dgm:spPr/>
      <dgm:t>
        <a:bodyPr/>
        <a:lstStyle/>
        <a:p>
          <a:endParaRPr lang="en-IE"/>
        </a:p>
      </dgm:t>
    </dgm:pt>
    <dgm:pt modelId="{5B6627B5-0B98-444C-96FD-02722D7C19FE}">
      <dgm:prSet/>
      <dgm:spPr/>
      <dgm:t>
        <a:bodyPr/>
        <a:lstStyle/>
        <a:p>
          <a:r>
            <a:rPr lang="en-IE" dirty="0"/>
            <a:t>Technological leadership (a leader or follower)</a:t>
          </a:r>
        </a:p>
      </dgm:t>
    </dgm:pt>
    <dgm:pt modelId="{190C445C-01E4-433D-962D-2AE70D29E6D4}" type="parTrans" cxnId="{ACE32FA8-DD00-4A00-9F7B-0932AF1EC36C}">
      <dgm:prSet/>
      <dgm:spPr/>
      <dgm:t>
        <a:bodyPr/>
        <a:lstStyle/>
        <a:p>
          <a:endParaRPr lang="en-IE"/>
        </a:p>
      </dgm:t>
    </dgm:pt>
    <dgm:pt modelId="{ECFCAA59-9F0C-44B2-8472-1F7897F3C935}" type="sibTrans" cxnId="{ACE32FA8-DD00-4A00-9F7B-0932AF1EC36C}">
      <dgm:prSet/>
      <dgm:spPr/>
      <dgm:t>
        <a:bodyPr/>
        <a:lstStyle/>
        <a:p>
          <a:endParaRPr lang="en-IE"/>
        </a:p>
      </dgm:t>
    </dgm:pt>
    <dgm:pt modelId="{236C6F7C-C258-4B47-A21A-ADAC0F2893BD}">
      <dgm:prSet/>
      <dgm:spPr/>
      <dgm:t>
        <a:bodyPr/>
        <a:lstStyle/>
        <a:p>
          <a:r>
            <a:rPr lang="en-IE" dirty="0"/>
            <a:t>Size of organisations</a:t>
          </a:r>
        </a:p>
      </dgm:t>
    </dgm:pt>
    <dgm:pt modelId="{49D073BC-CFF5-48A1-8163-BCB4C1369348}" type="parTrans" cxnId="{84648EC8-A0EE-4C0E-845A-866C5A3CEBB5}">
      <dgm:prSet/>
      <dgm:spPr/>
      <dgm:t>
        <a:bodyPr/>
        <a:lstStyle/>
        <a:p>
          <a:endParaRPr lang="en-IE"/>
        </a:p>
      </dgm:t>
    </dgm:pt>
    <dgm:pt modelId="{BFB24875-1E36-43AA-BBFB-88E782D0E727}" type="sibTrans" cxnId="{84648EC8-A0EE-4C0E-845A-866C5A3CEBB5}">
      <dgm:prSet/>
      <dgm:spPr/>
      <dgm:t>
        <a:bodyPr/>
        <a:lstStyle/>
        <a:p>
          <a:endParaRPr lang="en-IE"/>
        </a:p>
      </dgm:t>
    </dgm:pt>
    <dgm:pt modelId="{0C09DF6A-A5F5-41C3-AD2F-6005240CEF02}" type="pres">
      <dgm:prSet presAssocID="{66C561EC-9B74-4C95-B8A3-5E1C2AF21AEA}" presName="Name0" presStyleCnt="0">
        <dgm:presLayoutVars>
          <dgm:dir/>
          <dgm:animLvl val="lvl"/>
          <dgm:resizeHandles val="exact"/>
        </dgm:presLayoutVars>
      </dgm:prSet>
      <dgm:spPr/>
    </dgm:pt>
    <dgm:pt modelId="{8A584D80-7299-40A2-B5D5-D829A62FABEA}" type="pres">
      <dgm:prSet presAssocID="{41241D7D-1A4E-4CD4-A5CC-1C02389D48C6}" presName="composite" presStyleCnt="0"/>
      <dgm:spPr/>
    </dgm:pt>
    <dgm:pt modelId="{A6BC1BAE-BEB7-47F9-B4DF-DBC75ABE41E6}" type="pres">
      <dgm:prSet presAssocID="{41241D7D-1A4E-4CD4-A5CC-1C02389D48C6}" presName="parTx" presStyleLbl="alignNode1" presStyleIdx="0" presStyleCnt="2">
        <dgm:presLayoutVars>
          <dgm:chMax val="0"/>
          <dgm:chPref val="0"/>
          <dgm:bulletEnabled val="1"/>
        </dgm:presLayoutVars>
      </dgm:prSet>
      <dgm:spPr/>
    </dgm:pt>
    <dgm:pt modelId="{2F1AD482-3C73-4F53-86BD-E2F8B1A9554A}" type="pres">
      <dgm:prSet presAssocID="{41241D7D-1A4E-4CD4-A5CC-1C02389D48C6}" presName="desTx" presStyleLbl="alignAccFollowNode1" presStyleIdx="0" presStyleCnt="2">
        <dgm:presLayoutVars>
          <dgm:bulletEnabled val="1"/>
        </dgm:presLayoutVars>
      </dgm:prSet>
      <dgm:spPr/>
    </dgm:pt>
    <dgm:pt modelId="{65DA9EBE-AE6B-4C21-8AFE-0A305900E2B2}" type="pres">
      <dgm:prSet presAssocID="{C3B19386-C449-4750-9BBB-FAF7E4A410C1}" presName="space" presStyleCnt="0"/>
      <dgm:spPr/>
    </dgm:pt>
    <dgm:pt modelId="{B3D1D494-2B78-4B63-91BE-C74B1453ECCC}" type="pres">
      <dgm:prSet presAssocID="{E38AB611-DD90-41C7-A598-6E109C414726}" presName="composite" presStyleCnt="0"/>
      <dgm:spPr/>
    </dgm:pt>
    <dgm:pt modelId="{23B47489-AD67-4A16-8D3E-4D307220DDA2}" type="pres">
      <dgm:prSet presAssocID="{E38AB611-DD90-41C7-A598-6E109C414726}" presName="parTx" presStyleLbl="alignNode1" presStyleIdx="1" presStyleCnt="2">
        <dgm:presLayoutVars>
          <dgm:chMax val="0"/>
          <dgm:chPref val="0"/>
          <dgm:bulletEnabled val="1"/>
        </dgm:presLayoutVars>
      </dgm:prSet>
      <dgm:spPr/>
    </dgm:pt>
    <dgm:pt modelId="{AD87AD73-5C7F-415D-AC3B-DE0AA70EC6E0}" type="pres">
      <dgm:prSet presAssocID="{E38AB611-DD90-41C7-A598-6E109C414726}" presName="desTx" presStyleLbl="alignAccFollowNode1" presStyleIdx="1" presStyleCnt="2">
        <dgm:presLayoutVars>
          <dgm:bulletEnabled val="1"/>
        </dgm:presLayoutVars>
      </dgm:prSet>
      <dgm:spPr/>
    </dgm:pt>
  </dgm:ptLst>
  <dgm:cxnLst>
    <dgm:cxn modelId="{E625BC07-ADD9-4BE7-85A9-F5CE7ADD127E}" srcId="{41241D7D-1A4E-4CD4-A5CC-1C02389D48C6}" destId="{6F4B23BD-D75C-405C-967D-2C7A1DE7BD6C}" srcOrd="1" destOrd="0" parTransId="{739D53E9-83F6-4E62-BDDA-B963E0335C78}" sibTransId="{39D26495-F226-43D0-8EC1-AE9BD4185DCC}"/>
    <dgm:cxn modelId="{B535C10D-2541-475B-B771-46E6202F5194}" srcId="{E38AB611-DD90-41C7-A598-6E109C414726}" destId="{F8311260-8627-4888-9F41-16EF19A54FA4}" srcOrd="3" destOrd="0" parTransId="{050317AF-0877-47EB-82DA-AEB21F40BBF5}" sibTransId="{16F328A3-F04E-4BA6-AD4D-89E543E1B8E5}"/>
    <dgm:cxn modelId="{342EC112-F66C-4153-A393-1196C3CA0D42}" type="presOf" srcId="{6D35CDF4-D152-4F62-9CC8-176BBAF569CA}" destId="{AD87AD73-5C7F-415D-AC3B-DE0AA70EC6E0}" srcOrd="0" destOrd="2" presId="urn:microsoft.com/office/officeart/2005/8/layout/hList1"/>
    <dgm:cxn modelId="{19702D14-C600-4C1E-A481-853204D5AE2F}" srcId="{E38AB611-DD90-41C7-A598-6E109C414726}" destId="{C8229BEC-65E6-4A7E-B49B-F3037CAF60C8}" srcOrd="0" destOrd="0" parTransId="{8C2F6D41-BFE5-4E1F-924E-F4FAAE43A33B}" sibTransId="{16B30A3C-B039-46E8-A2AC-B1F87F13D931}"/>
    <dgm:cxn modelId="{F04BA114-FD3A-49BD-BEB8-FF72B74E17DE}" srcId="{E38AB611-DD90-41C7-A598-6E109C414726}" destId="{6D35CDF4-D152-4F62-9CC8-176BBAF569CA}" srcOrd="2" destOrd="0" parTransId="{5BFB8AF6-0EEF-4E6B-9008-BB848EA62881}" sibTransId="{5904798A-983E-4E57-A619-DDA36D3DA128}"/>
    <dgm:cxn modelId="{420B3F1D-A1C8-4AA1-A980-103E5825F0F2}" type="presOf" srcId="{1FC405CC-2195-4E13-A032-B62586511BCB}" destId="{AD87AD73-5C7F-415D-AC3B-DE0AA70EC6E0}" srcOrd="0" destOrd="1" presId="urn:microsoft.com/office/officeart/2005/8/layout/hList1"/>
    <dgm:cxn modelId="{3B52DD2B-D7FD-4794-A69E-6473E3DF37E0}" type="presOf" srcId="{E38AB611-DD90-41C7-A598-6E109C414726}" destId="{23B47489-AD67-4A16-8D3E-4D307220DDA2}" srcOrd="0" destOrd="0" presId="urn:microsoft.com/office/officeart/2005/8/layout/hList1"/>
    <dgm:cxn modelId="{A3AA6646-52A0-4BCB-9045-0E2CA94C4643}" type="presOf" srcId="{C5E19923-92BA-4982-BF89-01D1D8F5C752}" destId="{2F1AD482-3C73-4F53-86BD-E2F8B1A9554A}" srcOrd="0" destOrd="3" presId="urn:microsoft.com/office/officeart/2005/8/layout/hList1"/>
    <dgm:cxn modelId="{3FC1094D-278D-4A20-8CAF-4AC470F43202}" type="presOf" srcId="{C8229BEC-65E6-4A7E-B49B-F3037CAF60C8}" destId="{AD87AD73-5C7F-415D-AC3B-DE0AA70EC6E0}" srcOrd="0" destOrd="0" presId="urn:microsoft.com/office/officeart/2005/8/layout/hList1"/>
    <dgm:cxn modelId="{80CAFB52-9F60-43E2-98D5-182BE61E22F9}" srcId="{66C561EC-9B74-4C95-B8A3-5E1C2AF21AEA}" destId="{E38AB611-DD90-41C7-A598-6E109C414726}" srcOrd="1" destOrd="0" parTransId="{BE18C868-8D26-4042-B82C-9F9C7728FD0E}" sibTransId="{2C4B5DA2-5C6E-418D-83AF-FBA6062DDE3B}"/>
    <dgm:cxn modelId="{6718FB55-746C-4EF6-AAC3-1FFE2A4F573F}" srcId="{41241D7D-1A4E-4CD4-A5CC-1C02389D48C6}" destId="{24DC7B1D-2421-4D3E-92F4-D2C268016F9E}" srcOrd="0" destOrd="0" parTransId="{54CE3A25-A589-4933-A7CF-0EAC1ECD234B}" sibTransId="{02FB5682-92AE-4E96-B902-4B5C0656C875}"/>
    <dgm:cxn modelId="{D575935B-D30B-401E-9C35-ACBA65D68176}" srcId="{41241D7D-1A4E-4CD4-A5CC-1C02389D48C6}" destId="{C5E19923-92BA-4982-BF89-01D1D8F5C752}" srcOrd="3" destOrd="0" parTransId="{896E32FF-C8E7-450C-98BA-A819E6280153}" sibTransId="{CB194688-3474-4DD6-B9DB-1771EF67A827}"/>
    <dgm:cxn modelId="{E5886C62-DC87-4DE1-B1F9-9A97C2EEB41C}" srcId="{E38AB611-DD90-41C7-A598-6E109C414726}" destId="{1FC405CC-2195-4E13-A032-B62586511BCB}" srcOrd="1" destOrd="0" parTransId="{D65224FB-407C-4636-998F-BBFE6187C28B}" sibTransId="{D091052E-2586-4473-A63E-24B8BA6E325D}"/>
    <dgm:cxn modelId="{A9A6D364-C377-4977-B4A7-95DBD11AE4A1}" srcId="{66C561EC-9B74-4C95-B8A3-5E1C2AF21AEA}" destId="{41241D7D-1A4E-4CD4-A5CC-1C02389D48C6}" srcOrd="0" destOrd="0" parTransId="{9EE88716-7B8A-48A8-A742-112CE7919C52}" sibTransId="{C3B19386-C449-4750-9BBB-FAF7E4A410C1}"/>
    <dgm:cxn modelId="{3969786D-225F-4ABE-9B93-733CF7F44641}" type="presOf" srcId="{236C6F7C-C258-4B47-A21A-ADAC0F2893BD}" destId="{AD87AD73-5C7F-415D-AC3B-DE0AA70EC6E0}" srcOrd="0" destOrd="5" presId="urn:microsoft.com/office/officeart/2005/8/layout/hList1"/>
    <dgm:cxn modelId="{4E856278-F33E-49D1-9178-D11F2937B182}" type="presOf" srcId="{F3E82A36-BC60-45C6-979C-942A84AA9A05}" destId="{2F1AD482-3C73-4F53-86BD-E2F8B1A9554A}" srcOrd="0" destOrd="2" presId="urn:microsoft.com/office/officeart/2005/8/layout/hList1"/>
    <dgm:cxn modelId="{4E68AB8B-E6C0-411A-A898-1F630202AF94}" type="presOf" srcId="{66C561EC-9B74-4C95-B8A3-5E1C2AF21AEA}" destId="{0C09DF6A-A5F5-41C3-AD2F-6005240CEF02}" srcOrd="0" destOrd="0" presId="urn:microsoft.com/office/officeart/2005/8/layout/hList1"/>
    <dgm:cxn modelId="{ACE32FA8-DD00-4A00-9F7B-0932AF1EC36C}" srcId="{E38AB611-DD90-41C7-A598-6E109C414726}" destId="{5B6627B5-0B98-444C-96FD-02722D7C19FE}" srcOrd="4" destOrd="0" parTransId="{190C445C-01E4-433D-962D-2AE70D29E6D4}" sibTransId="{ECFCAA59-9F0C-44B2-8472-1F7897F3C935}"/>
    <dgm:cxn modelId="{87A7F3AA-5018-4153-ADAE-5C49A07426F4}" type="presOf" srcId="{5B6627B5-0B98-444C-96FD-02722D7C19FE}" destId="{AD87AD73-5C7F-415D-AC3B-DE0AA70EC6E0}" srcOrd="0" destOrd="4" presId="urn:microsoft.com/office/officeart/2005/8/layout/hList1"/>
    <dgm:cxn modelId="{E8E3AEB2-37DB-4841-91BA-A49AAC9AA912}" type="presOf" srcId="{24DC7B1D-2421-4D3E-92F4-D2C268016F9E}" destId="{2F1AD482-3C73-4F53-86BD-E2F8B1A9554A}" srcOrd="0" destOrd="0" presId="urn:microsoft.com/office/officeart/2005/8/layout/hList1"/>
    <dgm:cxn modelId="{84648EC8-A0EE-4C0E-845A-866C5A3CEBB5}" srcId="{E38AB611-DD90-41C7-A598-6E109C414726}" destId="{236C6F7C-C258-4B47-A21A-ADAC0F2893BD}" srcOrd="5" destOrd="0" parTransId="{49D073BC-CFF5-48A1-8163-BCB4C1369348}" sibTransId="{BFB24875-1E36-43AA-BBFB-88E782D0E727}"/>
    <dgm:cxn modelId="{CD2E05CB-DFB2-4C45-8E1E-712D88EC416F}" type="presOf" srcId="{6F4B23BD-D75C-405C-967D-2C7A1DE7BD6C}" destId="{2F1AD482-3C73-4F53-86BD-E2F8B1A9554A}" srcOrd="0" destOrd="1" presId="urn:microsoft.com/office/officeart/2005/8/layout/hList1"/>
    <dgm:cxn modelId="{54A2A5D8-7BC4-46AB-8823-62CDF0D922A7}" type="presOf" srcId="{41241D7D-1A4E-4CD4-A5CC-1C02389D48C6}" destId="{A6BC1BAE-BEB7-47F9-B4DF-DBC75ABE41E6}" srcOrd="0" destOrd="0" presId="urn:microsoft.com/office/officeart/2005/8/layout/hList1"/>
    <dgm:cxn modelId="{5483FAE8-8236-47B0-B4E9-461CA4AC986A}" type="presOf" srcId="{F8311260-8627-4888-9F41-16EF19A54FA4}" destId="{AD87AD73-5C7F-415D-AC3B-DE0AA70EC6E0}" srcOrd="0" destOrd="3" presId="urn:microsoft.com/office/officeart/2005/8/layout/hList1"/>
    <dgm:cxn modelId="{2F5A8FEF-DA09-4CEC-AEFD-67D7ACCB9F81}" srcId="{41241D7D-1A4E-4CD4-A5CC-1C02389D48C6}" destId="{F3E82A36-BC60-45C6-979C-942A84AA9A05}" srcOrd="2" destOrd="0" parTransId="{0DFF59CE-852A-4177-8657-E5D75B134B04}" sibTransId="{2E14F47E-762F-4D7B-AFBD-83713950C9A9}"/>
    <dgm:cxn modelId="{412881FE-6D5B-4C60-B94D-3F6557335EC5}" type="presParOf" srcId="{0C09DF6A-A5F5-41C3-AD2F-6005240CEF02}" destId="{8A584D80-7299-40A2-B5D5-D829A62FABEA}" srcOrd="0" destOrd="0" presId="urn:microsoft.com/office/officeart/2005/8/layout/hList1"/>
    <dgm:cxn modelId="{9FD6BC78-7396-4DD4-81EC-1EFE07214368}" type="presParOf" srcId="{8A584D80-7299-40A2-B5D5-D829A62FABEA}" destId="{A6BC1BAE-BEB7-47F9-B4DF-DBC75ABE41E6}" srcOrd="0" destOrd="0" presId="urn:microsoft.com/office/officeart/2005/8/layout/hList1"/>
    <dgm:cxn modelId="{7C5A8EDB-871D-4F57-9279-538FF3C90A02}" type="presParOf" srcId="{8A584D80-7299-40A2-B5D5-D829A62FABEA}" destId="{2F1AD482-3C73-4F53-86BD-E2F8B1A9554A}" srcOrd="1" destOrd="0" presId="urn:microsoft.com/office/officeart/2005/8/layout/hList1"/>
    <dgm:cxn modelId="{848EBA6A-6ED6-4139-BBBB-9BBD70DC986E}" type="presParOf" srcId="{0C09DF6A-A5F5-41C3-AD2F-6005240CEF02}" destId="{65DA9EBE-AE6B-4C21-8AFE-0A305900E2B2}" srcOrd="1" destOrd="0" presId="urn:microsoft.com/office/officeart/2005/8/layout/hList1"/>
    <dgm:cxn modelId="{A7B83A06-661C-4F0E-B6A6-7E4A5A2516AC}" type="presParOf" srcId="{0C09DF6A-A5F5-41C3-AD2F-6005240CEF02}" destId="{B3D1D494-2B78-4B63-91BE-C74B1453ECCC}" srcOrd="2" destOrd="0" presId="urn:microsoft.com/office/officeart/2005/8/layout/hList1"/>
    <dgm:cxn modelId="{0C8DE44B-4D26-4E98-B5B6-2C3FD26AF3F6}" type="presParOf" srcId="{B3D1D494-2B78-4B63-91BE-C74B1453ECCC}" destId="{23B47489-AD67-4A16-8D3E-4D307220DDA2}" srcOrd="0" destOrd="0" presId="urn:microsoft.com/office/officeart/2005/8/layout/hList1"/>
    <dgm:cxn modelId="{EAFFAA64-FD42-4EC7-A5A3-8FEA42B7A9AB}" type="presParOf" srcId="{B3D1D494-2B78-4B63-91BE-C74B1453ECCC}" destId="{AD87AD73-5C7F-415D-AC3B-DE0AA70EC6E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7804E6-F061-4BD7-9D38-942CAE5CE268}" type="doc">
      <dgm:prSet loTypeId="urn:microsoft.com/office/officeart/2005/8/layout/radial1" loCatId="relationship" qsTypeId="urn:microsoft.com/office/officeart/2005/8/quickstyle/simple1" qsCatId="simple" csTypeId="urn:microsoft.com/office/officeart/2005/8/colors/colorful5" csCatId="colorful" phldr="1"/>
      <dgm:spPr/>
      <dgm:t>
        <a:bodyPr/>
        <a:lstStyle/>
        <a:p>
          <a:endParaRPr lang="en-IE"/>
        </a:p>
      </dgm:t>
    </dgm:pt>
    <dgm:pt modelId="{32B7A84E-9252-472B-B0D2-638324BE3130}">
      <dgm:prSet custT="1"/>
      <dgm:spPr/>
      <dgm:t>
        <a:bodyPr/>
        <a:lstStyle/>
        <a:p>
          <a:r>
            <a:rPr lang="en-IE" sz="2400" b="1" dirty="0"/>
            <a:t>Firm</a:t>
          </a:r>
        </a:p>
      </dgm:t>
    </dgm:pt>
    <dgm:pt modelId="{39FECF14-D7E2-40E1-901C-7BB84BBE455B}" type="parTrans" cxnId="{A4FF5F0A-977A-4C91-8FD8-279F84CDBF2A}">
      <dgm:prSet/>
      <dgm:spPr/>
      <dgm:t>
        <a:bodyPr/>
        <a:lstStyle/>
        <a:p>
          <a:endParaRPr lang="en-IE"/>
        </a:p>
      </dgm:t>
    </dgm:pt>
    <dgm:pt modelId="{A4972102-B336-47B9-A126-902B372604D8}" type="sibTrans" cxnId="{A4FF5F0A-977A-4C91-8FD8-279F84CDBF2A}">
      <dgm:prSet/>
      <dgm:spPr/>
      <dgm:t>
        <a:bodyPr/>
        <a:lstStyle/>
        <a:p>
          <a:endParaRPr lang="en-IE"/>
        </a:p>
      </dgm:t>
    </dgm:pt>
    <dgm:pt modelId="{D7A81AC3-568A-405A-8B12-A3499A0029C5}">
      <dgm:prSet custT="1"/>
      <dgm:spPr/>
      <dgm:t>
        <a:bodyPr/>
        <a:lstStyle/>
        <a:p>
          <a:r>
            <a:rPr lang="en-IE" sz="1000" dirty="0"/>
            <a:t>Owners Shareholder</a:t>
          </a:r>
        </a:p>
      </dgm:t>
    </dgm:pt>
    <dgm:pt modelId="{0B54D9B5-408F-480E-9B70-B1F9902561B3}" type="parTrans" cxnId="{55D97F52-450C-46C3-8227-2A6AEE6F1736}">
      <dgm:prSet custT="1"/>
      <dgm:spPr/>
      <dgm:t>
        <a:bodyPr/>
        <a:lstStyle/>
        <a:p>
          <a:endParaRPr lang="en-IE" sz="1000"/>
        </a:p>
      </dgm:t>
    </dgm:pt>
    <dgm:pt modelId="{26FC6C11-75F4-4567-A1C9-512EDD45660F}" type="sibTrans" cxnId="{55D97F52-450C-46C3-8227-2A6AEE6F1736}">
      <dgm:prSet/>
      <dgm:spPr/>
      <dgm:t>
        <a:bodyPr/>
        <a:lstStyle/>
        <a:p>
          <a:endParaRPr lang="en-IE"/>
        </a:p>
      </dgm:t>
    </dgm:pt>
    <dgm:pt modelId="{4C9BD6D2-1BC7-4A5C-81E4-52EDAD358EB5}">
      <dgm:prSet custT="1"/>
      <dgm:spPr/>
      <dgm:t>
        <a:bodyPr/>
        <a:lstStyle/>
        <a:p>
          <a:r>
            <a:rPr lang="en-IE" sz="1000" dirty="0"/>
            <a:t>Financial Community</a:t>
          </a:r>
        </a:p>
      </dgm:t>
    </dgm:pt>
    <dgm:pt modelId="{F7E1D1E2-3E38-4853-89E3-2048A72A0B1C}" type="parTrans" cxnId="{0DE2ABD3-EE78-4CAE-A463-9D54A76803C0}">
      <dgm:prSet custT="1"/>
      <dgm:spPr/>
      <dgm:t>
        <a:bodyPr/>
        <a:lstStyle/>
        <a:p>
          <a:endParaRPr lang="en-IE" sz="1000"/>
        </a:p>
      </dgm:t>
    </dgm:pt>
    <dgm:pt modelId="{CFAB977C-F593-47ED-92D3-4F9535DED08F}" type="sibTrans" cxnId="{0DE2ABD3-EE78-4CAE-A463-9D54A76803C0}">
      <dgm:prSet/>
      <dgm:spPr/>
      <dgm:t>
        <a:bodyPr/>
        <a:lstStyle/>
        <a:p>
          <a:endParaRPr lang="en-IE"/>
        </a:p>
      </dgm:t>
    </dgm:pt>
    <dgm:pt modelId="{EA55EAA3-1BD1-4976-B16B-A962719C207B}">
      <dgm:prSet custT="1"/>
      <dgm:spPr/>
      <dgm:t>
        <a:bodyPr/>
        <a:lstStyle/>
        <a:p>
          <a:r>
            <a:rPr lang="en-IE" sz="1000" dirty="0"/>
            <a:t>Activist Groups</a:t>
          </a:r>
        </a:p>
      </dgm:t>
    </dgm:pt>
    <dgm:pt modelId="{6A21D047-87F5-4212-8781-B9D6C23E30EE}" type="parTrans" cxnId="{DB63BE63-8789-48C9-B44B-8CE24B3FADAF}">
      <dgm:prSet custT="1"/>
      <dgm:spPr/>
      <dgm:t>
        <a:bodyPr/>
        <a:lstStyle/>
        <a:p>
          <a:endParaRPr lang="en-IE" sz="1000"/>
        </a:p>
      </dgm:t>
    </dgm:pt>
    <dgm:pt modelId="{C742EC8B-1252-4094-93DA-59E6E1E2BA4E}" type="sibTrans" cxnId="{DB63BE63-8789-48C9-B44B-8CE24B3FADAF}">
      <dgm:prSet/>
      <dgm:spPr/>
      <dgm:t>
        <a:bodyPr/>
        <a:lstStyle/>
        <a:p>
          <a:endParaRPr lang="en-IE"/>
        </a:p>
      </dgm:t>
    </dgm:pt>
    <dgm:pt modelId="{B4B4B650-FF65-49B7-8723-0E97653FDED9}">
      <dgm:prSet custT="1"/>
      <dgm:spPr/>
      <dgm:t>
        <a:bodyPr/>
        <a:lstStyle/>
        <a:p>
          <a:r>
            <a:rPr lang="en-IE" sz="1000"/>
            <a:t>Customers</a:t>
          </a:r>
        </a:p>
      </dgm:t>
    </dgm:pt>
    <dgm:pt modelId="{CCF867FF-D4FA-427B-A709-B4DF197EB6DE}" type="parTrans" cxnId="{4C90A2B0-4783-43BA-87CC-36205489FC34}">
      <dgm:prSet custT="1"/>
      <dgm:spPr/>
      <dgm:t>
        <a:bodyPr/>
        <a:lstStyle/>
        <a:p>
          <a:endParaRPr lang="en-IE" sz="1000"/>
        </a:p>
      </dgm:t>
    </dgm:pt>
    <dgm:pt modelId="{FAA09AC0-393E-4C97-A010-BA1AB6360239}" type="sibTrans" cxnId="{4C90A2B0-4783-43BA-87CC-36205489FC34}">
      <dgm:prSet/>
      <dgm:spPr/>
      <dgm:t>
        <a:bodyPr/>
        <a:lstStyle/>
        <a:p>
          <a:endParaRPr lang="en-IE"/>
        </a:p>
      </dgm:t>
    </dgm:pt>
    <dgm:pt modelId="{18D09B14-320E-47BE-AD4D-638BE8E07A57}">
      <dgm:prSet custT="1"/>
      <dgm:spPr/>
      <dgm:t>
        <a:bodyPr/>
        <a:lstStyle/>
        <a:p>
          <a:r>
            <a:rPr lang="en-IE" sz="1000"/>
            <a:t>Managers</a:t>
          </a:r>
        </a:p>
      </dgm:t>
    </dgm:pt>
    <dgm:pt modelId="{15866F37-2ECC-4D3B-9197-634F316CFD47}" type="parTrans" cxnId="{64CE4DCE-3A82-4699-81B7-F119DEF0ED9D}">
      <dgm:prSet custT="1"/>
      <dgm:spPr/>
      <dgm:t>
        <a:bodyPr/>
        <a:lstStyle/>
        <a:p>
          <a:endParaRPr lang="en-IE" sz="1000"/>
        </a:p>
      </dgm:t>
    </dgm:pt>
    <dgm:pt modelId="{CB6C0D13-E0CF-4EB3-A355-7840249BB5C7}" type="sibTrans" cxnId="{64CE4DCE-3A82-4699-81B7-F119DEF0ED9D}">
      <dgm:prSet/>
      <dgm:spPr/>
      <dgm:t>
        <a:bodyPr/>
        <a:lstStyle/>
        <a:p>
          <a:endParaRPr lang="en-IE"/>
        </a:p>
      </dgm:t>
    </dgm:pt>
    <dgm:pt modelId="{2DE93B69-7207-4B1E-BEB0-810AFD6D312E}">
      <dgm:prSet custT="1"/>
      <dgm:spPr/>
      <dgm:t>
        <a:bodyPr/>
        <a:lstStyle/>
        <a:p>
          <a:r>
            <a:rPr lang="en-IE" sz="1000"/>
            <a:t>Unions</a:t>
          </a:r>
        </a:p>
      </dgm:t>
    </dgm:pt>
    <dgm:pt modelId="{CA2AFFB3-D8BE-4793-BBDD-DAB0E92D9E03}" type="parTrans" cxnId="{9794D4E6-F667-42E9-B63B-2BE2D6B42AF6}">
      <dgm:prSet custT="1"/>
      <dgm:spPr/>
      <dgm:t>
        <a:bodyPr/>
        <a:lstStyle/>
        <a:p>
          <a:endParaRPr lang="en-IE" sz="1000"/>
        </a:p>
      </dgm:t>
    </dgm:pt>
    <dgm:pt modelId="{0901FAFA-D8AE-475E-8D09-14BED1B78087}" type="sibTrans" cxnId="{9794D4E6-F667-42E9-B63B-2BE2D6B42AF6}">
      <dgm:prSet/>
      <dgm:spPr/>
      <dgm:t>
        <a:bodyPr/>
        <a:lstStyle/>
        <a:p>
          <a:endParaRPr lang="en-IE"/>
        </a:p>
      </dgm:t>
    </dgm:pt>
    <dgm:pt modelId="{8CBA01EE-5D1A-463A-B26A-DCAE39606B8D}">
      <dgm:prSet custT="1"/>
      <dgm:spPr/>
      <dgm:t>
        <a:bodyPr/>
        <a:lstStyle/>
        <a:p>
          <a:r>
            <a:rPr lang="en-IE" sz="1000"/>
            <a:t>Employees</a:t>
          </a:r>
        </a:p>
      </dgm:t>
    </dgm:pt>
    <dgm:pt modelId="{3C9C58C7-1D98-4470-9C66-F63BA4A66C7D}" type="parTrans" cxnId="{9346C10A-7345-4AE0-AE02-D23E9724D054}">
      <dgm:prSet custT="1"/>
      <dgm:spPr/>
      <dgm:t>
        <a:bodyPr/>
        <a:lstStyle/>
        <a:p>
          <a:endParaRPr lang="en-IE" sz="1000"/>
        </a:p>
      </dgm:t>
    </dgm:pt>
    <dgm:pt modelId="{AB3B2F0A-CCD3-489F-ABBD-1EAD861D37F4}" type="sibTrans" cxnId="{9346C10A-7345-4AE0-AE02-D23E9724D054}">
      <dgm:prSet/>
      <dgm:spPr/>
      <dgm:t>
        <a:bodyPr/>
        <a:lstStyle/>
        <a:p>
          <a:endParaRPr lang="en-IE"/>
        </a:p>
      </dgm:t>
    </dgm:pt>
    <dgm:pt modelId="{D730C0AB-97CB-4B49-BD61-EFA50237CE2C}">
      <dgm:prSet custT="1"/>
      <dgm:spPr/>
      <dgm:t>
        <a:bodyPr/>
        <a:lstStyle/>
        <a:p>
          <a:r>
            <a:rPr lang="en-IE" sz="1000" dirty="0"/>
            <a:t>Trade Associations</a:t>
          </a:r>
        </a:p>
      </dgm:t>
    </dgm:pt>
    <dgm:pt modelId="{E32715BA-C9B5-426E-9492-661249E0C18A}" type="parTrans" cxnId="{BE4CEF9F-4C64-411F-8DF1-BF84EF0AB90F}">
      <dgm:prSet custT="1"/>
      <dgm:spPr/>
      <dgm:t>
        <a:bodyPr/>
        <a:lstStyle/>
        <a:p>
          <a:endParaRPr lang="en-IE" sz="1000"/>
        </a:p>
      </dgm:t>
    </dgm:pt>
    <dgm:pt modelId="{8EA9F3FB-1D89-49ED-A68D-E0920A33E84B}" type="sibTrans" cxnId="{BE4CEF9F-4C64-411F-8DF1-BF84EF0AB90F}">
      <dgm:prSet/>
      <dgm:spPr/>
      <dgm:t>
        <a:bodyPr/>
        <a:lstStyle/>
        <a:p>
          <a:endParaRPr lang="en-IE"/>
        </a:p>
      </dgm:t>
    </dgm:pt>
    <dgm:pt modelId="{3D324D4D-F281-4230-9F1E-2966CC6D9D65}">
      <dgm:prSet custT="1"/>
      <dgm:spPr/>
      <dgm:t>
        <a:bodyPr/>
        <a:lstStyle/>
        <a:p>
          <a:r>
            <a:rPr lang="en-IE" sz="1000"/>
            <a:t>Competitors</a:t>
          </a:r>
        </a:p>
      </dgm:t>
    </dgm:pt>
    <dgm:pt modelId="{97DC822E-F64C-4C88-ACC7-FD5964ADE052}" type="parTrans" cxnId="{A4745C1C-C092-4AB0-AB5C-EC98E96D012E}">
      <dgm:prSet custT="1"/>
      <dgm:spPr/>
      <dgm:t>
        <a:bodyPr/>
        <a:lstStyle/>
        <a:p>
          <a:endParaRPr lang="en-IE" sz="1000"/>
        </a:p>
      </dgm:t>
    </dgm:pt>
    <dgm:pt modelId="{2026203F-6504-4D55-AF09-396F3381CB5F}" type="sibTrans" cxnId="{A4745C1C-C092-4AB0-AB5C-EC98E96D012E}">
      <dgm:prSet/>
      <dgm:spPr/>
      <dgm:t>
        <a:bodyPr/>
        <a:lstStyle/>
        <a:p>
          <a:endParaRPr lang="en-IE"/>
        </a:p>
      </dgm:t>
    </dgm:pt>
    <dgm:pt modelId="{3C5C6E0F-A305-4684-9E10-9E0BF4756606}">
      <dgm:prSet custT="1"/>
      <dgm:spPr/>
      <dgm:t>
        <a:bodyPr/>
        <a:lstStyle/>
        <a:p>
          <a:r>
            <a:rPr lang="en-IE" sz="1000"/>
            <a:t>Suppliers</a:t>
          </a:r>
        </a:p>
      </dgm:t>
    </dgm:pt>
    <dgm:pt modelId="{E24592FF-EFB4-4D0C-B053-9AF85DB1841E}" type="parTrans" cxnId="{016A980B-5DD9-42A9-A1C3-DA77359BC390}">
      <dgm:prSet custT="1"/>
      <dgm:spPr/>
      <dgm:t>
        <a:bodyPr/>
        <a:lstStyle/>
        <a:p>
          <a:endParaRPr lang="en-IE" sz="1000"/>
        </a:p>
      </dgm:t>
    </dgm:pt>
    <dgm:pt modelId="{69A453C0-C128-4D07-A35A-84D938BD8F03}" type="sibTrans" cxnId="{016A980B-5DD9-42A9-A1C3-DA77359BC390}">
      <dgm:prSet/>
      <dgm:spPr/>
      <dgm:t>
        <a:bodyPr/>
        <a:lstStyle/>
        <a:p>
          <a:endParaRPr lang="en-IE"/>
        </a:p>
      </dgm:t>
    </dgm:pt>
    <dgm:pt modelId="{C0DF24C2-0343-4B7D-A04F-1189ED0A9AA8}">
      <dgm:prSet custT="1"/>
      <dgm:spPr/>
      <dgm:t>
        <a:bodyPr/>
        <a:lstStyle/>
        <a:p>
          <a:r>
            <a:rPr lang="en-IE" sz="1000"/>
            <a:t>Government</a:t>
          </a:r>
        </a:p>
      </dgm:t>
    </dgm:pt>
    <dgm:pt modelId="{B8CCB90D-2E35-46CE-9C96-80B2FC5E1575}" type="parTrans" cxnId="{63891D81-2698-4102-BBFC-ABB7D7AC69EB}">
      <dgm:prSet custT="1"/>
      <dgm:spPr/>
      <dgm:t>
        <a:bodyPr/>
        <a:lstStyle/>
        <a:p>
          <a:endParaRPr lang="en-IE" sz="1000"/>
        </a:p>
      </dgm:t>
    </dgm:pt>
    <dgm:pt modelId="{D6469621-AB5E-4954-A825-38DE697116CD}" type="sibTrans" cxnId="{63891D81-2698-4102-BBFC-ABB7D7AC69EB}">
      <dgm:prSet/>
      <dgm:spPr/>
      <dgm:t>
        <a:bodyPr/>
        <a:lstStyle/>
        <a:p>
          <a:endParaRPr lang="en-IE"/>
        </a:p>
      </dgm:t>
    </dgm:pt>
    <dgm:pt modelId="{502FC4C7-6ED7-46B1-ADDF-944DF0D5CB44}">
      <dgm:prSet custT="1"/>
      <dgm:spPr/>
      <dgm:t>
        <a:bodyPr/>
        <a:lstStyle/>
        <a:p>
          <a:r>
            <a:rPr lang="en-IE" sz="1000" dirty="0"/>
            <a:t>Political Groups</a:t>
          </a:r>
        </a:p>
      </dgm:t>
    </dgm:pt>
    <dgm:pt modelId="{AF06EC9F-2721-4E78-9772-0DDCEBCAD273}" type="parTrans" cxnId="{ACACDB83-38EB-4F9E-A6A4-5D7F3A7AA3A9}">
      <dgm:prSet custT="1"/>
      <dgm:spPr/>
      <dgm:t>
        <a:bodyPr/>
        <a:lstStyle/>
        <a:p>
          <a:endParaRPr lang="en-IE" sz="1000"/>
        </a:p>
      </dgm:t>
    </dgm:pt>
    <dgm:pt modelId="{D153686B-052A-424C-9434-D0B73871C594}" type="sibTrans" cxnId="{ACACDB83-38EB-4F9E-A6A4-5D7F3A7AA3A9}">
      <dgm:prSet/>
      <dgm:spPr/>
      <dgm:t>
        <a:bodyPr/>
        <a:lstStyle/>
        <a:p>
          <a:endParaRPr lang="en-IE"/>
        </a:p>
      </dgm:t>
    </dgm:pt>
    <dgm:pt modelId="{77679554-57D3-427C-ADB5-11FA9C2B7608}" type="pres">
      <dgm:prSet presAssocID="{857804E6-F061-4BD7-9D38-942CAE5CE268}" presName="cycle" presStyleCnt="0">
        <dgm:presLayoutVars>
          <dgm:chMax val="1"/>
          <dgm:dir/>
          <dgm:animLvl val="ctr"/>
          <dgm:resizeHandles val="exact"/>
        </dgm:presLayoutVars>
      </dgm:prSet>
      <dgm:spPr/>
    </dgm:pt>
    <dgm:pt modelId="{56A8C192-739E-4A08-BD99-6FE31A0BBF57}" type="pres">
      <dgm:prSet presAssocID="{32B7A84E-9252-472B-B0D2-638324BE3130}" presName="centerShape" presStyleLbl="node0" presStyleIdx="0" presStyleCnt="1"/>
      <dgm:spPr/>
    </dgm:pt>
    <dgm:pt modelId="{8F1957BE-9F79-4199-BAF1-09DD6A5C5F69}" type="pres">
      <dgm:prSet presAssocID="{0B54D9B5-408F-480E-9B70-B1F9902561B3}" presName="Name9" presStyleLbl="parChTrans1D2" presStyleIdx="0" presStyleCnt="12"/>
      <dgm:spPr/>
    </dgm:pt>
    <dgm:pt modelId="{656AFD3E-4F68-4689-BA21-8D977CEC1940}" type="pres">
      <dgm:prSet presAssocID="{0B54D9B5-408F-480E-9B70-B1F9902561B3}" presName="connTx" presStyleLbl="parChTrans1D2" presStyleIdx="0" presStyleCnt="12"/>
      <dgm:spPr/>
    </dgm:pt>
    <dgm:pt modelId="{D63F5875-E8F1-40F6-96DA-88F988E7164B}" type="pres">
      <dgm:prSet presAssocID="{D7A81AC3-568A-405A-8B12-A3499A0029C5}" presName="node" presStyleLbl="node1" presStyleIdx="0" presStyleCnt="12">
        <dgm:presLayoutVars>
          <dgm:bulletEnabled val="1"/>
        </dgm:presLayoutVars>
      </dgm:prSet>
      <dgm:spPr/>
    </dgm:pt>
    <dgm:pt modelId="{1AFE4773-8962-4A90-8733-6E541F96AF2C}" type="pres">
      <dgm:prSet presAssocID="{F7E1D1E2-3E38-4853-89E3-2048A72A0B1C}" presName="Name9" presStyleLbl="parChTrans1D2" presStyleIdx="1" presStyleCnt="12"/>
      <dgm:spPr/>
    </dgm:pt>
    <dgm:pt modelId="{63DD880B-52C7-4B10-A0E7-81EA97C644AD}" type="pres">
      <dgm:prSet presAssocID="{F7E1D1E2-3E38-4853-89E3-2048A72A0B1C}" presName="connTx" presStyleLbl="parChTrans1D2" presStyleIdx="1" presStyleCnt="12"/>
      <dgm:spPr/>
    </dgm:pt>
    <dgm:pt modelId="{3735F421-206D-4157-BA7F-F93350D18FD8}" type="pres">
      <dgm:prSet presAssocID="{4C9BD6D2-1BC7-4A5C-81E4-52EDAD358EB5}" presName="node" presStyleLbl="node1" presStyleIdx="1" presStyleCnt="12">
        <dgm:presLayoutVars>
          <dgm:bulletEnabled val="1"/>
        </dgm:presLayoutVars>
      </dgm:prSet>
      <dgm:spPr/>
    </dgm:pt>
    <dgm:pt modelId="{CBDA92EA-B622-4110-BA5C-06934EAC7FA6}" type="pres">
      <dgm:prSet presAssocID="{6A21D047-87F5-4212-8781-B9D6C23E30EE}" presName="Name9" presStyleLbl="parChTrans1D2" presStyleIdx="2" presStyleCnt="12"/>
      <dgm:spPr/>
    </dgm:pt>
    <dgm:pt modelId="{F9EE5B93-8D12-45C7-9940-23F6A5F5AB71}" type="pres">
      <dgm:prSet presAssocID="{6A21D047-87F5-4212-8781-B9D6C23E30EE}" presName="connTx" presStyleLbl="parChTrans1D2" presStyleIdx="2" presStyleCnt="12"/>
      <dgm:spPr/>
    </dgm:pt>
    <dgm:pt modelId="{BB9929DE-6AD7-436E-BC8A-83595AF23862}" type="pres">
      <dgm:prSet presAssocID="{EA55EAA3-1BD1-4976-B16B-A962719C207B}" presName="node" presStyleLbl="node1" presStyleIdx="2" presStyleCnt="12">
        <dgm:presLayoutVars>
          <dgm:bulletEnabled val="1"/>
        </dgm:presLayoutVars>
      </dgm:prSet>
      <dgm:spPr/>
    </dgm:pt>
    <dgm:pt modelId="{18B46A5D-F9E9-4B50-A378-88D77E3B7D42}" type="pres">
      <dgm:prSet presAssocID="{CCF867FF-D4FA-427B-A709-B4DF197EB6DE}" presName="Name9" presStyleLbl="parChTrans1D2" presStyleIdx="3" presStyleCnt="12"/>
      <dgm:spPr/>
    </dgm:pt>
    <dgm:pt modelId="{13087A67-533A-4C22-9521-A898C8519DC2}" type="pres">
      <dgm:prSet presAssocID="{CCF867FF-D4FA-427B-A709-B4DF197EB6DE}" presName="connTx" presStyleLbl="parChTrans1D2" presStyleIdx="3" presStyleCnt="12"/>
      <dgm:spPr/>
    </dgm:pt>
    <dgm:pt modelId="{91DF4671-9D86-46C8-A862-33586265D25A}" type="pres">
      <dgm:prSet presAssocID="{B4B4B650-FF65-49B7-8723-0E97653FDED9}" presName="node" presStyleLbl="node1" presStyleIdx="3" presStyleCnt="12">
        <dgm:presLayoutVars>
          <dgm:bulletEnabled val="1"/>
        </dgm:presLayoutVars>
      </dgm:prSet>
      <dgm:spPr/>
    </dgm:pt>
    <dgm:pt modelId="{7C1CD989-9E8B-482F-9D33-CCCC84F7AD57}" type="pres">
      <dgm:prSet presAssocID="{15866F37-2ECC-4D3B-9197-634F316CFD47}" presName="Name9" presStyleLbl="parChTrans1D2" presStyleIdx="4" presStyleCnt="12"/>
      <dgm:spPr/>
    </dgm:pt>
    <dgm:pt modelId="{6A3EF824-F77D-40AD-B1CF-B1848665C157}" type="pres">
      <dgm:prSet presAssocID="{15866F37-2ECC-4D3B-9197-634F316CFD47}" presName="connTx" presStyleLbl="parChTrans1D2" presStyleIdx="4" presStyleCnt="12"/>
      <dgm:spPr/>
    </dgm:pt>
    <dgm:pt modelId="{1EAD55D9-D486-4EB7-AD2C-6D735D2C846B}" type="pres">
      <dgm:prSet presAssocID="{18D09B14-320E-47BE-AD4D-638BE8E07A57}" presName="node" presStyleLbl="node1" presStyleIdx="4" presStyleCnt="12">
        <dgm:presLayoutVars>
          <dgm:bulletEnabled val="1"/>
        </dgm:presLayoutVars>
      </dgm:prSet>
      <dgm:spPr/>
    </dgm:pt>
    <dgm:pt modelId="{75E8AF6A-810D-42B1-8632-9AE58B127DEA}" type="pres">
      <dgm:prSet presAssocID="{CA2AFFB3-D8BE-4793-BBDD-DAB0E92D9E03}" presName="Name9" presStyleLbl="parChTrans1D2" presStyleIdx="5" presStyleCnt="12"/>
      <dgm:spPr/>
    </dgm:pt>
    <dgm:pt modelId="{9F589188-1C15-4953-9B91-07C665682E20}" type="pres">
      <dgm:prSet presAssocID="{CA2AFFB3-D8BE-4793-BBDD-DAB0E92D9E03}" presName="connTx" presStyleLbl="parChTrans1D2" presStyleIdx="5" presStyleCnt="12"/>
      <dgm:spPr/>
    </dgm:pt>
    <dgm:pt modelId="{83D877E4-056E-4DD7-B11F-C06506225FEE}" type="pres">
      <dgm:prSet presAssocID="{2DE93B69-7207-4B1E-BEB0-810AFD6D312E}" presName="node" presStyleLbl="node1" presStyleIdx="5" presStyleCnt="12">
        <dgm:presLayoutVars>
          <dgm:bulletEnabled val="1"/>
        </dgm:presLayoutVars>
      </dgm:prSet>
      <dgm:spPr/>
    </dgm:pt>
    <dgm:pt modelId="{ABE7A0B6-38BE-4CEE-A717-F5A209EA82FA}" type="pres">
      <dgm:prSet presAssocID="{3C9C58C7-1D98-4470-9C66-F63BA4A66C7D}" presName="Name9" presStyleLbl="parChTrans1D2" presStyleIdx="6" presStyleCnt="12"/>
      <dgm:spPr/>
    </dgm:pt>
    <dgm:pt modelId="{B38AD5BC-8E55-43EF-8EAB-15BA93002253}" type="pres">
      <dgm:prSet presAssocID="{3C9C58C7-1D98-4470-9C66-F63BA4A66C7D}" presName="connTx" presStyleLbl="parChTrans1D2" presStyleIdx="6" presStyleCnt="12"/>
      <dgm:spPr/>
    </dgm:pt>
    <dgm:pt modelId="{604FEF73-8287-471E-8235-8642FF793CC3}" type="pres">
      <dgm:prSet presAssocID="{8CBA01EE-5D1A-463A-B26A-DCAE39606B8D}" presName="node" presStyleLbl="node1" presStyleIdx="6" presStyleCnt="12">
        <dgm:presLayoutVars>
          <dgm:bulletEnabled val="1"/>
        </dgm:presLayoutVars>
      </dgm:prSet>
      <dgm:spPr/>
    </dgm:pt>
    <dgm:pt modelId="{4CCFEBFF-DE2C-47C9-8E1E-F0DA2419DD60}" type="pres">
      <dgm:prSet presAssocID="{E32715BA-C9B5-426E-9492-661249E0C18A}" presName="Name9" presStyleLbl="parChTrans1D2" presStyleIdx="7" presStyleCnt="12"/>
      <dgm:spPr/>
    </dgm:pt>
    <dgm:pt modelId="{D1766F9C-C169-4C34-99AD-B8481B7E519C}" type="pres">
      <dgm:prSet presAssocID="{E32715BA-C9B5-426E-9492-661249E0C18A}" presName="connTx" presStyleLbl="parChTrans1D2" presStyleIdx="7" presStyleCnt="12"/>
      <dgm:spPr/>
    </dgm:pt>
    <dgm:pt modelId="{34F46600-DF17-449C-B5A5-AD5F48F46196}" type="pres">
      <dgm:prSet presAssocID="{D730C0AB-97CB-4B49-BD61-EFA50237CE2C}" presName="node" presStyleLbl="node1" presStyleIdx="7" presStyleCnt="12">
        <dgm:presLayoutVars>
          <dgm:bulletEnabled val="1"/>
        </dgm:presLayoutVars>
      </dgm:prSet>
      <dgm:spPr/>
    </dgm:pt>
    <dgm:pt modelId="{99C5AD6F-A2E6-47E1-95DC-87F9B535005F}" type="pres">
      <dgm:prSet presAssocID="{97DC822E-F64C-4C88-ACC7-FD5964ADE052}" presName="Name9" presStyleLbl="parChTrans1D2" presStyleIdx="8" presStyleCnt="12"/>
      <dgm:spPr/>
    </dgm:pt>
    <dgm:pt modelId="{64C6446E-13B6-4AB8-8346-0AA002B65FEC}" type="pres">
      <dgm:prSet presAssocID="{97DC822E-F64C-4C88-ACC7-FD5964ADE052}" presName="connTx" presStyleLbl="parChTrans1D2" presStyleIdx="8" presStyleCnt="12"/>
      <dgm:spPr/>
    </dgm:pt>
    <dgm:pt modelId="{7EAD61D5-8D2C-4DD3-AD54-12BC199A715E}" type="pres">
      <dgm:prSet presAssocID="{3D324D4D-F281-4230-9F1E-2966CC6D9D65}" presName="node" presStyleLbl="node1" presStyleIdx="8" presStyleCnt="12">
        <dgm:presLayoutVars>
          <dgm:bulletEnabled val="1"/>
        </dgm:presLayoutVars>
      </dgm:prSet>
      <dgm:spPr/>
    </dgm:pt>
    <dgm:pt modelId="{3210BE2A-2308-4740-B935-A49B862FC6A4}" type="pres">
      <dgm:prSet presAssocID="{E24592FF-EFB4-4D0C-B053-9AF85DB1841E}" presName="Name9" presStyleLbl="parChTrans1D2" presStyleIdx="9" presStyleCnt="12"/>
      <dgm:spPr/>
    </dgm:pt>
    <dgm:pt modelId="{81522B92-B624-4C42-816E-937ABF7A6D2F}" type="pres">
      <dgm:prSet presAssocID="{E24592FF-EFB4-4D0C-B053-9AF85DB1841E}" presName="connTx" presStyleLbl="parChTrans1D2" presStyleIdx="9" presStyleCnt="12"/>
      <dgm:spPr/>
    </dgm:pt>
    <dgm:pt modelId="{A7F0E59B-660F-4E17-99F2-360A47728C7F}" type="pres">
      <dgm:prSet presAssocID="{3C5C6E0F-A305-4684-9E10-9E0BF4756606}" presName="node" presStyleLbl="node1" presStyleIdx="9" presStyleCnt="12">
        <dgm:presLayoutVars>
          <dgm:bulletEnabled val="1"/>
        </dgm:presLayoutVars>
      </dgm:prSet>
      <dgm:spPr/>
    </dgm:pt>
    <dgm:pt modelId="{A819E46C-0DD6-4A89-BA58-96D5664F892B}" type="pres">
      <dgm:prSet presAssocID="{B8CCB90D-2E35-46CE-9C96-80B2FC5E1575}" presName="Name9" presStyleLbl="parChTrans1D2" presStyleIdx="10" presStyleCnt="12"/>
      <dgm:spPr/>
    </dgm:pt>
    <dgm:pt modelId="{93517B77-6136-4A11-B433-0D3F0839CDBF}" type="pres">
      <dgm:prSet presAssocID="{B8CCB90D-2E35-46CE-9C96-80B2FC5E1575}" presName="connTx" presStyleLbl="parChTrans1D2" presStyleIdx="10" presStyleCnt="12"/>
      <dgm:spPr/>
    </dgm:pt>
    <dgm:pt modelId="{CED26074-7CCE-41D9-B6EB-FFDC5997778E}" type="pres">
      <dgm:prSet presAssocID="{C0DF24C2-0343-4B7D-A04F-1189ED0A9AA8}" presName="node" presStyleLbl="node1" presStyleIdx="10" presStyleCnt="12">
        <dgm:presLayoutVars>
          <dgm:bulletEnabled val="1"/>
        </dgm:presLayoutVars>
      </dgm:prSet>
      <dgm:spPr/>
    </dgm:pt>
    <dgm:pt modelId="{02E7584A-9AFB-4F09-8FA9-FE8697300931}" type="pres">
      <dgm:prSet presAssocID="{AF06EC9F-2721-4E78-9772-0DDCEBCAD273}" presName="Name9" presStyleLbl="parChTrans1D2" presStyleIdx="11" presStyleCnt="12"/>
      <dgm:spPr/>
    </dgm:pt>
    <dgm:pt modelId="{6A1B2F26-8AA5-42A8-9531-DBD0616838CF}" type="pres">
      <dgm:prSet presAssocID="{AF06EC9F-2721-4E78-9772-0DDCEBCAD273}" presName="connTx" presStyleLbl="parChTrans1D2" presStyleIdx="11" presStyleCnt="12"/>
      <dgm:spPr/>
    </dgm:pt>
    <dgm:pt modelId="{7755A73B-8D28-4431-9763-DC95929F705E}" type="pres">
      <dgm:prSet presAssocID="{502FC4C7-6ED7-46B1-ADDF-944DF0D5CB44}" presName="node" presStyleLbl="node1" presStyleIdx="11" presStyleCnt="12">
        <dgm:presLayoutVars>
          <dgm:bulletEnabled val="1"/>
        </dgm:presLayoutVars>
      </dgm:prSet>
      <dgm:spPr/>
    </dgm:pt>
  </dgm:ptLst>
  <dgm:cxnLst>
    <dgm:cxn modelId="{F758F300-87C9-4659-A4EE-96DA1FA337FC}" type="presOf" srcId="{F7E1D1E2-3E38-4853-89E3-2048A72A0B1C}" destId="{63DD880B-52C7-4B10-A0E7-81EA97C644AD}" srcOrd="1" destOrd="0" presId="urn:microsoft.com/office/officeart/2005/8/layout/radial1"/>
    <dgm:cxn modelId="{A4FF5F0A-977A-4C91-8FD8-279F84CDBF2A}" srcId="{857804E6-F061-4BD7-9D38-942CAE5CE268}" destId="{32B7A84E-9252-472B-B0D2-638324BE3130}" srcOrd="0" destOrd="0" parTransId="{39FECF14-D7E2-40E1-901C-7BB84BBE455B}" sibTransId="{A4972102-B336-47B9-A126-902B372604D8}"/>
    <dgm:cxn modelId="{9346C10A-7345-4AE0-AE02-D23E9724D054}" srcId="{32B7A84E-9252-472B-B0D2-638324BE3130}" destId="{8CBA01EE-5D1A-463A-B26A-DCAE39606B8D}" srcOrd="6" destOrd="0" parTransId="{3C9C58C7-1D98-4470-9C66-F63BA4A66C7D}" sibTransId="{AB3B2F0A-CCD3-489F-ABBD-1EAD861D37F4}"/>
    <dgm:cxn modelId="{016A980B-5DD9-42A9-A1C3-DA77359BC390}" srcId="{32B7A84E-9252-472B-B0D2-638324BE3130}" destId="{3C5C6E0F-A305-4684-9E10-9E0BF4756606}" srcOrd="9" destOrd="0" parTransId="{E24592FF-EFB4-4D0C-B053-9AF85DB1841E}" sibTransId="{69A453C0-C128-4D07-A35A-84D938BD8F03}"/>
    <dgm:cxn modelId="{E6AFA70B-DDCA-4946-803B-B0BAEDDDC191}" type="presOf" srcId="{B8CCB90D-2E35-46CE-9C96-80B2FC5E1575}" destId="{A819E46C-0DD6-4A89-BA58-96D5664F892B}" srcOrd="0" destOrd="0" presId="urn:microsoft.com/office/officeart/2005/8/layout/radial1"/>
    <dgm:cxn modelId="{E89D5F16-9089-4BF3-B9A9-63A8C90AA737}" type="presOf" srcId="{CCF867FF-D4FA-427B-A709-B4DF197EB6DE}" destId="{18B46A5D-F9E9-4B50-A378-88D77E3B7D42}" srcOrd="0" destOrd="0" presId="urn:microsoft.com/office/officeart/2005/8/layout/radial1"/>
    <dgm:cxn modelId="{EA1F0919-AC3A-411B-964C-E70853462FF6}" type="presOf" srcId="{6A21D047-87F5-4212-8781-B9D6C23E30EE}" destId="{CBDA92EA-B622-4110-BA5C-06934EAC7FA6}" srcOrd="0" destOrd="0" presId="urn:microsoft.com/office/officeart/2005/8/layout/radial1"/>
    <dgm:cxn modelId="{A4745C1C-C092-4AB0-AB5C-EC98E96D012E}" srcId="{32B7A84E-9252-472B-B0D2-638324BE3130}" destId="{3D324D4D-F281-4230-9F1E-2966CC6D9D65}" srcOrd="8" destOrd="0" parTransId="{97DC822E-F64C-4C88-ACC7-FD5964ADE052}" sibTransId="{2026203F-6504-4D55-AF09-396F3381CB5F}"/>
    <dgm:cxn modelId="{1505A420-A1FB-409B-9D52-D4BE53C395B2}" type="presOf" srcId="{EA55EAA3-1BD1-4976-B16B-A962719C207B}" destId="{BB9929DE-6AD7-436E-BC8A-83595AF23862}" srcOrd="0" destOrd="0" presId="urn:microsoft.com/office/officeart/2005/8/layout/radial1"/>
    <dgm:cxn modelId="{45226529-8B6E-409C-9E17-438D16E371E5}" type="presOf" srcId="{18D09B14-320E-47BE-AD4D-638BE8E07A57}" destId="{1EAD55D9-D486-4EB7-AD2C-6D735D2C846B}" srcOrd="0" destOrd="0" presId="urn:microsoft.com/office/officeart/2005/8/layout/radial1"/>
    <dgm:cxn modelId="{26ED5732-8A6A-464E-A765-F8FB651C708D}" type="presOf" srcId="{F7E1D1E2-3E38-4853-89E3-2048A72A0B1C}" destId="{1AFE4773-8962-4A90-8733-6E541F96AF2C}" srcOrd="0" destOrd="0" presId="urn:microsoft.com/office/officeart/2005/8/layout/radial1"/>
    <dgm:cxn modelId="{2585873C-FEA9-4C26-95D5-180536BF03AB}" type="presOf" srcId="{CA2AFFB3-D8BE-4793-BBDD-DAB0E92D9E03}" destId="{9F589188-1C15-4953-9B91-07C665682E20}" srcOrd="1" destOrd="0" presId="urn:microsoft.com/office/officeart/2005/8/layout/radial1"/>
    <dgm:cxn modelId="{FF8D0847-6979-4186-B9EF-E1FF73E311CE}" type="presOf" srcId="{D7A81AC3-568A-405A-8B12-A3499A0029C5}" destId="{D63F5875-E8F1-40F6-96DA-88F988E7164B}" srcOrd="0" destOrd="0" presId="urn:microsoft.com/office/officeart/2005/8/layout/radial1"/>
    <dgm:cxn modelId="{B3BAEC4B-0736-4B09-BBF8-2CED4F28B923}" type="presOf" srcId="{E24592FF-EFB4-4D0C-B053-9AF85DB1841E}" destId="{81522B92-B624-4C42-816E-937ABF7A6D2F}" srcOrd="1" destOrd="0" presId="urn:microsoft.com/office/officeart/2005/8/layout/radial1"/>
    <dgm:cxn modelId="{1048B34D-04A4-464B-BACE-9445982A1F65}" type="presOf" srcId="{857804E6-F061-4BD7-9D38-942CAE5CE268}" destId="{77679554-57D3-427C-ADB5-11FA9C2B7608}" srcOrd="0" destOrd="0" presId="urn:microsoft.com/office/officeart/2005/8/layout/radial1"/>
    <dgm:cxn modelId="{02924450-C195-415C-82B5-A5AD199C7575}" type="presOf" srcId="{32B7A84E-9252-472B-B0D2-638324BE3130}" destId="{56A8C192-739E-4A08-BD99-6FE31A0BBF57}" srcOrd="0" destOrd="0" presId="urn:microsoft.com/office/officeart/2005/8/layout/radial1"/>
    <dgm:cxn modelId="{C3B36A50-CAE7-4A4A-ACC5-7D861279A997}" type="presOf" srcId="{C0DF24C2-0343-4B7D-A04F-1189ED0A9AA8}" destId="{CED26074-7CCE-41D9-B6EB-FFDC5997778E}" srcOrd="0" destOrd="0" presId="urn:microsoft.com/office/officeart/2005/8/layout/radial1"/>
    <dgm:cxn modelId="{55D97F52-450C-46C3-8227-2A6AEE6F1736}" srcId="{32B7A84E-9252-472B-B0D2-638324BE3130}" destId="{D7A81AC3-568A-405A-8B12-A3499A0029C5}" srcOrd="0" destOrd="0" parTransId="{0B54D9B5-408F-480E-9B70-B1F9902561B3}" sibTransId="{26FC6C11-75F4-4567-A1C9-512EDD45660F}"/>
    <dgm:cxn modelId="{F383DC55-EF3A-4DB4-A693-CAF480B445AF}" type="presOf" srcId="{B8CCB90D-2E35-46CE-9C96-80B2FC5E1575}" destId="{93517B77-6136-4A11-B433-0D3F0839CDBF}" srcOrd="1" destOrd="0" presId="urn:microsoft.com/office/officeart/2005/8/layout/radial1"/>
    <dgm:cxn modelId="{A3719659-6531-4346-B1B9-8C0DB533586A}" type="presOf" srcId="{97DC822E-F64C-4C88-ACC7-FD5964ADE052}" destId="{64C6446E-13B6-4AB8-8346-0AA002B65FEC}" srcOrd="1" destOrd="0" presId="urn:microsoft.com/office/officeart/2005/8/layout/radial1"/>
    <dgm:cxn modelId="{8638905D-8035-47A3-A3FB-D745745EF85B}" type="presOf" srcId="{E32715BA-C9B5-426E-9492-661249E0C18A}" destId="{4CCFEBFF-DE2C-47C9-8E1E-F0DA2419DD60}" srcOrd="0" destOrd="0" presId="urn:microsoft.com/office/officeart/2005/8/layout/radial1"/>
    <dgm:cxn modelId="{DC7BBA5D-1B8C-4A7D-BACE-9AF0F0ECDE49}" type="presOf" srcId="{8CBA01EE-5D1A-463A-B26A-DCAE39606B8D}" destId="{604FEF73-8287-471E-8235-8642FF793CC3}" srcOrd="0" destOrd="0" presId="urn:microsoft.com/office/officeart/2005/8/layout/radial1"/>
    <dgm:cxn modelId="{5A40BF60-0B6B-4199-B24A-09FDD11FDA33}" type="presOf" srcId="{CA2AFFB3-D8BE-4793-BBDD-DAB0E92D9E03}" destId="{75E8AF6A-810D-42B1-8632-9AE58B127DEA}" srcOrd="0" destOrd="0" presId="urn:microsoft.com/office/officeart/2005/8/layout/radial1"/>
    <dgm:cxn modelId="{DB63BE63-8789-48C9-B44B-8CE24B3FADAF}" srcId="{32B7A84E-9252-472B-B0D2-638324BE3130}" destId="{EA55EAA3-1BD1-4976-B16B-A962719C207B}" srcOrd="2" destOrd="0" parTransId="{6A21D047-87F5-4212-8781-B9D6C23E30EE}" sibTransId="{C742EC8B-1252-4094-93DA-59E6E1E2BA4E}"/>
    <dgm:cxn modelId="{67C8BF6A-F931-4871-83DB-2EF9A89E42D2}" type="presOf" srcId="{97DC822E-F64C-4C88-ACC7-FD5964ADE052}" destId="{99C5AD6F-A2E6-47E1-95DC-87F9B535005F}" srcOrd="0" destOrd="0" presId="urn:microsoft.com/office/officeart/2005/8/layout/radial1"/>
    <dgm:cxn modelId="{82F7CB7A-3A77-46C0-815D-6272A7947E2A}" type="presOf" srcId="{D730C0AB-97CB-4B49-BD61-EFA50237CE2C}" destId="{34F46600-DF17-449C-B5A5-AD5F48F46196}" srcOrd="0" destOrd="0" presId="urn:microsoft.com/office/officeart/2005/8/layout/radial1"/>
    <dgm:cxn modelId="{9732BC80-B4FA-4F52-9AD2-0AFC1C48B55F}" type="presOf" srcId="{AF06EC9F-2721-4E78-9772-0DDCEBCAD273}" destId="{6A1B2F26-8AA5-42A8-9531-DBD0616838CF}" srcOrd="1" destOrd="0" presId="urn:microsoft.com/office/officeart/2005/8/layout/radial1"/>
    <dgm:cxn modelId="{63891D81-2698-4102-BBFC-ABB7D7AC69EB}" srcId="{32B7A84E-9252-472B-B0D2-638324BE3130}" destId="{C0DF24C2-0343-4B7D-A04F-1189ED0A9AA8}" srcOrd="10" destOrd="0" parTransId="{B8CCB90D-2E35-46CE-9C96-80B2FC5E1575}" sibTransId="{D6469621-AB5E-4954-A825-38DE697116CD}"/>
    <dgm:cxn modelId="{18142283-1ED0-45B3-941F-B46B3CE7F969}" type="presOf" srcId="{4C9BD6D2-1BC7-4A5C-81E4-52EDAD358EB5}" destId="{3735F421-206D-4157-BA7F-F93350D18FD8}" srcOrd="0" destOrd="0" presId="urn:microsoft.com/office/officeart/2005/8/layout/radial1"/>
    <dgm:cxn modelId="{BB85A583-B3D9-4A9F-8A68-D6E86C17ADF0}" type="presOf" srcId="{CCF867FF-D4FA-427B-A709-B4DF197EB6DE}" destId="{13087A67-533A-4C22-9521-A898C8519DC2}" srcOrd="1" destOrd="0" presId="urn:microsoft.com/office/officeart/2005/8/layout/radial1"/>
    <dgm:cxn modelId="{ACACDB83-38EB-4F9E-A6A4-5D7F3A7AA3A9}" srcId="{32B7A84E-9252-472B-B0D2-638324BE3130}" destId="{502FC4C7-6ED7-46B1-ADDF-944DF0D5CB44}" srcOrd="11" destOrd="0" parTransId="{AF06EC9F-2721-4E78-9772-0DDCEBCAD273}" sibTransId="{D153686B-052A-424C-9434-D0B73871C594}"/>
    <dgm:cxn modelId="{5CC47E8D-4D1B-40D9-B442-E73BA300EE0B}" type="presOf" srcId="{AF06EC9F-2721-4E78-9772-0DDCEBCAD273}" destId="{02E7584A-9AFB-4F09-8FA9-FE8697300931}" srcOrd="0" destOrd="0" presId="urn:microsoft.com/office/officeart/2005/8/layout/radial1"/>
    <dgm:cxn modelId="{0F700596-2B25-408D-9ACA-0194A9CBE591}" type="presOf" srcId="{B4B4B650-FF65-49B7-8723-0E97653FDED9}" destId="{91DF4671-9D86-46C8-A862-33586265D25A}" srcOrd="0" destOrd="0" presId="urn:microsoft.com/office/officeart/2005/8/layout/radial1"/>
    <dgm:cxn modelId="{BE4CEF9F-4C64-411F-8DF1-BF84EF0AB90F}" srcId="{32B7A84E-9252-472B-B0D2-638324BE3130}" destId="{D730C0AB-97CB-4B49-BD61-EFA50237CE2C}" srcOrd="7" destOrd="0" parTransId="{E32715BA-C9B5-426E-9492-661249E0C18A}" sibTransId="{8EA9F3FB-1D89-49ED-A68D-E0920A33E84B}"/>
    <dgm:cxn modelId="{4C90A2B0-4783-43BA-87CC-36205489FC34}" srcId="{32B7A84E-9252-472B-B0D2-638324BE3130}" destId="{B4B4B650-FF65-49B7-8723-0E97653FDED9}" srcOrd="3" destOrd="0" parTransId="{CCF867FF-D4FA-427B-A709-B4DF197EB6DE}" sibTransId="{FAA09AC0-393E-4C97-A010-BA1AB6360239}"/>
    <dgm:cxn modelId="{EF2122B6-639D-4314-B4AC-932AEEE53BFD}" type="presOf" srcId="{3D324D4D-F281-4230-9F1E-2966CC6D9D65}" destId="{7EAD61D5-8D2C-4DD3-AD54-12BC199A715E}" srcOrd="0" destOrd="0" presId="urn:microsoft.com/office/officeart/2005/8/layout/radial1"/>
    <dgm:cxn modelId="{4F49DDB7-50C1-4E55-9FFA-7CC9F1488E64}" type="presOf" srcId="{15866F37-2ECC-4D3B-9197-634F316CFD47}" destId="{6A3EF824-F77D-40AD-B1CF-B1848665C157}" srcOrd="1" destOrd="0" presId="urn:microsoft.com/office/officeart/2005/8/layout/radial1"/>
    <dgm:cxn modelId="{C778A4BB-FD6B-4C76-B963-0645462A6E7B}" type="presOf" srcId="{0B54D9B5-408F-480E-9B70-B1F9902561B3}" destId="{656AFD3E-4F68-4689-BA21-8D977CEC1940}" srcOrd="1" destOrd="0" presId="urn:microsoft.com/office/officeart/2005/8/layout/radial1"/>
    <dgm:cxn modelId="{9AED14C9-92D2-41A6-830A-9110720B611D}" type="presOf" srcId="{6A21D047-87F5-4212-8781-B9D6C23E30EE}" destId="{F9EE5B93-8D12-45C7-9940-23F6A5F5AB71}" srcOrd="1" destOrd="0" presId="urn:microsoft.com/office/officeart/2005/8/layout/radial1"/>
    <dgm:cxn modelId="{64CE4DCE-3A82-4699-81B7-F119DEF0ED9D}" srcId="{32B7A84E-9252-472B-B0D2-638324BE3130}" destId="{18D09B14-320E-47BE-AD4D-638BE8E07A57}" srcOrd="4" destOrd="0" parTransId="{15866F37-2ECC-4D3B-9197-634F316CFD47}" sibTransId="{CB6C0D13-E0CF-4EB3-A355-7840249BB5C7}"/>
    <dgm:cxn modelId="{D68686CF-E12F-4813-BA65-9D5BA3E6D617}" type="presOf" srcId="{3C9C58C7-1D98-4470-9C66-F63BA4A66C7D}" destId="{ABE7A0B6-38BE-4CEE-A717-F5A209EA82FA}" srcOrd="0" destOrd="0" presId="urn:microsoft.com/office/officeart/2005/8/layout/radial1"/>
    <dgm:cxn modelId="{7BDD4BD0-4D0B-47AE-925A-B13FDD0B3B20}" type="presOf" srcId="{3C5C6E0F-A305-4684-9E10-9E0BF4756606}" destId="{A7F0E59B-660F-4E17-99F2-360A47728C7F}" srcOrd="0" destOrd="0" presId="urn:microsoft.com/office/officeart/2005/8/layout/radial1"/>
    <dgm:cxn modelId="{8AB1E4D2-38A9-4B60-9C88-30664B41A2C9}" type="presOf" srcId="{3C9C58C7-1D98-4470-9C66-F63BA4A66C7D}" destId="{B38AD5BC-8E55-43EF-8EAB-15BA93002253}" srcOrd="1" destOrd="0" presId="urn:microsoft.com/office/officeart/2005/8/layout/radial1"/>
    <dgm:cxn modelId="{0DE2ABD3-EE78-4CAE-A463-9D54A76803C0}" srcId="{32B7A84E-9252-472B-B0D2-638324BE3130}" destId="{4C9BD6D2-1BC7-4A5C-81E4-52EDAD358EB5}" srcOrd="1" destOrd="0" parTransId="{F7E1D1E2-3E38-4853-89E3-2048A72A0B1C}" sibTransId="{CFAB977C-F593-47ED-92D3-4F9535DED08F}"/>
    <dgm:cxn modelId="{62B58AD4-481B-4249-B2CD-C7016E6F8FFD}" type="presOf" srcId="{2DE93B69-7207-4B1E-BEB0-810AFD6D312E}" destId="{83D877E4-056E-4DD7-B11F-C06506225FEE}" srcOrd="0" destOrd="0" presId="urn:microsoft.com/office/officeart/2005/8/layout/radial1"/>
    <dgm:cxn modelId="{D463B4D6-4A66-47E4-BE1A-7FEA9139F952}" type="presOf" srcId="{0B54D9B5-408F-480E-9B70-B1F9902561B3}" destId="{8F1957BE-9F79-4199-BAF1-09DD6A5C5F69}" srcOrd="0" destOrd="0" presId="urn:microsoft.com/office/officeart/2005/8/layout/radial1"/>
    <dgm:cxn modelId="{E80B39E5-FB9C-41B0-A89A-86915A0523C7}" type="presOf" srcId="{15866F37-2ECC-4D3B-9197-634F316CFD47}" destId="{7C1CD989-9E8B-482F-9D33-CCCC84F7AD57}" srcOrd="0" destOrd="0" presId="urn:microsoft.com/office/officeart/2005/8/layout/radial1"/>
    <dgm:cxn modelId="{9794D4E6-F667-42E9-B63B-2BE2D6B42AF6}" srcId="{32B7A84E-9252-472B-B0D2-638324BE3130}" destId="{2DE93B69-7207-4B1E-BEB0-810AFD6D312E}" srcOrd="5" destOrd="0" parTransId="{CA2AFFB3-D8BE-4793-BBDD-DAB0E92D9E03}" sibTransId="{0901FAFA-D8AE-475E-8D09-14BED1B78087}"/>
    <dgm:cxn modelId="{9247A4E7-E330-4B54-8FB9-C293A488A024}" type="presOf" srcId="{E24592FF-EFB4-4D0C-B053-9AF85DB1841E}" destId="{3210BE2A-2308-4740-B935-A49B862FC6A4}" srcOrd="0" destOrd="0" presId="urn:microsoft.com/office/officeart/2005/8/layout/radial1"/>
    <dgm:cxn modelId="{5BCF8DF6-46C8-4C5F-93DE-D96540517ABA}" type="presOf" srcId="{E32715BA-C9B5-426E-9492-661249E0C18A}" destId="{D1766F9C-C169-4C34-99AD-B8481B7E519C}" srcOrd="1" destOrd="0" presId="urn:microsoft.com/office/officeart/2005/8/layout/radial1"/>
    <dgm:cxn modelId="{456C97FC-C393-4368-B872-71C17568F685}" type="presOf" srcId="{502FC4C7-6ED7-46B1-ADDF-944DF0D5CB44}" destId="{7755A73B-8D28-4431-9763-DC95929F705E}" srcOrd="0" destOrd="0" presId="urn:microsoft.com/office/officeart/2005/8/layout/radial1"/>
    <dgm:cxn modelId="{94F8D4A1-3DAB-432F-948D-730BDB0427FF}" type="presParOf" srcId="{77679554-57D3-427C-ADB5-11FA9C2B7608}" destId="{56A8C192-739E-4A08-BD99-6FE31A0BBF57}" srcOrd="0" destOrd="0" presId="urn:microsoft.com/office/officeart/2005/8/layout/radial1"/>
    <dgm:cxn modelId="{27D4C4AC-A130-4B8F-A145-F99279B4871A}" type="presParOf" srcId="{77679554-57D3-427C-ADB5-11FA9C2B7608}" destId="{8F1957BE-9F79-4199-BAF1-09DD6A5C5F69}" srcOrd="1" destOrd="0" presId="urn:microsoft.com/office/officeart/2005/8/layout/radial1"/>
    <dgm:cxn modelId="{78E105B6-F1F6-4038-ADB6-49B861025FB3}" type="presParOf" srcId="{8F1957BE-9F79-4199-BAF1-09DD6A5C5F69}" destId="{656AFD3E-4F68-4689-BA21-8D977CEC1940}" srcOrd="0" destOrd="0" presId="urn:microsoft.com/office/officeart/2005/8/layout/radial1"/>
    <dgm:cxn modelId="{B9D28A0A-20D8-46AB-97D8-7BDD30CDCB56}" type="presParOf" srcId="{77679554-57D3-427C-ADB5-11FA9C2B7608}" destId="{D63F5875-E8F1-40F6-96DA-88F988E7164B}" srcOrd="2" destOrd="0" presId="urn:microsoft.com/office/officeart/2005/8/layout/radial1"/>
    <dgm:cxn modelId="{F7BB1F81-139E-4880-BA7A-0D201FD6EAA0}" type="presParOf" srcId="{77679554-57D3-427C-ADB5-11FA9C2B7608}" destId="{1AFE4773-8962-4A90-8733-6E541F96AF2C}" srcOrd="3" destOrd="0" presId="urn:microsoft.com/office/officeart/2005/8/layout/radial1"/>
    <dgm:cxn modelId="{CC53F8DE-A612-407C-8313-90F8FB8DC184}" type="presParOf" srcId="{1AFE4773-8962-4A90-8733-6E541F96AF2C}" destId="{63DD880B-52C7-4B10-A0E7-81EA97C644AD}" srcOrd="0" destOrd="0" presId="urn:microsoft.com/office/officeart/2005/8/layout/radial1"/>
    <dgm:cxn modelId="{12F361D7-9A78-4B65-9CC4-DB9A47A4F442}" type="presParOf" srcId="{77679554-57D3-427C-ADB5-11FA9C2B7608}" destId="{3735F421-206D-4157-BA7F-F93350D18FD8}" srcOrd="4" destOrd="0" presId="urn:microsoft.com/office/officeart/2005/8/layout/radial1"/>
    <dgm:cxn modelId="{D3A759AC-7455-4585-B723-A21C8AA06665}" type="presParOf" srcId="{77679554-57D3-427C-ADB5-11FA9C2B7608}" destId="{CBDA92EA-B622-4110-BA5C-06934EAC7FA6}" srcOrd="5" destOrd="0" presId="urn:microsoft.com/office/officeart/2005/8/layout/radial1"/>
    <dgm:cxn modelId="{3FFB5BCC-D120-4CE5-BA75-38E35FF97A49}" type="presParOf" srcId="{CBDA92EA-B622-4110-BA5C-06934EAC7FA6}" destId="{F9EE5B93-8D12-45C7-9940-23F6A5F5AB71}" srcOrd="0" destOrd="0" presId="urn:microsoft.com/office/officeart/2005/8/layout/radial1"/>
    <dgm:cxn modelId="{16E2AF1F-CB93-4FCD-A824-E958BB82EC8A}" type="presParOf" srcId="{77679554-57D3-427C-ADB5-11FA9C2B7608}" destId="{BB9929DE-6AD7-436E-BC8A-83595AF23862}" srcOrd="6" destOrd="0" presId="urn:microsoft.com/office/officeart/2005/8/layout/radial1"/>
    <dgm:cxn modelId="{1DFE74A7-AC25-4BC6-847F-CA038B946E30}" type="presParOf" srcId="{77679554-57D3-427C-ADB5-11FA9C2B7608}" destId="{18B46A5D-F9E9-4B50-A378-88D77E3B7D42}" srcOrd="7" destOrd="0" presId="urn:microsoft.com/office/officeart/2005/8/layout/radial1"/>
    <dgm:cxn modelId="{78217359-4005-4224-A1F3-0ED4998D9A26}" type="presParOf" srcId="{18B46A5D-F9E9-4B50-A378-88D77E3B7D42}" destId="{13087A67-533A-4C22-9521-A898C8519DC2}" srcOrd="0" destOrd="0" presId="urn:microsoft.com/office/officeart/2005/8/layout/radial1"/>
    <dgm:cxn modelId="{3419CFF0-2B64-4677-ACE1-547453F1B6BC}" type="presParOf" srcId="{77679554-57D3-427C-ADB5-11FA9C2B7608}" destId="{91DF4671-9D86-46C8-A862-33586265D25A}" srcOrd="8" destOrd="0" presId="urn:microsoft.com/office/officeart/2005/8/layout/radial1"/>
    <dgm:cxn modelId="{D4EDED79-F79A-4C82-8713-247686664EA6}" type="presParOf" srcId="{77679554-57D3-427C-ADB5-11FA9C2B7608}" destId="{7C1CD989-9E8B-482F-9D33-CCCC84F7AD57}" srcOrd="9" destOrd="0" presId="urn:microsoft.com/office/officeart/2005/8/layout/radial1"/>
    <dgm:cxn modelId="{9A4A7F48-FE05-4A98-A7C7-0EE5746E4DFF}" type="presParOf" srcId="{7C1CD989-9E8B-482F-9D33-CCCC84F7AD57}" destId="{6A3EF824-F77D-40AD-B1CF-B1848665C157}" srcOrd="0" destOrd="0" presId="urn:microsoft.com/office/officeart/2005/8/layout/radial1"/>
    <dgm:cxn modelId="{B74E0436-7E59-47AA-9E71-91DE70C6BD5B}" type="presParOf" srcId="{77679554-57D3-427C-ADB5-11FA9C2B7608}" destId="{1EAD55D9-D486-4EB7-AD2C-6D735D2C846B}" srcOrd="10" destOrd="0" presId="urn:microsoft.com/office/officeart/2005/8/layout/radial1"/>
    <dgm:cxn modelId="{99B5E61C-1BF6-41D7-AABD-CF8C52BE6979}" type="presParOf" srcId="{77679554-57D3-427C-ADB5-11FA9C2B7608}" destId="{75E8AF6A-810D-42B1-8632-9AE58B127DEA}" srcOrd="11" destOrd="0" presId="urn:microsoft.com/office/officeart/2005/8/layout/radial1"/>
    <dgm:cxn modelId="{09D7A6DD-F08C-4D99-AB31-EC6B9AF1F9E5}" type="presParOf" srcId="{75E8AF6A-810D-42B1-8632-9AE58B127DEA}" destId="{9F589188-1C15-4953-9B91-07C665682E20}" srcOrd="0" destOrd="0" presId="urn:microsoft.com/office/officeart/2005/8/layout/radial1"/>
    <dgm:cxn modelId="{707EE6D7-0427-4B76-BD68-F60751C4FDEB}" type="presParOf" srcId="{77679554-57D3-427C-ADB5-11FA9C2B7608}" destId="{83D877E4-056E-4DD7-B11F-C06506225FEE}" srcOrd="12" destOrd="0" presId="urn:microsoft.com/office/officeart/2005/8/layout/radial1"/>
    <dgm:cxn modelId="{1B01915F-F619-4652-85D4-630C358BB4E4}" type="presParOf" srcId="{77679554-57D3-427C-ADB5-11FA9C2B7608}" destId="{ABE7A0B6-38BE-4CEE-A717-F5A209EA82FA}" srcOrd="13" destOrd="0" presId="urn:microsoft.com/office/officeart/2005/8/layout/radial1"/>
    <dgm:cxn modelId="{71C62E49-8FB9-41DB-9525-0BA973501332}" type="presParOf" srcId="{ABE7A0B6-38BE-4CEE-A717-F5A209EA82FA}" destId="{B38AD5BC-8E55-43EF-8EAB-15BA93002253}" srcOrd="0" destOrd="0" presId="urn:microsoft.com/office/officeart/2005/8/layout/radial1"/>
    <dgm:cxn modelId="{3A75E087-7528-47BC-88C7-56114DD02F8E}" type="presParOf" srcId="{77679554-57D3-427C-ADB5-11FA9C2B7608}" destId="{604FEF73-8287-471E-8235-8642FF793CC3}" srcOrd="14" destOrd="0" presId="urn:microsoft.com/office/officeart/2005/8/layout/radial1"/>
    <dgm:cxn modelId="{B17B697D-BBE8-4407-B99A-C1B214E4ED6E}" type="presParOf" srcId="{77679554-57D3-427C-ADB5-11FA9C2B7608}" destId="{4CCFEBFF-DE2C-47C9-8E1E-F0DA2419DD60}" srcOrd="15" destOrd="0" presId="urn:microsoft.com/office/officeart/2005/8/layout/radial1"/>
    <dgm:cxn modelId="{FA7EDCD6-897D-4DDE-8255-EF81941C2E08}" type="presParOf" srcId="{4CCFEBFF-DE2C-47C9-8E1E-F0DA2419DD60}" destId="{D1766F9C-C169-4C34-99AD-B8481B7E519C}" srcOrd="0" destOrd="0" presId="urn:microsoft.com/office/officeart/2005/8/layout/radial1"/>
    <dgm:cxn modelId="{988228D0-0F8F-4FD2-BCB3-847DD649C44B}" type="presParOf" srcId="{77679554-57D3-427C-ADB5-11FA9C2B7608}" destId="{34F46600-DF17-449C-B5A5-AD5F48F46196}" srcOrd="16" destOrd="0" presId="urn:microsoft.com/office/officeart/2005/8/layout/radial1"/>
    <dgm:cxn modelId="{8BC452CC-98B0-4137-89A7-D0D03E7AF213}" type="presParOf" srcId="{77679554-57D3-427C-ADB5-11FA9C2B7608}" destId="{99C5AD6F-A2E6-47E1-95DC-87F9B535005F}" srcOrd="17" destOrd="0" presId="urn:microsoft.com/office/officeart/2005/8/layout/radial1"/>
    <dgm:cxn modelId="{E9F6B08A-4ECA-4311-A7EE-E1BA0697D1DC}" type="presParOf" srcId="{99C5AD6F-A2E6-47E1-95DC-87F9B535005F}" destId="{64C6446E-13B6-4AB8-8346-0AA002B65FEC}" srcOrd="0" destOrd="0" presId="urn:microsoft.com/office/officeart/2005/8/layout/radial1"/>
    <dgm:cxn modelId="{AAFB74C3-AB62-4459-836E-7F005ED81DDF}" type="presParOf" srcId="{77679554-57D3-427C-ADB5-11FA9C2B7608}" destId="{7EAD61D5-8D2C-4DD3-AD54-12BC199A715E}" srcOrd="18" destOrd="0" presId="urn:microsoft.com/office/officeart/2005/8/layout/radial1"/>
    <dgm:cxn modelId="{CB3B9FD6-A6CF-4175-97F9-52A775596908}" type="presParOf" srcId="{77679554-57D3-427C-ADB5-11FA9C2B7608}" destId="{3210BE2A-2308-4740-B935-A49B862FC6A4}" srcOrd="19" destOrd="0" presId="urn:microsoft.com/office/officeart/2005/8/layout/radial1"/>
    <dgm:cxn modelId="{D4515BC4-1AAD-4B5A-8B1F-92401726E44D}" type="presParOf" srcId="{3210BE2A-2308-4740-B935-A49B862FC6A4}" destId="{81522B92-B624-4C42-816E-937ABF7A6D2F}" srcOrd="0" destOrd="0" presId="urn:microsoft.com/office/officeart/2005/8/layout/radial1"/>
    <dgm:cxn modelId="{53D6CC93-7AE4-40EF-963C-588EB50C7AB6}" type="presParOf" srcId="{77679554-57D3-427C-ADB5-11FA9C2B7608}" destId="{A7F0E59B-660F-4E17-99F2-360A47728C7F}" srcOrd="20" destOrd="0" presId="urn:microsoft.com/office/officeart/2005/8/layout/radial1"/>
    <dgm:cxn modelId="{3165828A-58ED-4AF1-BC4F-D9F8D636FD51}" type="presParOf" srcId="{77679554-57D3-427C-ADB5-11FA9C2B7608}" destId="{A819E46C-0DD6-4A89-BA58-96D5664F892B}" srcOrd="21" destOrd="0" presId="urn:microsoft.com/office/officeart/2005/8/layout/radial1"/>
    <dgm:cxn modelId="{9899A238-AE30-442A-992D-CE443565E875}" type="presParOf" srcId="{A819E46C-0DD6-4A89-BA58-96D5664F892B}" destId="{93517B77-6136-4A11-B433-0D3F0839CDBF}" srcOrd="0" destOrd="0" presId="urn:microsoft.com/office/officeart/2005/8/layout/radial1"/>
    <dgm:cxn modelId="{EBADD350-8DEB-4C8A-896A-C390AF6B08ED}" type="presParOf" srcId="{77679554-57D3-427C-ADB5-11FA9C2B7608}" destId="{CED26074-7CCE-41D9-B6EB-FFDC5997778E}" srcOrd="22" destOrd="0" presId="urn:microsoft.com/office/officeart/2005/8/layout/radial1"/>
    <dgm:cxn modelId="{6F4F0969-07C7-4DE7-93AB-B14903A485FE}" type="presParOf" srcId="{77679554-57D3-427C-ADB5-11FA9C2B7608}" destId="{02E7584A-9AFB-4F09-8FA9-FE8697300931}" srcOrd="23" destOrd="0" presId="urn:microsoft.com/office/officeart/2005/8/layout/radial1"/>
    <dgm:cxn modelId="{79FDEB05-425B-480E-BEFD-2CA051B6F8A7}" type="presParOf" srcId="{02E7584A-9AFB-4F09-8FA9-FE8697300931}" destId="{6A1B2F26-8AA5-42A8-9531-DBD0616838CF}" srcOrd="0" destOrd="0" presId="urn:microsoft.com/office/officeart/2005/8/layout/radial1"/>
    <dgm:cxn modelId="{15ACA942-538B-4CE6-A424-43E23E9E2644}" type="presParOf" srcId="{77679554-57D3-427C-ADB5-11FA9C2B7608}" destId="{7755A73B-8D28-4431-9763-DC95929F705E}" srcOrd="2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F8642AE-AE76-4D58-9A2C-12E986C4E4CC}"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IE"/>
        </a:p>
      </dgm:t>
    </dgm:pt>
    <dgm:pt modelId="{CA96CADF-75B4-4665-996B-8932FDCCB638}">
      <dgm:prSet phldrT="[Text]"/>
      <dgm:spPr/>
      <dgm:t>
        <a:bodyPr/>
        <a:lstStyle/>
        <a:p>
          <a:r>
            <a:rPr lang="en-IE" b="1" dirty="0"/>
            <a:t>(A) Protect/Build</a:t>
          </a:r>
        </a:p>
        <a:p>
          <a:r>
            <a:rPr lang="en-IE" dirty="0"/>
            <a:t>Consolidation</a:t>
          </a:r>
        </a:p>
        <a:p>
          <a:r>
            <a:rPr lang="en-IE" dirty="0"/>
            <a:t>Market penetration </a:t>
          </a:r>
        </a:p>
      </dgm:t>
    </dgm:pt>
    <dgm:pt modelId="{848CEE03-8406-4461-BB94-610B80FFBB87}" type="parTrans" cxnId="{4B196136-83C8-4452-948F-91133B918612}">
      <dgm:prSet/>
      <dgm:spPr/>
      <dgm:t>
        <a:bodyPr/>
        <a:lstStyle/>
        <a:p>
          <a:endParaRPr lang="en-IE"/>
        </a:p>
      </dgm:t>
    </dgm:pt>
    <dgm:pt modelId="{8823005E-B13F-4019-B96A-57A0A2B652A8}" type="sibTrans" cxnId="{4B196136-83C8-4452-948F-91133B918612}">
      <dgm:prSet/>
      <dgm:spPr/>
      <dgm:t>
        <a:bodyPr/>
        <a:lstStyle/>
        <a:p>
          <a:endParaRPr lang="en-IE"/>
        </a:p>
      </dgm:t>
    </dgm:pt>
    <dgm:pt modelId="{88643F05-90D9-4DAE-A957-FFC61C616A14}">
      <dgm:prSet phldrT="[Text]"/>
      <dgm:spPr/>
      <dgm:t>
        <a:bodyPr/>
        <a:lstStyle/>
        <a:p>
          <a:r>
            <a:rPr lang="en-IE" b="1" dirty="0"/>
            <a:t>(B) Product Development</a:t>
          </a:r>
        </a:p>
        <a:p>
          <a:r>
            <a:rPr lang="en-IE" dirty="0"/>
            <a:t>With existing capabilities</a:t>
          </a:r>
        </a:p>
        <a:p>
          <a:r>
            <a:rPr lang="en-IE" dirty="0"/>
            <a:t>With new capabilities</a:t>
          </a:r>
        </a:p>
        <a:p>
          <a:r>
            <a:rPr lang="en-IE" dirty="0"/>
            <a:t>Beyond current expectations</a:t>
          </a:r>
        </a:p>
        <a:p>
          <a:endParaRPr lang="en-IE" dirty="0"/>
        </a:p>
      </dgm:t>
    </dgm:pt>
    <dgm:pt modelId="{3BB247EF-00F0-48E0-A9F9-8BD2B400E79A}" type="parTrans" cxnId="{55044462-2BFE-4739-82AD-27CD9CC0DFA7}">
      <dgm:prSet/>
      <dgm:spPr/>
      <dgm:t>
        <a:bodyPr/>
        <a:lstStyle/>
        <a:p>
          <a:endParaRPr lang="en-IE"/>
        </a:p>
      </dgm:t>
    </dgm:pt>
    <dgm:pt modelId="{D6EC9D32-3002-4767-886D-3BCAFB52CD7E}" type="sibTrans" cxnId="{55044462-2BFE-4739-82AD-27CD9CC0DFA7}">
      <dgm:prSet/>
      <dgm:spPr/>
      <dgm:t>
        <a:bodyPr/>
        <a:lstStyle/>
        <a:p>
          <a:endParaRPr lang="en-IE"/>
        </a:p>
      </dgm:t>
    </dgm:pt>
    <dgm:pt modelId="{2661AED7-8480-40B0-A5CD-C6AF59279FAF}">
      <dgm:prSet phldrT="[Text]"/>
      <dgm:spPr/>
      <dgm:t>
        <a:bodyPr/>
        <a:lstStyle/>
        <a:p>
          <a:r>
            <a:rPr lang="en-IE" b="1" dirty="0"/>
            <a:t>(C) Market Development</a:t>
          </a:r>
        </a:p>
        <a:p>
          <a:r>
            <a:rPr lang="en-IE" dirty="0"/>
            <a:t>New segments</a:t>
          </a:r>
        </a:p>
        <a:p>
          <a:r>
            <a:rPr lang="en-IE" dirty="0"/>
            <a:t>New territories</a:t>
          </a:r>
        </a:p>
        <a:p>
          <a:r>
            <a:rPr lang="en-IE" dirty="0"/>
            <a:t>New uses</a:t>
          </a:r>
        </a:p>
        <a:p>
          <a:r>
            <a:rPr lang="en-IE" dirty="0"/>
            <a:t>With new capabilities</a:t>
          </a:r>
        </a:p>
        <a:p>
          <a:r>
            <a:rPr lang="en-IE" dirty="0"/>
            <a:t>Beyond current expectations </a:t>
          </a:r>
        </a:p>
      </dgm:t>
    </dgm:pt>
    <dgm:pt modelId="{40C153AA-0D45-4A5E-A12E-1DFD9A5EF97C}" type="parTrans" cxnId="{5EF41632-FFAE-41C7-96DC-AD62A5A45032}">
      <dgm:prSet/>
      <dgm:spPr/>
      <dgm:t>
        <a:bodyPr/>
        <a:lstStyle/>
        <a:p>
          <a:endParaRPr lang="en-IE"/>
        </a:p>
      </dgm:t>
    </dgm:pt>
    <dgm:pt modelId="{BE99E001-778B-4EF3-B6A5-091950FB864A}" type="sibTrans" cxnId="{5EF41632-FFAE-41C7-96DC-AD62A5A45032}">
      <dgm:prSet/>
      <dgm:spPr/>
      <dgm:t>
        <a:bodyPr/>
        <a:lstStyle/>
        <a:p>
          <a:endParaRPr lang="en-IE"/>
        </a:p>
      </dgm:t>
    </dgm:pt>
    <dgm:pt modelId="{574BCEDF-5384-43F1-93F9-227C24A8ADFC}">
      <dgm:prSet phldrT="[Text]"/>
      <dgm:spPr/>
      <dgm:t>
        <a:bodyPr/>
        <a:lstStyle/>
        <a:p>
          <a:r>
            <a:rPr lang="en-IE" b="1" dirty="0"/>
            <a:t>(D) Diversification</a:t>
          </a:r>
        </a:p>
        <a:p>
          <a:r>
            <a:rPr lang="en-IE" dirty="0"/>
            <a:t>With existing capabilities</a:t>
          </a:r>
        </a:p>
        <a:p>
          <a:r>
            <a:rPr lang="en-IE" dirty="0"/>
            <a:t>With new capabilities</a:t>
          </a:r>
        </a:p>
        <a:p>
          <a:r>
            <a:rPr lang="en-IE" dirty="0"/>
            <a:t>Beyond current expectations</a:t>
          </a:r>
        </a:p>
        <a:p>
          <a:endParaRPr lang="en-IE" dirty="0"/>
        </a:p>
      </dgm:t>
    </dgm:pt>
    <dgm:pt modelId="{4B24A995-77B8-4954-94FC-391D73CE2780}" type="parTrans" cxnId="{C0037FA8-0C3E-4650-BEBE-BE432E099700}">
      <dgm:prSet/>
      <dgm:spPr/>
      <dgm:t>
        <a:bodyPr/>
        <a:lstStyle/>
        <a:p>
          <a:endParaRPr lang="en-IE"/>
        </a:p>
      </dgm:t>
    </dgm:pt>
    <dgm:pt modelId="{09696445-B21F-4AEA-99BD-E2FEC116AE7E}" type="sibTrans" cxnId="{C0037FA8-0C3E-4650-BEBE-BE432E099700}">
      <dgm:prSet/>
      <dgm:spPr/>
      <dgm:t>
        <a:bodyPr/>
        <a:lstStyle/>
        <a:p>
          <a:endParaRPr lang="en-IE"/>
        </a:p>
      </dgm:t>
    </dgm:pt>
    <dgm:pt modelId="{98DAB68C-51DC-42BD-B452-408BD51C7210}" type="pres">
      <dgm:prSet presAssocID="{8F8642AE-AE76-4D58-9A2C-12E986C4E4CC}" presName="matrix" presStyleCnt="0">
        <dgm:presLayoutVars>
          <dgm:chMax val="1"/>
          <dgm:dir/>
          <dgm:resizeHandles val="exact"/>
        </dgm:presLayoutVars>
      </dgm:prSet>
      <dgm:spPr/>
    </dgm:pt>
    <dgm:pt modelId="{7BA6B2CB-5AA8-4946-BD07-F51E218B3A13}" type="pres">
      <dgm:prSet presAssocID="{8F8642AE-AE76-4D58-9A2C-12E986C4E4CC}" presName="diamond" presStyleLbl="bgShp" presStyleIdx="0" presStyleCnt="1"/>
      <dgm:spPr/>
    </dgm:pt>
    <dgm:pt modelId="{2B951569-7656-479B-B253-E47F716D25C5}" type="pres">
      <dgm:prSet presAssocID="{8F8642AE-AE76-4D58-9A2C-12E986C4E4CC}" presName="quad1" presStyleLbl="node1" presStyleIdx="0" presStyleCnt="4">
        <dgm:presLayoutVars>
          <dgm:chMax val="0"/>
          <dgm:chPref val="0"/>
          <dgm:bulletEnabled val="1"/>
        </dgm:presLayoutVars>
      </dgm:prSet>
      <dgm:spPr/>
    </dgm:pt>
    <dgm:pt modelId="{36B3C1CB-5A66-4DF7-9A2F-845FF580C964}" type="pres">
      <dgm:prSet presAssocID="{8F8642AE-AE76-4D58-9A2C-12E986C4E4CC}" presName="quad2" presStyleLbl="node1" presStyleIdx="1" presStyleCnt="4">
        <dgm:presLayoutVars>
          <dgm:chMax val="0"/>
          <dgm:chPref val="0"/>
          <dgm:bulletEnabled val="1"/>
        </dgm:presLayoutVars>
      </dgm:prSet>
      <dgm:spPr/>
    </dgm:pt>
    <dgm:pt modelId="{AF4E202F-C1B0-4D70-A37C-FE60C9A789C4}" type="pres">
      <dgm:prSet presAssocID="{8F8642AE-AE76-4D58-9A2C-12E986C4E4CC}" presName="quad3" presStyleLbl="node1" presStyleIdx="2" presStyleCnt="4">
        <dgm:presLayoutVars>
          <dgm:chMax val="0"/>
          <dgm:chPref val="0"/>
          <dgm:bulletEnabled val="1"/>
        </dgm:presLayoutVars>
      </dgm:prSet>
      <dgm:spPr/>
    </dgm:pt>
    <dgm:pt modelId="{02F55789-0E28-47FB-BAD3-DF2D9424A333}" type="pres">
      <dgm:prSet presAssocID="{8F8642AE-AE76-4D58-9A2C-12E986C4E4CC}" presName="quad4" presStyleLbl="node1" presStyleIdx="3" presStyleCnt="4">
        <dgm:presLayoutVars>
          <dgm:chMax val="0"/>
          <dgm:chPref val="0"/>
          <dgm:bulletEnabled val="1"/>
        </dgm:presLayoutVars>
      </dgm:prSet>
      <dgm:spPr/>
    </dgm:pt>
  </dgm:ptLst>
  <dgm:cxnLst>
    <dgm:cxn modelId="{28941105-B0CA-4620-81D5-85E75472DF26}" type="presOf" srcId="{CA96CADF-75B4-4665-996B-8932FDCCB638}" destId="{2B951569-7656-479B-B253-E47F716D25C5}" srcOrd="0" destOrd="0" presId="urn:microsoft.com/office/officeart/2005/8/layout/matrix3"/>
    <dgm:cxn modelId="{EAA05719-FDBF-4D62-8E2D-DD7D695D43FC}" type="presOf" srcId="{574BCEDF-5384-43F1-93F9-227C24A8ADFC}" destId="{02F55789-0E28-47FB-BAD3-DF2D9424A333}" srcOrd="0" destOrd="0" presId="urn:microsoft.com/office/officeart/2005/8/layout/matrix3"/>
    <dgm:cxn modelId="{5EF41632-FFAE-41C7-96DC-AD62A5A45032}" srcId="{8F8642AE-AE76-4D58-9A2C-12E986C4E4CC}" destId="{2661AED7-8480-40B0-A5CD-C6AF59279FAF}" srcOrd="2" destOrd="0" parTransId="{40C153AA-0D45-4A5E-A12E-1DFD9A5EF97C}" sibTransId="{BE99E001-778B-4EF3-B6A5-091950FB864A}"/>
    <dgm:cxn modelId="{D471DC32-A959-4BD2-8A47-893A05E40E86}" type="presOf" srcId="{2661AED7-8480-40B0-A5CD-C6AF59279FAF}" destId="{AF4E202F-C1B0-4D70-A37C-FE60C9A789C4}" srcOrd="0" destOrd="0" presId="urn:microsoft.com/office/officeart/2005/8/layout/matrix3"/>
    <dgm:cxn modelId="{4B196136-83C8-4452-948F-91133B918612}" srcId="{8F8642AE-AE76-4D58-9A2C-12E986C4E4CC}" destId="{CA96CADF-75B4-4665-996B-8932FDCCB638}" srcOrd="0" destOrd="0" parTransId="{848CEE03-8406-4461-BB94-610B80FFBB87}" sibTransId="{8823005E-B13F-4019-B96A-57A0A2B652A8}"/>
    <dgm:cxn modelId="{55044462-2BFE-4739-82AD-27CD9CC0DFA7}" srcId="{8F8642AE-AE76-4D58-9A2C-12E986C4E4CC}" destId="{88643F05-90D9-4DAE-A957-FFC61C616A14}" srcOrd="1" destOrd="0" parTransId="{3BB247EF-00F0-48E0-A9F9-8BD2B400E79A}" sibTransId="{D6EC9D32-3002-4767-886D-3BCAFB52CD7E}"/>
    <dgm:cxn modelId="{C0037FA8-0C3E-4650-BEBE-BE432E099700}" srcId="{8F8642AE-AE76-4D58-9A2C-12E986C4E4CC}" destId="{574BCEDF-5384-43F1-93F9-227C24A8ADFC}" srcOrd="3" destOrd="0" parTransId="{4B24A995-77B8-4954-94FC-391D73CE2780}" sibTransId="{09696445-B21F-4AEA-99BD-E2FEC116AE7E}"/>
    <dgm:cxn modelId="{47ECE6BB-18FB-4524-AE2B-961244B00270}" type="presOf" srcId="{8F8642AE-AE76-4D58-9A2C-12E986C4E4CC}" destId="{98DAB68C-51DC-42BD-B452-408BD51C7210}" srcOrd="0" destOrd="0" presId="urn:microsoft.com/office/officeart/2005/8/layout/matrix3"/>
    <dgm:cxn modelId="{A9151BBC-D6F9-4F95-AE65-B58E2327903B}" type="presOf" srcId="{88643F05-90D9-4DAE-A957-FFC61C616A14}" destId="{36B3C1CB-5A66-4DF7-9A2F-845FF580C964}" srcOrd="0" destOrd="0" presId="urn:microsoft.com/office/officeart/2005/8/layout/matrix3"/>
    <dgm:cxn modelId="{0C2B1ED0-BC2D-4AAA-B361-6EDA3FF43FC1}" type="presParOf" srcId="{98DAB68C-51DC-42BD-B452-408BD51C7210}" destId="{7BA6B2CB-5AA8-4946-BD07-F51E218B3A13}" srcOrd="0" destOrd="0" presId="urn:microsoft.com/office/officeart/2005/8/layout/matrix3"/>
    <dgm:cxn modelId="{10DE4260-920C-4E44-95DC-1EAE630C5C9D}" type="presParOf" srcId="{98DAB68C-51DC-42BD-B452-408BD51C7210}" destId="{2B951569-7656-479B-B253-E47F716D25C5}" srcOrd="1" destOrd="0" presId="urn:microsoft.com/office/officeart/2005/8/layout/matrix3"/>
    <dgm:cxn modelId="{66E31156-A6A7-4CBE-8CD1-8E6EBBA25456}" type="presParOf" srcId="{98DAB68C-51DC-42BD-B452-408BD51C7210}" destId="{36B3C1CB-5A66-4DF7-9A2F-845FF580C964}" srcOrd="2" destOrd="0" presId="urn:microsoft.com/office/officeart/2005/8/layout/matrix3"/>
    <dgm:cxn modelId="{F01FB21E-C5D8-4240-AFE0-C3D37229B4EB}" type="presParOf" srcId="{98DAB68C-51DC-42BD-B452-408BD51C7210}" destId="{AF4E202F-C1B0-4D70-A37C-FE60C9A789C4}" srcOrd="3" destOrd="0" presId="urn:microsoft.com/office/officeart/2005/8/layout/matrix3"/>
    <dgm:cxn modelId="{C2400D28-9AAD-40A0-9CAF-08F529620A1F}" type="presParOf" srcId="{98DAB68C-51DC-42BD-B452-408BD51C7210}" destId="{02F55789-0E28-47FB-BAD3-DF2D9424A33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DFA8BEF-6ADD-4682-81D6-38A27ED82482}" type="doc">
      <dgm:prSet loTypeId="urn:microsoft.com/office/officeart/2005/8/layout/process4" loCatId="process" qsTypeId="urn:microsoft.com/office/officeart/2005/8/quickstyle/simple5" qsCatId="simple" csTypeId="urn:microsoft.com/office/officeart/2005/8/colors/colorful5" csCatId="colorful" phldr="1"/>
      <dgm:spPr/>
      <dgm:t>
        <a:bodyPr/>
        <a:lstStyle/>
        <a:p>
          <a:endParaRPr lang="en-US"/>
        </a:p>
      </dgm:t>
    </dgm:pt>
    <dgm:pt modelId="{2E8616AB-EEAF-4C75-B340-BD2567249F77}">
      <dgm:prSet/>
      <dgm:spPr/>
      <dgm:t>
        <a:bodyPr/>
        <a:lstStyle/>
        <a:p>
          <a:r>
            <a:rPr lang="en-IE"/>
            <a:t>Meets some of the criticisms of the Boston Matrix</a:t>
          </a:r>
          <a:endParaRPr lang="en-US"/>
        </a:p>
      </dgm:t>
    </dgm:pt>
    <dgm:pt modelId="{14104437-BEDC-4BDE-A4D3-5FDE14C73A58}" type="parTrans" cxnId="{2C0AC932-2589-4403-8A2A-F06770072140}">
      <dgm:prSet/>
      <dgm:spPr/>
      <dgm:t>
        <a:bodyPr/>
        <a:lstStyle/>
        <a:p>
          <a:endParaRPr lang="en-US"/>
        </a:p>
      </dgm:t>
    </dgm:pt>
    <dgm:pt modelId="{20E45F23-7A91-4B65-8475-EDB2B9457B76}" type="sibTrans" cxnId="{2C0AC932-2589-4403-8A2A-F06770072140}">
      <dgm:prSet/>
      <dgm:spPr/>
      <dgm:t>
        <a:bodyPr/>
        <a:lstStyle/>
        <a:p>
          <a:endParaRPr lang="en-US"/>
        </a:p>
      </dgm:t>
    </dgm:pt>
    <dgm:pt modelId="{CCBC0EB3-4F2E-4C56-94DF-9A19A848BA98}">
      <dgm:prSet/>
      <dgm:spPr/>
      <dgm:t>
        <a:bodyPr/>
        <a:lstStyle/>
        <a:p>
          <a:r>
            <a:rPr lang="en-IE" dirty="0"/>
            <a:t>Rather than using market share as a variable, use enterprises capabilities, assessed as weak, average, strong</a:t>
          </a:r>
          <a:endParaRPr lang="en-US" dirty="0"/>
        </a:p>
      </dgm:t>
    </dgm:pt>
    <dgm:pt modelId="{EBA30DD2-8AEE-4278-8787-5668B7AFDBA6}" type="parTrans" cxnId="{61B39DBB-C17C-4876-8092-5C48907E1AA8}">
      <dgm:prSet/>
      <dgm:spPr/>
      <dgm:t>
        <a:bodyPr/>
        <a:lstStyle/>
        <a:p>
          <a:endParaRPr lang="en-US"/>
        </a:p>
      </dgm:t>
    </dgm:pt>
    <dgm:pt modelId="{AA6DD692-3222-42BE-BACD-6CBB614DC0C1}" type="sibTrans" cxnId="{61B39DBB-C17C-4876-8092-5C48907E1AA8}">
      <dgm:prSet/>
      <dgm:spPr/>
      <dgm:t>
        <a:bodyPr/>
        <a:lstStyle/>
        <a:p>
          <a:endParaRPr lang="en-US"/>
        </a:p>
      </dgm:t>
    </dgm:pt>
    <dgm:pt modelId="{FDAE21A5-153A-4863-8F12-60DBEF657051}">
      <dgm:prSet/>
      <dgm:spPr/>
      <dgm:t>
        <a:bodyPr/>
        <a:lstStyle/>
        <a:p>
          <a:r>
            <a:rPr lang="en-IE" dirty="0"/>
            <a:t>Other factors considered such as managerial skill, technology etc.</a:t>
          </a:r>
          <a:endParaRPr lang="en-US" dirty="0"/>
        </a:p>
      </dgm:t>
    </dgm:pt>
    <dgm:pt modelId="{26A75812-6CD1-45F2-A47F-C03594838BF3}" type="parTrans" cxnId="{18D74C17-20AE-40E1-8317-F586AA67B848}">
      <dgm:prSet/>
      <dgm:spPr/>
      <dgm:t>
        <a:bodyPr/>
        <a:lstStyle/>
        <a:p>
          <a:endParaRPr lang="en-US"/>
        </a:p>
      </dgm:t>
    </dgm:pt>
    <dgm:pt modelId="{036DFEF7-6859-48A0-8666-EE2B5DA3CA48}" type="sibTrans" cxnId="{18D74C17-20AE-40E1-8317-F586AA67B848}">
      <dgm:prSet/>
      <dgm:spPr/>
      <dgm:t>
        <a:bodyPr/>
        <a:lstStyle/>
        <a:p>
          <a:endParaRPr lang="en-US"/>
        </a:p>
      </dgm:t>
    </dgm:pt>
    <dgm:pt modelId="{D491CB3F-EA13-4587-B59D-EDA449EA4B29}">
      <dgm:prSet/>
      <dgm:spPr/>
      <dgm:t>
        <a:bodyPr/>
        <a:lstStyle/>
        <a:p>
          <a:r>
            <a:rPr lang="en-IE"/>
            <a:t>Uses a 3x3 grid as opposed to the 2x2 </a:t>
          </a:r>
          <a:endParaRPr lang="en-US"/>
        </a:p>
      </dgm:t>
    </dgm:pt>
    <dgm:pt modelId="{636313DA-7B11-4E97-98B0-393AC733DC62}" type="parTrans" cxnId="{CA9123B8-D9D2-46C9-9BA2-A2DFA1DEBFEF}">
      <dgm:prSet/>
      <dgm:spPr/>
      <dgm:t>
        <a:bodyPr/>
        <a:lstStyle/>
        <a:p>
          <a:endParaRPr lang="en-US"/>
        </a:p>
      </dgm:t>
    </dgm:pt>
    <dgm:pt modelId="{E6739493-191B-44F8-868D-D825AD7E422E}" type="sibTrans" cxnId="{CA9123B8-D9D2-46C9-9BA2-A2DFA1DEBFEF}">
      <dgm:prSet/>
      <dgm:spPr/>
      <dgm:t>
        <a:bodyPr/>
        <a:lstStyle/>
        <a:p>
          <a:endParaRPr lang="en-US"/>
        </a:p>
      </dgm:t>
    </dgm:pt>
    <dgm:pt modelId="{8FAAC35C-BB73-4EAF-83B8-366FB2995E48}" type="pres">
      <dgm:prSet presAssocID="{5DFA8BEF-6ADD-4682-81D6-38A27ED82482}" presName="Name0" presStyleCnt="0">
        <dgm:presLayoutVars>
          <dgm:dir/>
          <dgm:animLvl val="lvl"/>
          <dgm:resizeHandles val="exact"/>
        </dgm:presLayoutVars>
      </dgm:prSet>
      <dgm:spPr/>
    </dgm:pt>
    <dgm:pt modelId="{2275947A-E161-4E75-B2B8-201778CFD279}" type="pres">
      <dgm:prSet presAssocID="{D491CB3F-EA13-4587-B59D-EDA449EA4B29}" presName="boxAndChildren" presStyleCnt="0"/>
      <dgm:spPr/>
    </dgm:pt>
    <dgm:pt modelId="{5B9E0A00-D49D-4646-B76A-5BAD43A0AC54}" type="pres">
      <dgm:prSet presAssocID="{D491CB3F-EA13-4587-B59D-EDA449EA4B29}" presName="parentTextBox" presStyleLbl="node1" presStyleIdx="0" presStyleCnt="4"/>
      <dgm:spPr/>
    </dgm:pt>
    <dgm:pt modelId="{096D0AA2-9447-4294-A7FC-D5E7C41EDE6C}" type="pres">
      <dgm:prSet presAssocID="{036DFEF7-6859-48A0-8666-EE2B5DA3CA48}" presName="sp" presStyleCnt="0"/>
      <dgm:spPr/>
    </dgm:pt>
    <dgm:pt modelId="{F27E7F67-EE4C-45B3-8647-CE1B90E3D797}" type="pres">
      <dgm:prSet presAssocID="{FDAE21A5-153A-4863-8F12-60DBEF657051}" presName="arrowAndChildren" presStyleCnt="0"/>
      <dgm:spPr/>
    </dgm:pt>
    <dgm:pt modelId="{3911A5EC-75A5-4C1B-94FD-5FFAADDEF2C7}" type="pres">
      <dgm:prSet presAssocID="{FDAE21A5-153A-4863-8F12-60DBEF657051}" presName="parentTextArrow" presStyleLbl="node1" presStyleIdx="1" presStyleCnt="4"/>
      <dgm:spPr/>
    </dgm:pt>
    <dgm:pt modelId="{32EC57BA-537A-4F03-AFE0-A17C0955B60C}" type="pres">
      <dgm:prSet presAssocID="{AA6DD692-3222-42BE-BACD-6CBB614DC0C1}" presName="sp" presStyleCnt="0"/>
      <dgm:spPr/>
    </dgm:pt>
    <dgm:pt modelId="{1090EA49-525C-4D85-B042-BCDFA4798349}" type="pres">
      <dgm:prSet presAssocID="{CCBC0EB3-4F2E-4C56-94DF-9A19A848BA98}" presName="arrowAndChildren" presStyleCnt="0"/>
      <dgm:spPr/>
    </dgm:pt>
    <dgm:pt modelId="{50085EAE-A103-4980-AD04-16EBB3739E3E}" type="pres">
      <dgm:prSet presAssocID="{CCBC0EB3-4F2E-4C56-94DF-9A19A848BA98}" presName="parentTextArrow" presStyleLbl="node1" presStyleIdx="2" presStyleCnt="4"/>
      <dgm:spPr/>
    </dgm:pt>
    <dgm:pt modelId="{EC18D18F-A772-4D09-8F83-7C90613BA248}" type="pres">
      <dgm:prSet presAssocID="{20E45F23-7A91-4B65-8475-EDB2B9457B76}" presName="sp" presStyleCnt="0"/>
      <dgm:spPr/>
    </dgm:pt>
    <dgm:pt modelId="{1B15D518-3589-481A-ABC4-58D12F577957}" type="pres">
      <dgm:prSet presAssocID="{2E8616AB-EEAF-4C75-B340-BD2567249F77}" presName="arrowAndChildren" presStyleCnt="0"/>
      <dgm:spPr/>
    </dgm:pt>
    <dgm:pt modelId="{57EDD399-B082-46EF-B966-4E24BE632967}" type="pres">
      <dgm:prSet presAssocID="{2E8616AB-EEAF-4C75-B340-BD2567249F77}" presName="parentTextArrow" presStyleLbl="node1" presStyleIdx="3" presStyleCnt="4"/>
      <dgm:spPr/>
    </dgm:pt>
  </dgm:ptLst>
  <dgm:cxnLst>
    <dgm:cxn modelId="{18D74C17-20AE-40E1-8317-F586AA67B848}" srcId="{5DFA8BEF-6ADD-4682-81D6-38A27ED82482}" destId="{FDAE21A5-153A-4863-8F12-60DBEF657051}" srcOrd="2" destOrd="0" parTransId="{26A75812-6CD1-45F2-A47F-C03594838BF3}" sibTransId="{036DFEF7-6859-48A0-8666-EE2B5DA3CA48}"/>
    <dgm:cxn modelId="{344E7225-22CF-46F5-8825-E252ED850E8B}" type="presOf" srcId="{5DFA8BEF-6ADD-4682-81D6-38A27ED82482}" destId="{8FAAC35C-BB73-4EAF-83B8-366FB2995E48}" srcOrd="0" destOrd="0" presId="urn:microsoft.com/office/officeart/2005/8/layout/process4"/>
    <dgm:cxn modelId="{2C0AC932-2589-4403-8A2A-F06770072140}" srcId="{5DFA8BEF-6ADD-4682-81D6-38A27ED82482}" destId="{2E8616AB-EEAF-4C75-B340-BD2567249F77}" srcOrd="0" destOrd="0" parTransId="{14104437-BEDC-4BDE-A4D3-5FDE14C73A58}" sibTransId="{20E45F23-7A91-4B65-8475-EDB2B9457B76}"/>
    <dgm:cxn modelId="{A8FAF75C-E5DB-4600-A44F-34B9F51FDC13}" type="presOf" srcId="{FDAE21A5-153A-4863-8F12-60DBEF657051}" destId="{3911A5EC-75A5-4C1B-94FD-5FFAADDEF2C7}" srcOrd="0" destOrd="0" presId="urn:microsoft.com/office/officeart/2005/8/layout/process4"/>
    <dgm:cxn modelId="{F85C236F-E12F-4D8B-9418-A496423ADE62}" type="presOf" srcId="{D491CB3F-EA13-4587-B59D-EDA449EA4B29}" destId="{5B9E0A00-D49D-4646-B76A-5BAD43A0AC54}" srcOrd="0" destOrd="0" presId="urn:microsoft.com/office/officeart/2005/8/layout/process4"/>
    <dgm:cxn modelId="{DA19B0B0-065C-48F9-9A81-436FC3376AA0}" type="presOf" srcId="{CCBC0EB3-4F2E-4C56-94DF-9A19A848BA98}" destId="{50085EAE-A103-4980-AD04-16EBB3739E3E}" srcOrd="0" destOrd="0" presId="urn:microsoft.com/office/officeart/2005/8/layout/process4"/>
    <dgm:cxn modelId="{CA9123B8-D9D2-46C9-9BA2-A2DFA1DEBFEF}" srcId="{5DFA8BEF-6ADD-4682-81D6-38A27ED82482}" destId="{D491CB3F-EA13-4587-B59D-EDA449EA4B29}" srcOrd="3" destOrd="0" parTransId="{636313DA-7B11-4E97-98B0-393AC733DC62}" sibTransId="{E6739493-191B-44F8-868D-D825AD7E422E}"/>
    <dgm:cxn modelId="{61B39DBB-C17C-4876-8092-5C48907E1AA8}" srcId="{5DFA8BEF-6ADD-4682-81D6-38A27ED82482}" destId="{CCBC0EB3-4F2E-4C56-94DF-9A19A848BA98}" srcOrd="1" destOrd="0" parTransId="{EBA30DD2-8AEE-4278-8787-5668B7AFDBA6}" sibTransId="{AA6DD692-3222-42BE-BACD-6CBB614DC0C1}"/>
    <dgm:cxn modelId="{11C727D3-318E-4E1D-8F62-5D2281EB1E17}" type="presOf" srcId="{2E8616AB-EEAF-4C75-B340-BD2567249F77}" destId="{57EDD399-B082-46EF-B966-4E24BE632967}" srcOrd="0" destOrd="0" presId="urn:microsoft.com/office/officeart/2005/8/layout/process4"/>
    <dgm:cxn modelId="{B95B47EE-FA96-4B98-B1E3-FDA0264A4DE8}" type="presParOf" srcId="{8FAAC35C-BB73-4EAF-83B8-366FB2995E48}" destId="{2275947A-E161-4E75-B2B8-201778CFD279}" srcOrd="0" destOrd="0" presId="urn:microsoft.com/office/officeart/2005/8/layout/process4"/>
    <dgm:cxn modelId="{B85828B1-8B8D-487F-80B9-314016767317}" type="presParOf" srcId="{2275947A-E161-4E75-B2B8-201778CFD279}" destId="{5B9E0A00-D49D-4646-B76A-5BAD43A0AC54}" srcOrd="0" destOrd="0" presId="urn:microsoft.com/office/officeart/2005/8/layout/process4"/>
    <dgm:cxn modelId="{776187E1-CAD8-43DD-9E89-2D1318B827DB}" type="presParOf" srcId="{8FAAC35C-BB73-4EAF-83B8-366FB2995E48}" destId="{096D0AA2-9447-4294-A7FC-D5E7C41EDE6C}" srcOrd="1" destOrd="0" presId="urn:microsoft.com/office/officeart/2005/8/layout/process4"/>
    <dgm:cxn modelId="{E2749150-94AD-4546-BFBE-78C1B66FB5A6}" type="presParOf" srcId="{8FAAC35C-BB73-4EAF-83B8-366FB2995E48}" destId="{F27E7F67-EE4C-45B3-8647-CE1B90E3D797}" srcOrd="2" destOrd="0" presId="urn:microsoft.com/office/officeart/2005/8/layout/process4"/>
    <dgm:cxn modelId="{B874859F-1071-4F7A-8CD9-B95A4AC714C6}" type="presParOf" srcId="{F27E7F67-EE4C-45B3-8647-CE1B90E3D797}" destId="{3911A5EC-75A5-4C1B-94FD-5FFAADDEF2C7}" srcOrd="0" destOrd="0" presId="urn:microsoft.com/office/officeart/2005/8/layout/process4"/>
    <dgm:cxn modelId="{78282397-0A3E-4FC6-A12C-B86763A09787}" type="presParOf" srcId="{8FAAC35C-BB73-4EAF-83B8-366FB2995E48}" destId="{32EC57BA-537A-4F03-AFE0-A17C0955B60C}" srcOrd="3" destOrd="0" presId="urn:microsoft.com/office/officeart/2005/8/layout/process4"/>
    <dgm:cxn modelId="{324977C3-94DD-46B2-9890-072D78E9E3F6}" type="presParOf" srcId="{8FAAC35C-BB73-4EAF-83B8-366FB2995E48}" destId="{1090EA49-525C-4D85-B042-BCDFA4798349}" srcOrd="4" destOrd="0" presId="urn:microsoft.com/office/officeart/2005/8/layout/process4"/>
    <dgm:cxn modelId="{A21CDD24-AEE7-476B-B565-E47448280B04}" type="presParOf" srcId="{1090EA49-525C-4D85-B042-BCDFA4798349}" destId="{50085EAE-A103-4980-AD04-16EBB3739E3E}" srcOrd="0" destOrd="0" presId="urn:microsoft.com/office/officeart/2005/8/layout/process4"/>
    <dgm:cxn modelId="{89DFFF7B-B094-42F2-8E99-966B9B5B4825}" type="presParOf" srcId="{8FAAC35C-BB73-4EAF-83B8-366FB2995E48}" destId="{EC18D18F-A772-4D09-8F83-7C90613BA248}" srcOrd="5" destOrd="0" presId="urn:microsoft.com/office/officeart/2005/8/layout/process4"/>
    <dgm:cxn modelId="{C86B3F67-6868-4453-88E6-5D3C4D084420}" type="presParOf" srcId="{8FAAC35C-BB73-4EAF-83B8-366FB2995E48}" destId="{1B15D518-3589-481A-ABC4-58D12F577957}" srcOrd="6" destOrd="0" presId="urn:microsoft.com/office/officeart/2005/8/layout/process4"/>
    <dgm:cxn modelId="{D577443F-6439-4FC4-ABAC-EAB870F220A7}" type="presParOf" srcId="{1B15D518-3589-481A-ABC4-58D12F577957}" destId="{57EDD399-B082-46EF-B966-4E24BE63296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5F429BD-E6F3-4E3B-BCA7-F45B723F7A4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C71CF953-D861-4626-91A3-766A72007978}">
      <dgm:prSet/>
      <dgm:spPr/>
      <dgm:t>
        <a:bodyPr/>
        <a:lstStyle/>
        <a:p>
          <a:r>
            <a:rPr lang="en-GB" b="0" i="0" baseline="0" dirty="0"/>
            <a:t>Proposed strategies may be evaluated using the three </a:t>
          </a:r>
          <a:r>
            <a:rPr lang="en-GB" b="1" i="0" baseline="0" dirty="0"/>
            <a:t>SAF</a:t>
          </a:r>
          <a:r>
            <a:rPr lang="en-GB" b="0" i="0" baseline="0" dirty="0"/>
            <a:t>e criteria</a:t>
          </a:r>
          <a:endParaRPr lang="en-IE" dirty="0"/>
        </a:p>
      </dgm:t>
    </dgm:pt>
    <dgm:pt modelId="{FA0414BA-046E-4200-B7E6-6570235B3F72}" type="parTrans" cxnId="{F62E55E3-986C-4997-8DD2-EE844682227D}">
      <dgm:prSet/>
      <dgm:spPr/>
      <dgm:t>
        <a:bodyPr/>
        <a:lstStyle/>
        <a:p>
          <a:endParaRPr lang="en-IE"/>
        </a:p>
      </dgm:t>
    </dgm:pt>
    <dgm:pt modelId="{C95AB393-12A6-4EA4-AB92-0A8F8468B255}" type="sibTrans" cxnId="{F62E55E3-986C-4997-8DD2-EE844682227D}">
      <dgm:prSet/>
      <dgm:spPr/>
      <dgm:t>
        <a:bodyPr/>
        <a:lstStyle/>
        <a:p>
          <a:endParaRPr lang="en-IE"/>
        </a:p>
      </dgm:t>
    </dgm:pt>
    <dgm:pt modelId="{27059D04-7850-4119-B75F-48CE5164CCA7}">
      <dgm:prSet/>
      <dgm:spPr/>
      <dgm:t>
        <a:bodyPr/>
        <a:lstStyle/>
        <a:p>
          <a:r>
            <a:rPr lang="en-GB" b="1" i="0" baseline="0" dirty="0"/>
            <a:t>Suitability</a:t>
          </a:r>
          <a:r>
            <a:rPr lang="en-GB" b="0" i="0" baseline="0" dirty="0"/>
            <a:t> is concerned with assessing which proposed strategies address the key opportunities and constraints an organisation faces. It is about the rationale of a </a:t>
          </a:r>
          <a:r>
            <a:rPr lang="en-IE" b="0" i="0" baseline="0" dirty="0"/>
            <a:t>strategy</a:t>
          </a:r>
          <a:endParaRPr lang="en-IE" dirty="0"/>
        </a:p>
      </dgm:t>
    </dgm:pt>
    <dgm:pt modelId="{48C1A55C-F186-43C6-999F-F4713C5BBE65}" type="parTrans" cxnId="{8E42B86A-523C-49F0-B733-C3E122C3DB03}">
      <dgm:prSet/>
      <dgm:spPr/>
      <dgm:t>
        <a:bodyPr/>
        <a:lstStyle/>
        <a:p>
          <a:endParaRPr lang="en-IE"/>
        </a:p>
      </dgm:t>
    </dgm:pt>
    <dgm:pt modelId="{0D7C5FB4-51A6-4443-B7B6-C490253FFD16}" type="sibTrans" cxnId="{8E42B86A-523C-49F0-B733-C3E122C3DB03}">
      <dgm:prSet/>
      <dgm:spPr/>
      <dgm:t>
        <a:bodyPr/>
        <a:lstStyle/>
        <a:p>
          <a:endParaRPr lang="en-IE"/>
        </a:p>
      </dgm:t>
    </dgm:pt>
    <dgm:pt modelId="{609709A6-43D4-485E-9274-4D16C70EA4E6}">
      <dgm:prSet/>
      <dgm:spPr/>
      <dgm:t>
        <a:bodyPr/>
        <a:lstStyle/>
        <a:p>
          <a:r>
            <a:rPr lang="en-GB" b="1" i="0" baseline="0" dirty="0"/>
            <a:t>Acceptability</a:t>
          </a:r>
          <a:r>
            <a:rPr lang="en-GB" b="0" i="0" baseline="0" dirty="0"/>
            <a:t> of a strategy relates to three issues: the level of risk of a strategy, the expected return from a strategy and the likely reaction of stakeholders</a:t>
          </a:r>
          <a:endParaRPr lang="en-IE" dirty="0"/>
        </a:p>
      </dgm:t>
    </dgm:pt>
    <dgm:pt modelId="{E0BD68D8-68D3-4558-88DA-328A1E832D47}" type="parTrans" cxnId="{9B90DFA2-BE1D-41B2-A500-9B5D36F6D139}">
      <dgm:prSet/>
      <dgm:spPr/>
      <dgm:t>
        <a:bodyPr/>
        <a:lstStyle/>
        <a:p>
          <a:endParaRPr lang="en-IE"/>
        </a:p>
      </dgm:t>
    </dgm:pt>
    <dgm:pt modelId="{8808BE25-9F1A-4158-B424-3E8E68E884D1}" type="sibTrans" cxnId="{9B90DFA2-BE1D-41B2-A500-9B5D36F6D139}">
      <dgm:prSet/>
      <dgm:spPr/>
      <dgm:t>
        <a:bodyPr/>
        <a:lstStyle/>
        <a:p>
          <a:endParaRPr lang="en-IE"/>
        </a:p>
      </dgm:t>
    </dgm:pt>
    <dgm:pt modelId="{8135E642-34A8-40D3-9412-93E44BC7A2F3}">
      <dgm:prSet/>
      <dgm:spPr/>
      <dgm:t>
        <a:bodyPr/>
        <a:lstStyle/>
        <a:p>
          <a:r>
            <a:rPr lang="en-GB" b="1" i="0" baseline="0" dirty="0"/>
            <a:t>Feasibility</a:t>
          </a:r>
          <a:r>
            <a:rPr lang="en-GB" b="0" i="0" baseline="0" dirty="0"/>
            <a:t> is concerned with whether an organisation has or can obtain the capabilities </a:t>
          </a:r>
          <a:r>
            <a:rPr lang="en-IE" b="0" i="0" baseline="0" dirty="0"/>
            <a:t>to deliver a strategy</a:t>
          </a:r>
          <a:endParaRPr lang="en-IE" dirty="0"/>
        </a:p>
      </dgm:t>
    </dgm:pt>
    <dgm:pt modelId="{783C6879-7397-46FF-828C-D493074FA3E5}" type="parTrans" cxnId="{0CF5D8A3-7B5A-4CD4-ABE7-995581CE1495}">
      <dgm:prSet/>
      <dgm:spPr/>
      <dgm:t>
        <a:bodyPr/>
        <a:lstStyle/>
        <a:p>
          <a:endParaRPr lang="en-IE"/>
        </a:p>
      </dgm:t>
    </dgm:pt>
    <dgm:pt modelId="{847ADB76-DBB4-4D2A-A673-8F623CFB2F2B}" type="sibTrans" cxnId="{0CF5D8A3-7B5A-4CD4-ABE7-995581CE1495}">
      <dgm:prSet/>
      <dgm:spPr/>
      <dgm:t>
        <a:bodyPr/>
        <a:lstStyle/>
        <a:p>
          <a:endParaRPr lang="en-IE"/>
        </a:p>
      </dgm:t>
    </dgm:pt>
    <dgm:pt modelId="{C6C041D9-DA6E-4AD6-A4F4-D0BFE41FC614}" type="pres">
      <dgm:prSet presAssocID="{65F429BD-E6F3-4E3B-BCA7-F45B723F7A4D}" presName="Name0" presStyleCnt="0">
        <dgm:presLayoutVars>
          <dgm:dir/>
          <dgm:animLvl val="lvl"/>
          <dgm:resizeHandles val="exact"/>
        </dgm:presLayoutVars>
      </dgm:prSet>
      <dgm:spPr/>
    </dgm:pt>
    <dgm:pt modelId="{E9261CEE-9743-4246-8A1B-17FBD5EB5D7E}" type="pres">
      <dgm:prSet presAssocID="{C71CF953-D861-4626-91A3-766A72007978}" presName="composite" presStyleCnt="0"/>
      <dgm:spPr/>
    </dgm:pt>
    <dgm:pt modelId="{F9B0F130-F929-4AC5-BDE8-0CB3DAED2055}" type="pres">
      <dgm:prSet presAssocID="{C71CF953-D861-4626-91A3-766A72007978}" presName="parTx" presStyleLbl="alignNode1" presStyleIdx="0" presStyleCnt="1">
        <dgm:presLayoutVars>
          <dgm:chMax val="0"/>
          <dgm:chPref val="0"/>
          <dgm:bulletEnabled val="1"/>
        </dgm:presLayoutVars>
      </dgm:prSet>
      <dgm:spPr/>
    </dgm:pt>
    <dgm:pt modelId="{6FBC4584-BE1B-4EF1-81F4-E1A14D2714D8}" type="pres">
      <dgm:prSet presAssocID="{C71CF953-D861-4626-91A3-766A72007978}" presName="desTx" presStyleLbl="alignAccFollowNode1" presStyleIdx="0" presStyleCnt="1">
        <dgm:presLayoutVars>
          <dgm:bulletEnabled val="1"/>
        </dgm:presLayoutVars>
      </dgm:prSet>
      <dgm:spPr/>
    </dgm:pt>
  </dgm:ptLst>
  <dgm:cxnLst>
    <dgm:cxn modelId="{6C193829-B7AC-41E1-8FFE-C7D2BE49003F}" type="presOf" srcId="{609709A6-43D4-485E-9274-4D16C70EA4E6}" destId="{6FBC4584-BE1B-4EF1-81F4-E1A14D2714D8}" srcOrd="0" destOrd="1" presId="urn:microsoft.com/office/officeart/2005/8/layout/hList1"/>
    <dgm:cxn modelId="{86A54032-CCC8-4F1D-9671-9E8F942EFBC9}" type="presOf" srcId="{C71CF953-D861-4626-91A3-766A72007978}" destId="{F9B0F130-F929-4AC5-BDE8-0CB3DAED2055}" srcOrd="0" destOrd="0" presId="urn:microsoft.com/office/officeart/2005/8/layout/hList1"/>
    <dgm:cxn modelId="{CEEDC349-A673-4309-9C35-7CF4E8109559}" type="presOf" srcId="{8135E642-34A8-40D3-9412-93E44BC7A2F3}" destId="{6FBC4584-BE1B-4EF1-81F4-E1A14D2714D8}" srcOrd="0" destOrd="2" presId="urn:microsoft.com/office/officeart/2005/8/layout/hList1"/>
    <dgm:cxn modelId="{8E42B86A-523C-49F0-B733-C3E122C3DB03}" srcId="{C71CF953-D861-4626-91A3-766A72007978}" destId="{27059D04-7850-4119-B75F-48CE5164CCA7}" srcOrd="0" destOrd="0" parTransId="{48C1A55C-F186-43C6-999F-F4713C5BBE65}" sibTransId="{0D7C5FB4-51A6-4443-B7B6-C490253FFD16}"/>
    <dgm:cxn modelId="{4D3D1F8D-95CC-4602-821E-4F1A18DA97E2}" type="presOf" srcId="{27059D04-7850-4119-B75F-48CE5164CCA7}" destId="{6FBC4584-BE1B-4EF1-81F4-E1A14D2714D8}" srcOrd="0" destOrd="0" presId="urn:microsoft.com/office/officeart/2005/8/layout/hList1"/>
    <dgm:cxn modelId="{9B90DFA2-BE1D-41B2-A500-9B5D36F6D139}" srcId="{C71CF953-D861-4626-91A3-766A72007978}" destId="{609709A6-43D4-485E-9274-4D16C70EA4E6}" srcOrd="1" destOrd="0" parTransId="{E0BD68D8-68D3-4558-88DA-328A1E832D47}" sibTransId="{8808BE25-9F1A-4158-B424-3E8E68E884D1}"/>
    <dgm:cxn modelId="{0CF5D8A3-7B5A-4CD4-ABE7-995581CE1495}" srcId="{C71CF953-D861-4626-91A3-766A72007978}" destId="{8135E642-34A8-40D3-9412-93E44BC7A2F3}" srcOrd="2" destOrd="0" parTransId="{783C6879-7397-46FF-828C-D493074FA3E5}" sibTransId="{847ADB76-DBB4-4D2A-A673-8F623CFB2F2B}"/>
    <dgm:cxn modelId="{E7985CC4-CFD7-487E-87DD-A00390BB5A62}" type="presOf" srcId="{65F429BD-E6F3-4E3B-BCA7-F45B723F7A4D}" destId="{C6C041D9-DA6E-4AD6-A4F4-D0BFE41FC614}" srcOrd="0" destOrd="0" presId="urn:microsoft.com/office/officeart/2005/8/layout/hList1"/>
    <dgm:cxn modelId="{F62E55E3-986C-4997-8DD2-EE844682227D}" srcId="{65F429BD-E6F3-4E3B-BCA7-F45B723F7A4D}" destId="{C71CF953-D861-4626-91A3-766A72007978}" srcOrd="0" destOrd="0" parTransId="{FA0414BA-046E-4200-B7E6-6570235B3F72}" sibTransId="{C95AB393-12A6-4EA4-AB92-0A8F8468B255}"/>
    <dgm:cxn modelId="{A4CE968D-B5D8-4D70-ACDD-0EA024959222}" type="presParOf" srcId="{C6C041D9-DA6E-4AD6-A4F4-D0BFE41FC614}" destId="{E9261CEE-9743-4246-8A1B-17FBD5EB5D7E}" srcOrd="0" destOrd="0" presId="urn:microsoft.com/office/officeart/2005/8/layout/hList1"/>
    <dgm:cxn modelId="{51CFAB3B-E03C-4788-A96E-17D5273D6B9E}" type="presParOf" srcId="{E9261CEE-9743-4246-8A1B-17FBD5EB5D7E}" destId="{F9B0F130-F929-4AC5-BDE8-0CB3DAED2055}" srcOrd="0" destOrd="0" presId="urn:microsoft.com/office/officeart/2005/8/layout/hList1"/>
    <dgm:cxn modelId="{5F2F6296-AEB7-4E26-A70F-2CC34253CD22}" type="presParOf" srcId="{E9261CEE-9743-4246-8A1B-17FBD5EB5D7E}" destId="{6FBC4584-BE1B-4EF1-81F4-E1A14D2714D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A2291A-A5AD-4CF9-AFD2-09F9C0CD3BAD}"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IE"/>
        </a:p>
      </dgm:t>
    </dgm:pt>
    <dgm:pt modelId="{FDCDACB3-3D5C-473F-BC4F-DF3E63FB4A8E}">
      <dgm:prSet/>
      <dgm:spPr/>
      <dgm:t>
        <a:bodyPr/>
        <a:lstStyle/>
        <a:p>
          <a:r>
            <a:rPr lang="en-IE"/>
            <a:t>In order to grow, short-term profitability, cash flow and pay levels may need to be sacrificed</a:t>
          </a:r>
        </a:p>
      </dgm:t>
    </dgm:pt>
    <dgm:pt modelId="{5D76B546-627B-4708-B8F9-C595939F2541}" type="parTrans" cxnId="{57D07200-01E3-45C7-8D93-8961E0FFA109}">
      <dgm:prSet/>
      <dgm:spPr/>
      <dgm:t>
        <a:bodyPr/>
        <a:lstStyle/>
        <a:p>
          <a:endParaRPr lang="en-IE"/>
        </a:p>
      </dgm:t>
    </dgm:pt>
    <dgm:pt modelId="{3D546199-2FCB-4B06-BC28-C7C8F532333C}" type="sibTrans" cxnId="{57D07200-01E3-45C7-8D93-8961E0FFA109}">
      <dgm:prSet/>
      <dgm:spPr/>
      <dgm:t>
        <a:bodyPr/>
        <a:lstStyle/>
        <a:p>
          <a:endParaRPr lang="en-IE"/>
        </a:p>
      </dgm:t>
    </dgm:pt>
    <dgm:pt modelId="{45738BDC-8001-4380-A894-110082B5F097}">
      <dgm:prSet/>
      <dgm:spPr/>
      <dgm:t>
        <a:bodyPr/>
        <a:lstStyle/>
        <a:p>
          <a:r>
            <a:rPr lang="en-IE"/>
            <a:t>Short-termism may suit managerial career aspirations but preclude investment in long-term projects</a:t>
          </a:r>
        </a:p>
      </dgm:t>
    </dgm:pt>
    <dgm:pt modelId="{5245DA2F-E2D0-4991-8C6A-91055C3EDA6F}" type="parTrans" cxnId="{8E18F4F0-AF43-43E4-A3AF-517DB18DE339}">
      <dgm:prSet/>
      <dgm:spPr/>
      <dgm:t>
        <a:bodyPr/>
        <a:lstStyle/>
        <a:p>
          <a:endParaRPr lang="en-IE"/>
        </a:p>
      </dgm:t>
    </dgm:pt>
    <dgm:pt modelId="{B1EA56DB-B18B-4016-9CD3-FE736DF743E5}" type="sibTrans" cxnId="{8E18F4F0-AF43-43E4-A3AF-517DB18DE339}">
      <dgm:prSet/>
      <dgm:spPr/>
      <dgm:t>
        <a:bodyPr/>
        <a:lstStyle/>
        <a:p>
          <a:endParaRPr lang="en-IE"/>
        </a:p>
      </dgm:t>
    </dgm:pt>
    <dgm:pt modelId="{060AFBD4-1DCF-4820-970D-9493D7954B8A}">
      <dgm:prSet/>
      <dgm:spPr/>
      <dgm:t>
        <a:bodyPr/>
        <a:lstStyle/>
        <a:p>
          <a:r>
            <a:rPr lang="en-IE"/>
            <a:t>When family businesses grow, the owners may lose control if they need to appoint professional mangers</a:t>
          </a:r>
        </a:p>
      </dgm:t>
    </dgm:pt>
    <dgm:pt modelId="{7E7EF2B5-EBCC-49EE-99FD-7E95E55B023E}" type="parTrans" cxnId="{E8BEF4E8-D5C3-4EB5-BEB3-E74F521AAC1C}">
      <dgm:prSet/>
      <dgm:spPr/>
      <dgm:t>
        <a:bodyPr/>
        <a:lstStyle/>
        <a:p>
          <a:endParaRPr lang="en-IE"/>
        </a:p>
      </dgm:t>
    </dgm:pt>
    <dgm:pt modelId="{6AF04BA6-4E27-478B-9035-D85C17D2AFDE}" type="sibTrans" cxnId="{E8BEF4E8-D5C3-4EB5-BEB3-E74F521AAC1C}">
      <dgm:prSet/>
      <dgm:spPr/>
      <dgm:t>
        <a:bodyPr/>
        <a:lstStyle/>
        <a:p>
          <a:endParaRPr lang="en-IE"/>
        </a:p>
      </dgm:t>
    </dgm:pt>
    <dgm:pt modelId="{61D5FA3B-452C-43BD-8F39-0642525F451C}">
      <dgm:prSet/>
      <dgm:spPr/>
      <dgm:t>
        <a:bodyPr/>
        <a:lstStyle/>
        <a:p>
          <a:r>
            <a:rPr lang="en-IE"/>
            <a:t>New developments may require additional funding through share issue or loans, in either case, financial independence may be sacrificed</a:t>
          </a:r>
        </a:p>
      </dgm:t>
    </dgm:pt>
    <dgm:pt modelId="{39AA12AA-4CFF-4FE2-A34D-D1C79320B65C}" type="parTrans" cxnId="{195DDDF0-133B-4F75-9D0C-B2B8A1C21B42}">
      <dgm:prSet/>
      <dgm:spPr/>
      <dgm:t>
        <a:bodyPr/>
        <a:lstStyle/>
        <a:p>
          <a:endParaRPr lang="en-IE"/>
        </a:p>
      </dgm:t>
    </dgm:pt>
    <dgm:pt modelId="{F82A0C2E-4E29-457A-9D0C-8B0DF7D02051}" type="sibTrans" cxnId="{195DDDF0-133B-4F75-9D0C-B2B8A1C21B42}">
      <dgm:prSet/>
      <dgm:spPr/>
      <dgm:t>
        <a:bodyPr/>
        <a:lstStyle/>
        <a:p>
          <a:endParaRPr lang="en-IE"/>
        </a:p>
      </dgm:t>
    </dgm:pt>
    <dgm:pt modelId="{D68B1A2E-7043-4D0E-BEC1-365447B0096E}">
      <dgm:prSet/>
      <dgm:spPr/>
      <dgm:t>
        <a:bodyPr/>
        <a:lstStyle/>
        <a:p>
          <a:r>
            <a:rPr lang="en-IE"/>
            <a:t>Public ownership of shares will require more openness and accountability form the management</a:t>
          </a:r>
        </a:p>
      </dgm:t>
    </dgm:pt>
    <dgm:pt modelId="{865B6228-99F0-4373-9A18-C27C17A9E4C3}" type="parTrans" cxnId="{8ABD22B1-B7EB-4EB5-AE0D-C3D15D93D229}">
      <dgm:prSet/>
      <dgm:spPr/>
      <dgm:t>
        <a:bodyPr/>
        <a:lstStyle/>
        <a:p>
          <a:endParaRPr lang="en-IE"/>
        </a:p>
      </dgm:t>
    </dgm:pt>
    <dgm:pt modelId="{46B74DE9-BFB0-4865-95BE-A954006C11AD}" type="sibTrans" cxnId="{8ABD22B1-B7EB-4EB5-AE0D-C3D15D93D229}">
      <dgm:prSet/>
      <dgm:spPr/>
      <dgm:t>
        <a:bodyPr/>
        <a:lstStyle/>
        <a:p>
          <a:endParaRPr lang="en-IE"/>
        </a:p>
      </dgm:t>
    </dgm:pt>
    <dgm:pt modelId="{7560B00B-12A6-4008-B5B4-D4384A9CFDDA}">
      <dgm:prSet/>
      <dgm:spPr/>
      <dgm:t>
        <a:bodyPr/>
        <a:lstStyle/>
        <a:p>
          <a:r>
            <a:rPr lang="en-IE"/>
            <a:t>Cost efficiency through capital investment can mean job losses</a:t>
          </a:r>
        </a:p>
      </dgm:t>
    </dgm:pt>
    <dgm:pt modelId="{4971974C-D1FE-4E4C-98DE-66E7AABFE11B}" type="parTrans" cxnId="{250C76E0-130C-4366-BBCF-1CFC7B4FCB20}">
      <dgm:prSet/>
      <dgm:spPr/>
      <dgm:t>
        <a:bodyPr/>
        <a:lstStyle/>
        <a:p>
          <a:endParaRPr lang="en-IE"/>
        </a:p>
      </dgm:t>
    </dgm:pt>
    <dgm:pt modelId="{C86384BE-0DF1-488C-A5FE-C8A2C3CB1E84}" type="sibTrans" cxnId="{250C76E0-130C-4366-BBCF-1CFC7B4FCB20}">
      <dgm:prSet/>
      <dgm:spPr/>
      <dgm:t>
        <a:bodyPr/>
        <a:lstStyle/>
        <a:p>
          <a:endParaRPr lang="en-IE"/>
        </a:p>
      </dgm:t>
    </dgm:pt>
    <dgm:pt modelId="{0EFF8E11-8A3F-4AAB-914F-82CA7A70F528}">
      <dgm:prSet/>
      <dgm:spPr/>
      <dgm:t>
        <a:bodyPr/>
        <a:lstStyle/>
        <a:p>
          <a:r>
            <a:rPr lang="en-IE"/>
            <a:t>Extending into mass markets may require reduction in quality standards</a:t>
          </a:r>
        </a:p>
      </dgm:t>
    </dgm:pt>
    <dgm:pt modelId="{36409652-103E-4ACE-839A-EBD8785E380B}" type="parTrans" cxnId="{13FC8C59-CABE-439E-9352-6E2E0BC6AB2E}">
      <dgm:prSet/>
      <dgm:spPr/>
      <dgm:t>
        <a:bodyPr/>
        <a:lstStyle/>
        <a:p>
          <a:endParaRPr lang="en-IE"/>
        </a:p>
      </dgm:t>
    </dgm:pt>
    <dgm:pt modelId="{D22655CD-8D9A-4CF2-A337-8ECCF8337060}" type="sibTrans" cxnId="{13FC8C59-CABE-439E-9352-6E2E0BC6AB2E}">
      <dgm:prSet/>
      <dgm:spPr/>
      <dgm:t>
        <a:bodyPr/>
        <a:lstStyle/>
        <a:p>
          <a:endParaRPr lang="en-IE"/>
        </a:p>
      </dgm:t>
    </dgm:pt>
    <dgm:pt modelId="{8E9E123B-C2CE-4855-83E6-EBFB2E98B2D5}">
      <dgm:prSet/>
      <dgm:spPr/>
      <dgm:t>
        <a:bodyPr/>
        <a:lstStyle/>
        <a:p>
          <a:r>
            <a:rPr lang="en-IE"/>
            <a:t>In public services, a common conflict between mass provision and specialist services(e.g. preventative dentistry or heart transplants)</a:t>
          </a:r>
        </a:p>
      </dgm:t>
    </dgm:pt>
    <dgm:pt modelId="{C288E359-FFA2-4C43-9DEF-D662E6244DA9}" type="parTrans" cxnId="{88CC4CF3-1B88-4B61-A680-0B60DDED679C}">
      <dgm:prSet/>
      <dgm:spPr/>
      <dgm:t>
        <a:bodyPr/>
        <a:lstStyle/>
        <a:p>
          <a:endParaRPr lang="en-IE"/>
        </a:p>
      </dgm:t>
    </dgm:pt>
    <dgm:pt modelId="{1557FD1C-95F7-4777-A8A3-9133745FDF53}" type="sibTrans" cxnId="{88CC4CF3-1B88-4B61-A680-0B60DDED679C}">
      <dgm:prSet/>
      <dgm:spPr/>
      <dgm:t>
        <a:bodyPr/>
        <a:lstStyle/>
        <a:p>
          <a:endParaRPr lang="en-IE"/>
        </a:p>
      </dgm:t>
    </dgm:pt>
    <dgm:pt modelId="{9C99D0C7-B564-426B-9A66-71BB9AB2C331}">
      <dgm:prSet/>
      <dgm:spPr/>
      <dgm:t>
        <a:bodyPr/>
        <a:lstStyle/>
        <a:p>
          <a:r>
            <a:rPr lang="en-IE"/>
            <a:t>In large multi-multinational organisations, conflict can result because of a division responsibilities to the company and also to its host country</a:t>
          </a:r>
        </a:p>
      </dgm:t>
    </dgm:pt>
    <dgm:pt modelId="{CE7293A4-6EDD-46F7-BA98-EA2BD37E58A8}" type="parTrans" cxnId="{05DBE3EF-1FDD-4B47-B557-04FCEDC8B093}">
      <dgm:prSet/>
      <dgm:spPr/>
      <dgm:t>
        <a:bodyPr/>
        <a:lstStyle/>
        <a:p>
          <a:endParaRPr lang="en-IE"/>
        </a:p>
      </dgm:t>
    </dgm:pt>
    <dgm:pt modelId="{2A5DBC85-2075-4172-82CC-DE65334D770A}" type="sibTrans" cxnId="{05DBE3EF-1FDD-4B47-B557-04FCEDC8B093}">
      <dgm:prSet/>
      <dgm:spPr/>
      <dgm:t>
        <a:bodyPr/>
        <a:lstStyle/>
        <a:p>
          <a:endParaRPr lang="en-IE"/>
        </a:p>
      </dgm:t>
    </dgm:pt>
    <dgm:pt modelId="{F108BED5-FA78-42BB-AFE9-37E54BDEDAF3}" type="pres">
      <dgm:prSet presAssocID="{AEA2291A-A5AD-4CF9-AFD2-09F9C0CD3BAD}" presName="Name0" presStyleCnt="0">
        <dgm:presLayoutVars>
          <dgm:dir/>
          <dgm:animLvl val="lvl"/>
          <dgm:resizeHandles val="exact"/>
        </dgm:presLayoutVars>
      </dgm:prSet>
      <dgm:spPr/>
    </dgm:pt>
    <dgm:pt modelId="{EEBF52B7-A8EA-4E20-928C-9391EE329D61}" type="pres">
      <dgm:prSet presAssocID="{9C99D0C7-B564-426B-9A66-71BB9AB2C331}" presName="boxAndChildren" presStyleCnt="0"/>
      <dgm:spPr/>
    </dgm:pt>
    <dgm:pt modelId="{437FD878-3358-4B41-BA97-A7A37431106A}" type="pres">
      <dgm:prSet presAssocID="{9C99D0C7-B564-426B-9A66-71BB9AB2C331}" presName="parentTextBox" presStyleLbl="node1" presStyleIdx="0" presStyleCnt="9"/>
      <dgm:spPr/>
    </dgm:pt>
    <dgm:pt modelId="{762C474A-3B01-4484-87FD-343902AEE545}" type="pres">
      <dgm:prSet presAssocID="{1557FD1C-95F7-4777-A8A3-9133745FDF53}" presName="sp" presStyleCnt="0"/>
      <dgm:spPr/>
    </dgm:pt>
    <dgm:pt modelId="{B1A19818-44DD-4551-A49E-D63872BDC3CA}" type="pres">
      <dgm:prSet presAssocID="{8E9E123B-C2CE-4855-83E6-EBFB2E98B2D5}" presName="arrowAndChildren" presStyleCnt="0"/>
      <dgm:spPr/>
    </dgm:pt>
    <dgm:pt modelId="{1636168B-D27B-4C77-ACE8-06132E5AFAE9}" type="pres">
      <dgm:prSet presAssocID="{8E9E123B-C2CE-4855-83E6-EBFB2E98B2D5}" presName="parentTextArrow" presStyleLbl="node1" presStyleIdx="1" presStyleCnt="9"/>
      <dgm:spPr/>
    </dgm:pt>
    <dgm:pt modelId="{D3637660-0A53-4868-9DFE-3A81F6C50C1E}" type="pres">
      <dgm:prSet presAssocID="{D22655CD-8D9A-4CF2-A337-8ECCF8337060}" presName="sp" presStyleCnt="0"/>
      <dgm:spPr/>
    </dgm:pt>
    <dgm:pt modelId="{8434B82B-6913-47AE-AE20-6C6E9C4A7080}" type="pres">
      <dgm:prSet presAssocID="{0EFF8E11-8A3F-4AAB-914F-82CA7A70F528}" presName="arrowAndChildren" presStyleCnt="0"/>
      <dgm:spPr/>
    </dgm:pt>
    <dgm:pt modelId="{25833AF3-1C76-4028-AAF2-E76912318AFE}" type="pres">
      <dgm:prSet presAssocID="{0EFF8E11-8A3F-4AAB-914F-82CA7A70F528}" presName="parentTextArrow" presStyleLbl="node1" presStyleIdx="2" presStyleCnt="9"/>
      <dgm:spPr/>
    </dgm:pt>
    <dgm:pt modelId="{4FDFB348-0C3F-419B-9306-8551B1C572BA}" type="pres">
      <dgm:prSet presAssocID="{C86384BE-0DF1-488C-A5FE-C8A2C3CB1E84}" presName="sp" presStyleCnt="0"/>
      <dgm:spPr/>
    </dgm:pt>
    <dgm:pt modelId="{B767F0BA-C3CC-4957-9907-6CE5AD7047F0}" type="pres">
      <dgm:prSet presAssocID="{7560B00B-12A6-4008-B5B4-D4384A9CFDDA}" presName="arrowAndChildren" presStyleCnt="0"/>
      <dgm:spPr/>
    </dgm:pt>
    <dgm:pt modelId="{F189C2A1-A596-4BC6-B43D-9B6EFDAAA9B3}" type="pres">
      <dgm:prSet presAssocID="{7560B00B-12A6-4008-B5B4-D4384A9CFDDA}" presName="parentTextArrow" presStyleLbl="node1" presStyleIdx="3" presStyleCnt="9"/>
      <dgm:spPr/>
    </dgm:pt>
    <dgm:pt modelId="{C02D54F7-04EA-420E-80E6-38BD2A2E0799}" type="pres">
      <dgm:prSet presAssocID="{46B74DE9-BFB0-4865-95BE-A954006C11AD}" presName="sp" presStyleCnt="0"/>
      <dgm:spPr/>
    </dgm:pt>
    <dgm:pt modelId="{3B9F57F7-D6FC-4AFA-B0CB-AA2D8EC6BC39}" type="pres">
      <dgm:prSet presAssocID="{D68B1A2E-7043-4D0E-BEC1-365447B0096E}" presName="arrowAndChildren" presStyleCnt="0"/>
      <dgm:spPr/>
    </dgm:pt>
    <dgm:pt modelId="{2D7BB50E-1A58-462B-9DBA-AF083E87EB86}" type="pres">
      <dgm:prSet presAssocID="{D68B1A2E-7043-4D0E-BEC1-365447B0096E}" presName="parentTextArrow" presStyleLbl="node1" presStyleIdx="4" presStyleCnt="9"/>
      <dgm:spPr/>
    </dgm:pt>
    <dgm:pt modelId="{F6ABE5AA-04AB-4B41-AD22-8D73D8900151}" type="pres">
      <dgm:prSet presAssocID="{F82A0C2E-4E29-457A-9D0C-8B0DF7D02051}" presName="sp" presStyleCnt="0"/>
      <dgm:spPr/>
    </dgm:pt>
    <dgm:pt modelId="{111FAE94-E1C7-452C-9A8C-E4F35B8FA8C6}" type="pres">
      <dgm:prSet presAssocID="{61D5FA3B-452C-43BD-8F39-0642525F451C}" presName="arrowAndChildren" presStyleCnt="0"/>
      <dgm:spPr/>
    </dgm:pt>
    <dgm:pt modelId="{FBE4C617-F9D0-421B-ABDC-C9AAFF212CBB}" type="pres">
      <dgm:prSet presAssocID="{61D5FA3B-452C-43BD-8F39-0642525F451C}" presName="parentTextArrow" presStyleLbl="node1" presStyleIdx="5" presStyleCnt="9"/>
      <dgm:spPr/>
    </dgm:pt>
    <dgm:pt modelId="{3B82B5B3-3DF1-4DC2-BDF3-A68DB27BC40E}" type="pres">
      <dgm:prSet presAssocID="{6AF04BA6-4E27-478B-9035-D85C17D2AFDE}" presName="sp" presStyleCnt="0"/>
      <dgm:spPr/>
    </dgm:pt>
    <dgm:pt modelId="{0CC87B18-BA73-422E-ABB3-CCDBCEC4F8BF}" type="pres">
      <dgm:prSet presAssocID="{060AFBD4-1DCF-4820-970D-9493D7954B8A}" presName="arrowAndChildren" presStyleCnt="0"/>
      <dgm:spPr/>
    </dgm:pt>
    <dgm:pt modelId="{1DCE3FBD-9203-455A-95F3-7AF5F4D62A37}" type="pres">
      <dgm:prSet presAssocID="{060AFBD4-1DCF-4820-970D-9493D7954B8A}" presName="parentTextArrow" presStyleLbl="node1" presStyleIdx="6" presStyleCnt="9"/>
      <dgm:spPr/>
    </dgm:pt>
    <dgm:pt modelId="{5CA58425-AABE-44A5-BDD7-B901BD3BB719}" type="pres">
      <dgm:prSet presAssocID="{B1EA56DB-B18B-4016-9CD3-FE736DF743E5}" presName="sp" presStyleCnt="0"/>
      <dgm:spPr/>
    </dgm:pt>
    <dgm:pt modelId="{DA5AFF8A-5A8F-463E-86FF-6CD0AB50C714}" type="pres">
      <dgm:prSet presAssocID="{45738BDC-8001-4380-A894-110082B5F097}" presName="arrowAndChildren" presStyleCnt="0"/>
      <dgm:spPr/>
    </dgm:pt>
    <dgm:pt modelId="{D9F1FC29-96DE-4DAC-B2FE-3AED8053F201}" type="pres">
      <dgm:prSet presAssocID="{45738BDC-8001-4380-A894-110082B5F097}" presName="parentTextArrow" presStyleLbl="node1" presStyleIdx="7" presStyleCnt="9"/>
      <dgm:spPr/>
    </dgm:pt>
    <dgm:pt modelId="{D0E7CB0D-3006-490F-971F-06FD6C016E37}" type="pres">
      <dgm:prSet presAssocID="{3D546199-2FCB-4B06-BC28-C7C8F532333C}" presName="sp" presStyleCnt="0"/>
      <dgm:spPr/>
    </dgm:pt>
    <dgm:pt modelId="{32D95B14-2403-4E13-9F77-31BAC1BD1982}" type="pres">
      <dgm:prSet presAssocID="{FDCDACB3-3D5C-473F-BC4F-DF3E63FB4A8E}" presName="arrowAndChildren" presStyleCnt="0"/>
      <dgm:spPr/>
    </dgm:pt>
    <dgm:pt modelId="{3F420AC7-DAD1-42B6-8DE1-8C6B7951D1B7}" type="pres">
      <dgm:prSet presAssocID="{FDCDACB3-3D5C-473F-BC4F-DF3E63FB4A8E}" presName="parentTextArrow" presStyleLbl="node1" presStyleIdx="8" presStyleCnt="9"/>
      <dgm:spPr/>
    </dgm:pt>
  </dgm:ptLst>
  <dgm:cxnLst>
    <dgm:cxn modelId="{57D07200-01E3-45C7-8D93-8961E0FFA109}" srcId="{AEA2291A-A5AD-4CF9-AFD2-09F9C0CD3BAD}" destId="{FDCDACB3-3D5C-473F-BC4F-DF3E63FB4A8E}" srcOrd="0" destOrd="0" parTransId="{5D76B546-627B-4708-B8F9-C595939F2541}" sibTransId="{3D546199-2FCB-4B06-BC28-C7C8F532333C}"/>
    <dgm:cxn modelId="{0E739E05-FD21-46F3-8FC6-15F23AACCB3E}" type="presOf" srcId="{8E9E123B-C2CE-4855-83E6-EBFB2E98B2D5}" destId="{1636168B-D27B-4C77-ACE8-06132E5AFAE9}" srcOrd="0" destOrd="0" presId="urn:microsoft.com/office/officeart/2005/8/layout/process4"/>
    <dgm:cxn modelId="{0EE8CC0A-87BE-490F-AC52-7C8386984595}" type="presOf" srcId="{45738BDC-8001-4380-A894-110082B5F097}" destId="{D9F1FC29-96DE-4DAC-B2FE-3AED8053F201}" srcOrd="0" destOrd="0" presId="urn:microsoft.com/office/officeart/2005/8/layout/process4"/>
    <dgm:cxn modelId="{5C32311B-EC4B-4C8C-A544-032C7C3360A5}" type="presOf" srcId="{61D5FA3B-452C-43BD-8F39-0642525F451C}" destId="{FBE4C617-F9D0-421B-ABDC-C9AAFF212CBB}" srcOrd="0" destOrd="0" presId="urn:microsoft.com/office/officeart/2005/8/layout/process4"/>
    <dgm:cxn modelId="{9E01F94E-2202-4069-8576-4C35602B7A31}" type="presOf" srcId="{AEA2291A-A5AD-4CF9-AFD2-09F9C0CD3BAD}" destId="{F108BED5-FA78-42BB-AFE9-37E54BDEDAF3}" srcOrd="0" destOrd="0" presId="urn:microsoft.com/office/officeart/2005/8/layout/process4"/>
    <dgm:cxn modelId="{13FC8C59-CABE-439E-9352-6E2E0BC6AB2E}" srcId="{AEA2291A-A5AD-4CF9-AFD2-09F9C0CD3BAD}" destId="{0EFF8E11-8A3F-4AAB-914F-82CA7A70F528}" srcOrd="6" destOrd="0" parTransId="{36409652-103E-4ACE-839A-EBD8785E380B}" sibTransId="{D22655CD-8D9A-4CF2-A337-8ECCF8337060}"/>
    <dgm:cxn modelId="{54BE7D6D-9AC3-412A-9DD1-FA01542E171D}" type="presOf" srcId="{060AFBD4-1DCF-4820-970D-9493D7954B8A}" destId="{1DCE3FBD-9203-455A-95F3-7AF5F4D62A37}" srcOrd="0" destOrd="0" presId="urn:microsoft.com/office/officeart/2005/8/layout/process4"/>
    <dgm:cxn modelId="{135B2271-B44A-4496-8BF0-09C016255FA8}" type="presOf" srcId="{FDCDACB3-3D5C-473F-BC4F-DF3E63FB4A8E}" destId="{3F420AC7-DAD1-42B6-8DE1-8C6B7951D1B7}" srcOrd="0" destOrd="0" presId="urn:microsoft.com/office/officeart/2005/8/layout/process4"/>
    <dgm:cxn modelId="{756971A2-9A7C-4266-917C-3EC48368082E}" type="presOf" srcId="{7560B00B-12A6-4008-B5B4-D4384A9CFDDA}" destId="{F189C2A1-A596-4BC6-B43D-9B6EFDAAA9B3}" srcOrd="0" destOrd="0" presId="urn:microsoft.com/office/officeart/2005/8/layout/process4"/>
    <dgm:cxn modelId="{178620A9-F038-4C97-8FBF-B021F85616F5}" type="presOf" srcId="{9C99D0C7-B564-426B-9A66-71BB9AB2C331}" destId="{437FD878-3358-4B41-BA97-A7A37431106A}" srcOrd="0" destOrd="0" presId="urn:microsoft.com/office/officeart/2005/8/layout/process4"/>
    <dgm:cxn modelId="{8ABD22B1-B7EB-4EB5-AE0D-C3D15D93D229}" srcId="{AEA2291A-A5AD-4CF9-AFD2-09F9C0CD3BAD}" destId="{D68B1A2E-7043-4D0E-BEC1-365447B0096E}" srcOrd="4" destOrd="0" parTransId="{865B6228-99F0-4373-9A18-C27C17A9E4C3}" sibTransId="{46B74DE9-BFB0-4865-95BE-A954006C11AD}"/>
    <dgm:cxn modelId="{352B5CBF-B897-4F8F-8B9E-088B287F1B59}" type="presOf" srcId="{D68B1A2E-7043-4D0E-BEC1-365447B0096E}" destId="{2D7BB50E-1A58-462B-9DBA-AF083E87EB86}" srcOrd="0" destOrd="0" presId="urn:microsoft.com/office/officeart/2005/8/layout/process4"/>
    <dgm:cxn modelId="{727FE3C8-778D-4486-8B0F-F32D0930CA3A}" type="presOf" srcId="{0EFF8E11-8A3F-4AAB-914F-82CA7A70F528}" destId="{25833AF3-1C76-4028-AAF2-E76912318AFE}" srcOrd="0" destOrd="0" presId="urn:microsoft.com/office/officeart/2005/8/layout/process4"/>
    <dgm:cxn modelId="{250C76E0-130C-4366-BBCF-1CFC7B4FCB20}" srcId="{AEA2291A-A5AD-4CF9-AFD2-09F9C0CD3BAD}" destId="{7560B00B-12A6-4008-B5B4-D4384A9CFDDA}" srcOrd="5" destOrd="0" parTransId="{4971974C-D1FE-4E4C-98DE-66E7AABFE11B}" sibTransId="{C86384BE-0DF1-488C-A5FE-C8A2C3CB1E84}"/>
    <dgm:cxn modelId="{E8BEF4E8-D5C3-4EB5-BEB3-E74F521AAC1C}" srcId="{AEA2291A-A5AD-4CF9-AFD2-09F9C0CD3BAD}" destId="{060AFBD4-1DCF-4820-970D-9493D7954B8A}" srcOrd="2" destOrd="0" parTransId="{7E7EF2B5-EBCC-49EE-99FD-7E95E55B023E}" sibTransId="{6AF04BA6-4E27-478B-9035-D85C17D2AFDE}"/>
    <dgm:cxn modelId="{05DBE3EF-1FDD-4B47-B557-04FCEDC8B093}" srcId="{AEA2291A-A5AD-4CF9-AFD2-09F9C0CD3BAD}" destId="{9C99D0C7-B564-426B-9A66-71BB9AB2C331}" srcOrd="8" destOrd="0" parTransId="{CE7293A4-6EDD-46F7-BA98-EA2BD37E58A8}" sibTransId="{2A5DBC85-2075-4172-82CC-DE65334D770A}"/>
    <dgm:cxn modelId="{195DDDF0-133B-4F75-9D0C-B2B8A1C21B42}" srcId="{AEA2291A-A5AD-4CF9-AFD2-09F9C0CD3BAD}" destId="{61D5FA3B-452C-43BD-8F39-0642525F451C}" srcOrd="3" destOrd="0" parTransId="{39AA12AA-4CFF-4FE2-A34D-D1C79320B65C}" sibTransId="{F82A0C2E-4E29-457A-9D0C-8B0DF7D02051}"/>
    <dgm:cxn modelId="{8E18F4F0-AF43-43E4-A3AF-517DB18DE339}" srcId="{AEA2291A-A5AD-4CF9-AFD2-09F9C0CD3BAD}" destId="{45738BDC-8001-4380-A894-110082B5F097}" srcOrd="1" destOrd="0" parTransId="{5245DA2F-E2D0-4991-8C6A-91055C3EDA6F}" sibTransId="{B1EA56DB-B18B-4016-9CD3-FE736DF743E5}"/>
    <dgm:cxn modelId="{88CC4CF3-1B88-4B61-A680-0B60DDED679C}" srcId="{AEA2291A-A5AD-4CF9-AFD2-09F9C0CD3BAD}" destId="{8E9E123B-C2CE-4855-83E6-EBFB2E98B2D5}" srcOrd="7" destOrd="0" parTransId="{C288E359-FFA2-4C43-9DEF-D662E6244DA9}" sibTransId="{1557FD1C-95F7-4777-A8A3-9133745FDF53}"/>
    <dgm:cxn modelId="{5641CAE5-0954-46BD-AF98-BDEE49BA6C06}" type="presParOf" srcId="{F108BED5-FA78-42BB-AFE9-37E54BDEDAF3}" destId="{EEBF52B7-A8EA-4E20-928C-9391EE329D61}" srcOrd="0" destOrd="0" presId="urn:microsoft.com/office/officeart/2005/8/layout/process4"/>
    <dgm:cxn modelId="{0645C9D2-09B3-4DB3-B218-9CD7854B3783}" type="presParOf" srcId="{EEBF52B7-A8EA-4E20-928C-9391EE329D61}" destId="{437FD878-3358-4B41-BA97-A7A37431106A}" srcOrd="0" destOrd="0" presId="urn:microsoft.com/office/officeart/2005/8/layout/process4"/>
    <dgm:cxn modelId="{721711FE-3CAF-4977-A709-C5DE2E72081A}" type="presParOf" srcId="{F108BED5-FA78-42BB-AFE9-37E54BDEDAF3}" destId="{762C474A-3B01-4484-87FD-343902AEE545}" srcOrd="1" destOrd="0" presId="urn:microsoft.com/office/officeart/2005/8/layout/process4"/>
    <dgm:cxn modelId="{833F0410-3CCE-4E37-9470-1EBB79C1A66D}" type="presParOf" srcId="{F108BED5-FA78-42BB-AFE9-37E54BDEDAF3}" destId="{B1A19818-44DD-4551-A49E-D63872BDC3CA}" srcOrd="2" destOrd="0" presId="urn:microsoft.com/office/officeart/2005/8/layout/process4"/>
    <dgm:cxn modelId="{8D131399-BB0D-4FA9-847B-8DDA76DED503}" type="presParOf" srcId="{B1A19818-44DD-4551-A49E-D63872BDC3CA}" destId="{1636168B-D27B-4C77-ACE8-06132E5AFAE9}" srcOrd="0" destOrd="0" presId="urn:microsoft.com/office/officeart/2005/8/layout/process4"/>
    <dgm:cxn modelId="{BC90CBBA-A6AE-4619-A22D-14BCF674FD2C}" type="presParOf" srcId="{F108BED5-FA78-42BB-AFE9-37E54BDEDAF3}" destId="{D3637660-0A53-4868-9DFE-3A81F6C50C1E}" srcOrd="3" destOrd="0" presId="urn:microsoft.com/office/officeart/2005/8/layout/process4"/>
    <dgm:cxn modelId="{2A1884A0-C72A-431E-9AF7-9EBFC529746D}" type="presParOf" srcId="{F108BED5-FA78-42BB-AFE9-37E54BDEDAF3}" destId="{8434B82B-6913-47AE-AE20-6C6E9C4A7080}" srcOrd="4" destOrd="0" presId="urn:microsoft.com/office/officeart/2005/8/layout/process4"/>
    <dgm:cxn modelId="{CE15481D-EA9B-40DC-BA06-BFC567CFA2D3}" type="presParOf" srcId="{8434B82B-6913-47AE-AE20-6C6E9C4A7080}" destId="{25833AF3-1C76-4028-AAF2-E76912318AFE}" srcOrd="0" destOrd="0" presId="urn:microsoft.com/office/officeart/2005/8/layout/process4"/>
    <dgm:cxn modelId="{28BD2BAE-37A4-42CE-B62F-659101A83B9E}" type="presParOf" srcId="{F108BED5-FA78-42BB-AFE9-37E54BDEDAF3}" destId="{4FDFB348-0C3F-419B-9306-8551B1C572BA}" srcOrd="5" destOrd="0" presId="urn:microsoft.com/office/officeart/2005/8/layout/process4"/>
    <dgm:cxn modelId="{82814E2B-7364-4C15-931F-17BAFD621B5B}" type="presParOf" srcId="{F108BED5-FA78-42BB-AFE9-37E54BDEDAF3}" destId="{B767F0BA-C3CC-4957-9907-6CE5AD7047F0}" srcOrd="6" destOrd="0" presId="urn:microsoft.com/office/officeart/2005/8/layout/process4"/>
    <dgm:cxn modelId="{B6E2CC4A-4EB8-4FC9-B78F-6749A7A4EF4E}" type="presParOf" srcId="{B767F0BA-C3CC-4957-9907-6CE5AD7047F0}" destId="{F189C2A1-A596-4BC6-B43D-9B6EFDAAA9B3}" srcOrd="0" destOrd="0" presId="urn:microsoft.com/office/officeart/2005/8/layout/process4"/>
    <dgm:cxn modelId="{9A02B0CE-92F2-41DD-A9C3-70EB06F7DF88}" type="presParOf" srcId="{F108BED5-FA78-42BB-AFE9-37E54BDEDAF3}" destId="{C02D54F7-04EA-420E-80E6-38BD2A2E0799}" srcOrd="7" destOrd="0" presId="urn:microsoft.com/office/officeart/2005/8/layout/process4"/>
    <dgm:cxn modelId="{4A891B09-0B68-41BE-BD41-DBFE01730A23}" type="presParOf" srcId="{F108BED5-FA78-42BB-AFE9-37E54BDEDAF3}" destId="{3B9F57F7-D6FC-4AFA-B0CB-AA2D8EC6BC39}" srcOrd="8" destOrd="0" presId="urn:microsoft.com/office/officeart/2005/8/layout/process4"/>
    <dgm:cxn modelId="{A571F0A2-9025-430B-B2E0-E33C4B2D4A95}" type="presParOf" srcId="{3B9F57F7-D6FC-4AFA-B0CB-AA2D8EC6BC39}" destId="{2D7BB50E-1A58-462B-9DBA-AF083E87EB86}" srcOrd="0" destOrd="0" presId="urn:microsoft.com/office/officeart/2005/8/layout/process4"/>
    <dgm:cxn modelId="{BD53B580-AC47-4539-8912-F03B50F6966C}" type="presParOf" srcId="{F108BED5-FA78-42BB-AFE9-37E54BDEDAF3}" destId="{F6ABE5AA-04AB-4B41-AD22-8D73D8900151}" srcOrd="9" destOrd="0" presId="urn:microsoft.com/office/officeart/2005/8/layout/process4"/>
    <dgm:cxn modelId="{D9DD11B4-9C57-454C-97DB-7E6B3CFCD3F6}" type="presParOf" srcId="{F108BED5-FA78-42BB-AFE9-37E54BDEDAF3}" destId="{111FAE94-E1C7-452C-9A8C-E4F35B8FA8C6}" srcOrd="10" destOrd="0" presId="urn:microsoft.com/office/officeart/2005/8/layout/process4"/>
    <dgm:cxn modelId="{5D15AC81-724D-46D4-B4EE-E35E3EB41515}" type="presParOf" srcId="{111FAE94-E1C7-452C-9A8C-E4F35B8FA8C6}" destId="{FBE4C617-F9D0-421B-ABDC-C9AAFF212CBB}" srcOrd="0" destOrd="0" presId="urn:microsoft.com/office/officeart/2005/8/layout/process4"/>
    <dgm:cxn modelId="{0AEB7650-B764-47A4-BCDF-DBF837EAD019}" type="presParOf" srcId="{F108BED5-FA78-42BB-AFE9-37E54BDEDAF3}" destId="{3B82B5B3-3DF1-4DC2-BDF3-A68DB27BC40E}" srcOrd="11" destOrd="0" presId="urn:microsoft.com/office/officeart/2005/8/layout/process4"/>
    <dgm:cxn modelId="{90AE2EE3-E3AF-4B87-ACDC-E475D4B2A1C7}" type="presParOf" srcId="{F108BED5-FA78-42BB-AFE9-37E54BDEDAF3}" destId="{0CC87B18-BA73-422E-ABB3-CCDBCEC4F8BF}" srcOrd="12" destOrd="0" presId="urn:microsoft.com/office/officeart/2005/8/layout/process4"/>
    <dgm:cxn modelId="{95FD65BF-CD57-4ABC-8508-B1A684263940}" type="presParOf" srcId="{0CC87B18-BA73-422E-ABB3-CCDBCEC4F8BF}" destId="{1DCE3FBD-9203-455A-95F3-7AF5F4D62A37}" srcOrd="0" destOrd="0" presId="urn:microsoft.com/office/officeart/2005/8/layout/process4"/>
    <dgm:cxn modelId="{18F35916-F2B4-4305-844F-3FAAE46BE97E}" type="presParOf" srcId="{F108BED5-FA78-42BB-AFE9-37E54BDEDAF3}" destId="{5CA58425-AABE-44A5-BDD7-B901BD3BB719}" srcOrd="13" destOrd="0" presId="urn:microsoft.com/office/officeart/2005/8/layout/process4"/>
    <dgm:cxn modelId="{84087529-5F1A-4CAA-A320-43D2B4CA955B}" type="presParOf" srcId="{F108BED5-FA78-42BB-AFE9-37E54BDEDAF3}" destId="{DA5AFF8A-5A8F-463E-86FF-6CD0AB50C714}" srcOrd="14" destOrd="0" presId="urn:microsoft.com/office/officeart/2005/8/layout/process4"/>
    <dgm:cxn modelId="{D800D389-E7EF-43D3-B566-A6AD794A5F93}" type="presParOf" srcId="{DA5AFF8A-5A8F-463E-86FF-6CD0AB50C714}" destId="{D9F1FC29-96DE-4DAC-B2FE-3AED8053F201}" srcOrd="0" destOrd="0" presId="urn:microsoft.com/office/officeart/2005/8/layout/process4"/>
    <dgm:cxn modelId="{414661BA-C8F4-44BE-A677-6FA217605C7A}" type="presParOf" srcId="{F108BED5-FA78-42BB-AFE9-37E54BDEDAF3}" destId="{D0E7CB0D-3006-490F-971F-06FD6C016E37}" srcOrd="15" destOrd="0" presId="urn:microsoft.com/office/officeart/2005/8/layout/process4"/>
    <dgm:cxn modelId="{C5DE5627-3D27-4C2B-AB55-7BC77DC571FE}" type="presParOf" srcId="{F108BED5-FA78-42BB-AFE9-37E54BDEDAF3}" destId="{32D95B14-2403-4E13-9F77-31BAC1BD1982}" srcOrd="16" destOrd="0" presId="urn:microsoft.com/office/officeart/2005/8/layout/process4"/>
    <dgm:cxn modelId="{576CEC5A-B164-46E5-A2DC-1750B70F911B}" type="presParOf" srcId="{32D95B14-2403-4E13-9F77-31BAC1BD1982}" destId="{3F420AC7-DAD1-42B6-8DE1-8C6B7951D1B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581E84-6128-4CAE-9366-D097D055B458}" type="doc">
      <dgm:prSet loTypeId="urn:microsoft.com/office/officeart/2005/8/layout/venn1" loCatId="relationship" qsTypeId="urn:microsoft.com/office/officeart/2005/8/quickstyle/simple1" qsCatId="simple" csTypeId="urn:microsoft.com/office/officeart/2005/8/colors/colorful5" csCatId="colorful"/>
      <dgm:spPr/>
      <dgm:t>
        <a:bodyPr/>
        <a:lstStyle/>
        <a:p>
          <a:endParaRPr lang="en-IE"/>
        </a:p>
      </dgm:t>
    </dgm:pt>
    <dgm:pt modelId="{559053BD-8B60-48F8-BB8E-6330AFA54A22}">
      <dgm:prSet/>
      <dgm:spPr/>
      <dgm:t>
        <a:bodyPr/>
        <a:lstStyle/>
        <a:p>
          <a:r>
            <a:rPr lang="en-IE"/>
            <a:t>Customer Groups</a:t>
          </a:r>
        </a:p>
      </dgm:t>
    </dgm:pt>
    <dgm:pt modelId="{A38F1F09-A89B-4816-8F70-A43EBF1A520F}" type="parTrans" cxnId="{041A76CA-8A9B-41AB-AAED-500AA92A7092}">
      <dgm:prSet/>
      <dgm:spPr/>
      <dgm:t>
        <a:bodyPr/>
        <a:lstStyle/>
        <a:p>
          <a:endParaRPr lang="en-IE"/>
        </a:p>
      </dgm:t>
    </dgm:pt>
    <dgm:pt modelId="{07D7D13F-7629-4D37-A654-3EFC0E8B84BA}" type="sibTrans" cxnId="{041A76CA-8A9B-41AB-AAED-500AA92A7092}">
      <dgm:prSet/>
      <dgm:spPr/>
      <dgm:t>
        <a:bodyPr/>
        <a:lstStyle/>
        <a:p>
          <a:endParaRPr lang="en-IE"/>
        </a:p>
      </dgm:t>
    </dgm:pt>
    <dgm:pt modelId="{01F8A4E5-221E-40F1-B71E-FBFA479694DF}">
      <dgm:prSet/>
      <dgm:spPr/>
      <dgm:t>
        <a:bodyPr/>
        <a:lstStyle/>
        <a:p>
          <a:r>
            <a:rPr lang="en-IE" dirty="0"/>
            <a:t>Who is being satisfied?</a:t>
          </a:r>
        </a:p>
      </dgm:t>
    </dgm:pt>
    <dgm:pt modelId="{70C2D226-9C09-4306-B9A4-B3F3C07D4A19}" type="parTrans" cxnId="{8D3CC405-A2D0-4AD8-BDC0-729571BCDE3D}">
      <dgm:prSet/>
      <dgm:spPr/>
      <dgm:t>
        <a:bodyPr/>
        <a:lstStyle/>
        <a:p>
          <a:endParaRPr lang="en-IE"/>
        </a:p>
      </dgm:t>
    </dgm:pt>
    <dgm:pt modelId="{2A371B51-1D0B-46E1-8AD5-E7BB0812ED82}" type="sibTrans" cxnId="{8D3CC405-A2D0-4AD8-BDC0-729571BCDE3D}">
      <dgm:prSet/>
      <dgm:spPr/>
      <dgm:t>
        <a:bodyPr/>
        <a:lstStyle/>
        <a:p>
          <a:endParaRPr lang="en-IE"/>
        </a:p>
      </dgm:t>
    </dgm:pt>
    <dgm:pt modelId="{01238C15-885B-4CD0-B5EC-3C0CE0009E0D}">
      <dgm:prSet/>
      <dgm:spPr/>
      <dgm:t>
        <a:bodyPr/>
        <a:lstStyle/>
        <a:p>
          <a:r>
            <a:rPr lang="en-IE" dirty="0"/>
            <a:t>Customer Needs</a:t>
          </a:r>
        </a:p>
      </dgm:t>
    </dgm:pt>
    <dgm:pt modelId="{02CF16BB-7669-4F54-AB97-429F04B848A1}" type="parTrans" cxnId="{CBC305CA-6A16-4F8A-ACCD-68C4373A0F3C}">
      <dgm:prSet/>
      <dgm:spPr/>
      <dgm:t>
        <a:bodyPr/>
        <a:lstStyle/>
        <a:p>
          <a:endParaRPr lang="en-IE"/>
        </a:p>
      </dgm:t>
    </dgm:pt>
    <dgm:pt modelId="{6B34A086-064D-4B4C-8A1B-89FD3517AE9F}" type="sibTrans" cxnId="{CBC305CA-6A16-4F8A-ACCD-68C4373A0F3C}">
      <dgm:prSet/>
      <dgm:spPr/>
      <dgm:t>
        <a:bodyPr/>
        <a:lstStyle/>
        <a:p>
          <a:endParaRPr lang="en-IE"/>
        </a:p>
      </dgm:t>
    </dgm:pt>
    <dgm:pt modelId="{3C25CE72-B341-4E01-837E-69C6AFBD1698}">
      <dgm:prSet/>
      <dgm:spPr/>
      <dgm:t>
        <a:bodyPr/>
        <a:lstStyle/>
        <a:p>
          <a:r>
            <a:rPr lang="en-IE"/>
            <a:t>What is being satisfied?</a:t>
          </a:r>
        </a:p>
      </dgm:t>
    </dgm:pt>
    <dgm:pt modelId="{B29A4A5C-371E-492D-A85F-3CAC0D4B171E}" type="parTrans" cxnId="{37AA2F80-3BD4-4BF2-8E0B-8593B0BBD1FA}">
      <dgm:prSet/>
      <dgm:spPr/>
      <dgm:t>
        <a:bodyPr/>
        <a:lstStyle/>
        <a:p>
          <a:endParaRPr lang="en-IE"/>
        </a:p>
      </dgm:t>
    </dgm:pt>
    <dgm:pt modelId="{6A4AC8E1-16B9-442D-AE62-B981EFB62714}" type="sibTrans" cxnId="{37AA2F80-3BD4-4BF2-8E0B-8593B0BBD1FA}">
      <dgm:prSet/>
      <dgm:spPr/>
      <dgm:t>
        <a:bodyPr/>
        <a:lstStyle/>
        <a:p>
          <a:endParaRPr lang="en-IE"/>
        </a:p>
      </dgm:t>
    </dgm:pt>
    <dgm:pt modelId="{CC1CA84B-9D16-4A3D-8C4A-D158595882EC}">
      <dgm:prSet/>
      <dgm:spPr/>
      <dgm:t>
        <a:bodyPr/>
        <a:lstStyle/>
        <a:p>
          <a:r>
            <a:rPr lang="en-IE" dirty="0"/>
            <a:t>Distinctive Competencies</a:t>
          </a:r>
        </a:p>
      </dgm:t>
    </dgm:pt>
    <dgm:pt modelId="{30A4D1C8-7166-4D81-8762-A16C96C7C08B}" type="parTrans" cxnId="{1EF767F3-1B8F-4E35-BDE3-23A92CED1F5A}">
      <dgm:prSet/>
      <dgm:spPr/>
      <dgm:t>
        <a:bodyPr/>
        <a:lstStyle/>
        <a:p>
          <a:endParaRPr lang="en-IE"/>
        </a:p>
      </dgm:t>
    </dgm:pt>
    <dgm:pt modelId="{925C622F-CD11-45AA-9A56-4668F449B6D9}" type="sibTrans" cxnId="{1EF767F3-1B8F-4E35-BDE3-23A92CED1F5A}">
      <dgm:prSet/>
      <dgm:spPr/>
      <dgm:t>
        <a:bodyPr/>
        <a:lstStyle/>
        <a:p>
          <a:endParaRPr lang="en-IE"/>
        </a:p>
      </dgm:t>
    </dgm:pt>
    <dgm:pt modelId="{69D6D640-E5D7-4E3C-9C55-AD19C0E45BDE}">
      <dgm:prSet/>
      <dgm:spPr/>
      <dgm:t>
        <a:bodyPr/>
        <a:lstStyle/>
        <a:p>
          <a:r>
            <a:rPr lang="en-IE"/>
            <a:t>How are customer needs being satisfied?</a:t>
          </a:r>
        </a:p>
      </dgm:t>
    </dgm:pt>
    <dgm:pt modelId="{312B5489-42F1-465B-A64D-4A8E85F600D1}" type="parTrans" cxnId="{05189E28-F537-4A97-B232-E44B534C20D5}">
      <dgm:prSet/>
      <dgm:spPr/>
      <dgm:t>
        <a:bodyPr/>
        <a:lstStyle/>
        <a:p>
          <a:endParaRPr lang="en-IE"/>
        </a:p>
      </dgm:t>
    </dgm:pt>
    <dgm:pt modelId="{C0794043-A40C-4C99-A2E2-6E9DCC0CB7B3}" type="sibTrans" cxnId="{05189E28-F537-4A97-B232-E44B534C20D5}">
      <dgm:prSet/>
      <dgm:spPr/>
      <dgm:t>
        <a:bodyPr/>
        <a:lstStyle/>
        <a:p>
          <a:endParaRPr lang="en-IE"/>
        </a:p>
      </dgm:t>
    </dgm:pt>
    <dgm:pt modelId="{185B8573-B9C1-4D89-9802-34EF5EFB026E}" type="pres">
      <dgm:prSet presAssocID="{52581E84-6128-4CAE-9366-D097D055B458}" presName="compositeShape" presStyleCnt="0">
        <dgm:presLayoutVars>
          <dgm:chMax val="7"/>
          <dgm:dir/>
          <dgm:resizeHandles val="exact"/>
        </dgm:presLayoutVars>
      </dgm:prSet>
      <dgm:spPr/>
    </dgm:pt>
    <dgm:pt modelId="{F5202C02-4763-4D96-B6A2-B7A4FA654EF4}" type="pres">
      <dgm:prSet presAssocID="{559053BD-8B60-48F8-BB8E-6330AFA54A22}" presName="circ1" presStyleLbl="vennNode1" presStyleIdx="0" presStyleCnt="3"/>
      <dgm:spPr/>
    </dgm:pt>
    <dgm:pt modelId="{DA924DA3-DF54-436A-8D9C-10BBDDA1571D}" type="pres">
      <dgm:prSet presAssocID="{559053BD-8B60-48F8-BB8E-6330AFA54A22}" presName="circ1Tx" presStyleLbl="revTx" presStyleIdx="0" presStyleCnt="0">
        <dgm:presLayoutVars>
          <dgm:chMax val="0"/>
          <dgm:chPref val="0"/>
          <dgm:bulletEnabled val="1"/>
        </dgm:presLayoutVars>
      </dgm:prSet>
      <dgm:spPr/>
    </dgm:pt>
    <dgm:pt modelId="{7969976D-41A7-4680-A282-5CBD9D06052C}" type="pres">
      <dgm:prSet presAssocID="{01238C15-885B-4CD0-B5EC-3C0CE0009E0D}" presName="circ2" presStyleLbl="vennNode1" presStyleIdx="1" presStyleCnt="3"/>
      <dgm:spPr/>
    </dgm:pt>
    <dgm:pt modelId="{82E871B6-F8F6-43F0-B97B-71B0E0851746}" type="pres">
      <dgm:prSet presAssocID="{01238C15-885B-4CD0-B5EC-3C0CE0009E0D}" presName="circ2Tx" presStyleLbl="revTx" presStyleIdx="0" presStyleCnt="0">
        <dgm:presLayoutVars>
          <dgm:chMax val="0"/>
          <dgm:chPref val="0"/>
          <dgm:bulletEnabled val="1"/>
        </dgm:presLayoutVars>
      </dgm:prSet>
      <dgm:spPr/>
    </dgm:pt>
    <dgm:pt modelId="{347D5017-4B3D-45C1-B5D7-0854752BC127}" type="pres">
      <dgm:prSet presAssocID="{CC1CA84B-9D16-4A3D-8C4A-D158595882EC}" presName="circ3" presStyleLbl="vennNode1" presStyleIdx="2" presStyleCnt="3"/>
      <dgm:spPr/>
    </dgm:pt>
    <dgm:pt modelId="{544510C9-BF6F-4A5B-ABD3-377E5C50813A}" type="pres">
      <dgm:prSet presAssocID="{CC1CA84B-9D16-4A3D-8C4A-D158595882EC}" presName="circ3Tx" presStyleLbl="revTx" presStyleIdx="0" presStyleCnt="0">
        <dgm:presLayoutVars>
          <dgm:chMax val="0"/>
          <dgm:chPref val="0"/>
          <dgm:bulletEnabled val="1"/>
        </dgm:presLayoutVars>
      </dgm:prSet>
      <dgm:spPr/>
    </dgm:pt>
  </dgm:ptLst>
  <dgm:cxnLst>
    <dgm:cxn modelId="{9D4B5302-AAA8-4CBA-A327-D1B73F57F9D1}" type="presOf" srcId="{01F8A4E5-221E-40F1-B71E-FBFA479694DF}" destId="{DA924DA3-DF54-436A-8D9C-10BBDDA1571D}" srcOrd="1" destOrd="1" presId="urn:microsoft.com/office/officeart/2005/8/layout/venn1"/>
    <dgm:cxn modelId="{8D3CC405-A2D0-4AD8-BDC0-729571BCDE3D}" srcId="{559053BD-8B60-48F8-BB8E-6330AFA54A22}" destId="{01F8A4E5-221E-40F1-B71E-FBFA479694DF}" srcOrd="0" destOrd="0" parTransId="{70C2D226-9C09-4306-B9A4-B3F3C07D4A19}" sibTransId="{2A371B51-1D0B-46E1-8AD5-E7BB0812ED82}"/>
    <dgm:cxn modelId="{05189E28-F537-4A97-B232-E44B534C20D5}" srcId="{CC1CA84B-9D16-4A3D-8C4A-D158595882EC}" destId="{69D6D640-E5D7-4E3C-9C55-AD19C0E45BDE}" srcOrd="0" destOrd="0" parTransId="{312B5489-42F1-465B-A64D-4A8E85F600D1}" sibTransId="{C0794043-A40C-4C99-A2E2-6E9DCC0CB7B3}"/>
    <dgm:cxn modelId="{8AD20B40-9C54-4D05-AB63-56A5B5F55E8A}" type="presOf" srcId="{CC1CA84B-9D16-4A3D-8C4A-D158595882EC}" destId="{347D5017-4B3D-45C1-B5D7-0854752BC127}" srcOrd="0" destOrd="0" presId="urn:microsoft.com/office/officeart/2005/8/layout/venn1"/>
    <dgm:cxn modelId="{BE0BA24C-AEE2-4412-9B05-981CFEF6DC24}" type="presOf" srcId="{559053BD-8B60-48F8-BB8E-6330AFA54A22}" destId="{F5202C02-4763-4D96-B6A2-B7A4FA654EF4}" srcOrd="0" destOrd="0" presId="urn:microsoft.com/office/officeart/2005/8/layout/venn1"/>
    <dgm:cxn modelId="{DC4A9F5A-5C5B-4D7D-A1C5-0BFFA2E26824}" type="presOf" srcId="{3C25CE72-B341-4E01-837E-69C6AFBD1698}" destId="{7969976D-41A7-4680-A282-5CBD9D06052C}" srcOrd="0" destOrd="1" presId="urn:microsoft.com/office/officeart/2005/8/layout/venn1"/>
    <dgm:cxn modelId="{78CF0F71-5174-440C-A0D7-EB322F837057}" type="presOf" srcId="{01F8A4E5-221E-40F1-B71E-FBFA479694DF}" destId="{F5202C02-4763-4D96-B6A2-B7A4FA654EF4}" srcOrd="0" destOrd="1" presId="urn:microsoft.com/office/officeart/2005/8/layout/venn1"/>
    <dgm:cxn modelId="{37AA2F80-3BD4-4BF2-8E0B-8593B0BBD1FA}" srcId="{01238C15-885B-4CD0-B5EC-3C0CE0009E0D}" destId="{3C25CE72-B341-4E01-837E-69C6AFBD1698}" srcOrd="0" destOrd="0" parTransId="{B29A4A5C-371E-492D-A85F-3CAC0D4B171E}" sibTransId="{6A4AC8E1-16B9-442D-AE62-B981EFB62714}"/>
    <dgm:cxn modelId="{3BEC5482-5D10-41A8-BC0E-2CF29CF8DBCF}" type="presOf" srcId="{69D6D640-E5D7-4E3C-9C55-AD19C0E45BDE}" destId="{347D5017-4B3D-45C1-B5D7-0854752BC127}" srcOrd="0" destOrd="1" presId="urn:microsoft.com/office/officeart/2005/8/layout/venn1"/>
    <dgm:cxn modelId="{9D9BB693-4F5A-4CAB-B736-B91F3CBAD654}" type="presOf" srcId="{559053BD-8B60-48F8-BB8E-6330AFA54A22}" destId="{DA924DA3-DF54-436A-8D9C-10BBDDA1571D}" srcOrd="1" destOrd="0" presId="urn:microsoft.com/office/officeart/2005/8/layout/venn1"/>
    <dgm:cxn modelId="{FA4729AA-F6A4-45E6-BD84-5A7A2057C4CB}" type="presOf" srcId="{01238C15-885B-4CD0-B5EC-3C0CE0009E0D}" destId="{7969976D-41A7-4680-A282-5CBD9D06052C}" srcOrd="0" destOrd="0" presId="urn:microsoft.com/office/officeart/2005/8/layout/venn1"/>
    <dgm:cxn modelId="{0A7DE0C3-A346-4295-9D31-91532074F7A9}" type="presOf" srcId="{69D6D640-E5D7-4E3C-9C55-AD19C0E45BDE}" destId="{544510C9-BF6F-4A5B-ABD3-377E5C50813A}" srcOrd="1" destOrd="1" presId="urn:microsoft.com/office/officeart/2005/8/layout/venn1"/>
    <dgm:cxn modelId="{B6F83EC9-607B-413D-9206-85EF2F42C48E}" type="presOf" srcId="{01238C15-885B-4CD0-B5EC-3C0CE0009E0D}" destId="{82E871B6-F8F6-43F0-B97B-71B0E0851746}" srcOrd="1" destOrd="0" presId="urn:microsoft.com/office/officeart/2005/8/layout/venn1"/>
    <dgm:cxn modelId="{CBC305CA-6A16-4F8A-ACCD-68C4373A0F3C}" srcId="{52581E84-6128-4CAE-9366-D097D055B458}" destId="{01238C15-885B-4CD0-B5EC-3C0CE0009E0D}" srcOrd="1" destOrd="0" parTransId="{02CF16BB-7669-4F54-AB97-429F04B848A1}" sibTransId="{6B34A086-064D-4B4C-8A1B-89FD3517AE9F}"/>
    <dgm:cxn modelId="{041A76CA-8A9B-41AB-AAED-500AA92A7092}" srcId="{52581E84-6128-4CAE-9366-D097D055B458}" destId="{559053BD-8B60-48F8-BB8E-6330AFA54A22}" srcOrd="0" destOrd="0" parTransId="{A38F1F09-A89B-4816-8F70-A43EBF1A520F}" sibTransId="{07D7D13F-7629-4D37-A654-3EFC0E8B84BA}"/>
    <dgm:cxn modelId="{8D12EEEC-81ED-48E1-BE6F-4776E17DB43F}" type="presOf" srcId="{3C25CE72-B341-4E01-837E-69C6AFBD1698}" destId="{82E871B6-F8F6-43F0-B97B-71B0E0851746}" srcOrd="1" destOrd="1" presId="urn:microsoft.com/office/officeart/2005/8/layout/venn1"/>
    <dgm:cxn modelId="{7C7F92F1-CA8C-42B6-8A6D-60447AAE662A}" type="presOf" srcId="{52581E84-6128-4CAE-9366-D097D055B458}" destId="{185B8573-B9C1-4D89-9802-34EF5EFB026E}" srcOrd="0" destOrd="0" presId="urn:microsoft.com/office/officeart/2005/8/layout/venn1"/>
    <dgm:cxn modelId="{1EF767F3-1B8F-4E35-BDE3-23A92CED1F5A}" srcId="{52581E84-6128-4CAE-9366-D097D055B458}" destId="{CC1CA84B-9D16-4A3D-8C4A-D158595882EC}" srcOrd="2" destOrd="0" parTransId="{30A4D1C8-7166-4D81-8762-A16C96C7C08B}" sibTransId="{925C622F-CD11-45AA-9A56-4668F449B6D9}"/>
    <dgm:cxn modelId="{6C38B1F5-6E62-4B97-9269-6112A44A1D28}" type="presOf" srcId="{CC1CA84B-9D16-4A3D-8C4A-D158595882EC}" destId="{544510C9-BF6F-4A5B-ABD3-377E5C50813A}" srcOrd="1" destOrd="0" presId="urn:microsoft.com/office/officeart/2005/8/layout/venn1"/>
    <dgm:cxn modelId="{EC8E39F5-4E69-4AA7-A683-953DFD191828}" type="presParOf" srcId="{185B8573-B9C1-4D89-9802-34EF5EFB026E}" destId="{F5202C02-4763-4D96-B6A2-B7A4FA654EF4}" srcOrd="0" destOrd="0" presId="urn:microsoft.com/office/officeart/2005/8/layout/venn1"/>
    <dgm:cxn modelId="{CBE162EA-85B7-4FEE-A72D-05962C89D00E}" type="presParOf" srcId="{185B8573-B9C1-4D89-9802-34EF5EFB026E}" destId="{DA924DA3-DF54-436A-8D9C-10BBDDA1571D}" srcOrd="1" destOrd="0" presId="urn:microsoft.com/office/officeart/2005/8/layout/venn1"/>
    <dgm:cxn modelId="{D3F55F48-0432-46B7-B618-7C241CFC0BBC}" type="presParOf" srcId="{185B8573-B9C1-4D89-9802-34EF5EFB026E}" destId="{7969976D-41A7-4680-A282-5CBD9D06052C}" srcOrd="2" destOrd="0" presId="urn:microsoft.com/office/officeart/2005/8/layout/venn1"/>
    <dgm:cxn modelId="{DB712AC2-EB18-448F-8A31-A85437CDEBB9}" type="presParOf" srcId="{185B8573-B9C1-4D89-9802-34EF5EFB026E}" destId="{82E871B6-F8F6-43F0-B97B-71B0E0851746}" srcOrd="3" destOrd="0" presId="urn:microsoft.com/office/officeart/2005/8/layout/venn1"/>
    <dgm:cxn modelId="{36F424CF-C3EC-4F3E-8C9D-14FD842AE825}" type="presParOf" srcId="{185B8573-B9C1-4D89-9802-34EF5EFB026E}" destId="{347D5017-4B3D-45C1-B5D7-0854752BC127}" srcOrd="4" destOrd="0" presId="urn:microsoft.com/office/officeart/2005/8/layout/venn1"/>
    <dgm:cxn modelId="{42F9A166-D45B-4E4B-8177-5BBD8D0065A4}" type="presParOf" srcId="{185B8573-B9C1-4D89-9802-34EF5EFB026E}" destId="{544510C9-BF6F-4A5B-ABD3-377E5C50813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4B0F7D-4E40-4355-AE4D-2A8ACCFB4A3C}"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IE"/>
        </a:p>
      </dgm:t>
    </dgm:pt>
    <dgm:pt modelId="{E2904135-50DF-46D9-B8B9-5589BAF63729}">
      <dgm:prSet custT="1"/>
      <dgm:spPr/>
      <dgm:t>
        <a:bodyPr/>
        <a:lstStyle/>
        <a:p>
          <a:r>
            <a:rPr lang="en-IE" sz="1600" b="1" dirty="0"/>
            <a:t>Analysis</a:t>
          </a:r>
        </a:p>
      </dgm:t>
    </dgm:pt>
    <dgm:pt modelId="{7C68A8F0-22CC-40D3-931D-2BFA49D27A90}" type="parTrans" cxnId="{6C6DD8E2-E2C2-4795-A9E0-EFD3362F2EFD}">
      <dgm:prSet/>
      <dgm:spPr/>
      <dgm:t>
        <a:bodyPr/>
        <a:lstStyle/>
        <a:p>
          <a:endParaRPr lang="en-IE"/>
        </a:p>
      </dgm:t>
    </dgm:pt>
    <dgm:pt modelId="{62F922E8-AE31-4D47-A4AC-6ECFB398B213}" type="sibTrans" cxnId="{6C6DD8E2-E2C2-4795-A9E0-EFD3362F2EFD}">
      <dgm:prSet/>
      <dgm:spPr/>
      <dgm:t>
        <a:bodyPr/>
        <a:lstStyle/>
        <a:p>
          <a:endParaRPr lang="en-IE"/>
        </a:p>
      </dgm:t>
    </dgm:pt>
    <dgm:pt modelId="{3759871E-C49F-431F-881A-DCBD2E3D800A}">
      <dgm:prSet custT="1"/>
      <dgm:spPr/>
      <dgm:t>
        <a:bodyPr/>
        <a:lstStyle/>
        <a:p>
          <a:r>
            <a:rPr lang="en-IE" sz="1600" dirty="0"/>
            <a:t>Five Forces</a:t>
          </a:r>
        </a:p>
        <a:p>
          <a:r>
            <a:rPr lang="en-IE" sz="1000" dirty="0"/>
            <a:t>Identifies the reasons for the competitive pressures within the industry</a:t>
          </a:r>
        </a:p>
      </dgm:t>
    </dgm:pt>
    <dgm:pt modelId="{892FF13C-F170-491E-89DE-34692A9B976B}" type="parTrans" cxnId="{31B3C369-A64B-4731-88BB-87D93EB43D97}">
      <dgm:prSet/>
      <dgm:spPr/>
      <dgm:t>
        <a:bodyPr/>
        <a:lstStyle/>
        <a:p>
          <a:endParaRPr lang="en-IE"/>
        </a:p>
      </dgm:t>
    </dgm:pt>
    <dgm:pt modelId="{6D4BB78D-FC53-40C9-9E9F-E384D3386827}" type="sibTrans" cxnId="{31B3C369-A64B-4731-88BB-87D93EB43D97}">
      <dgm:prSet/>
      <dgm:spPr/>
      <dgm:t>
        <a:bodyPr/>
        <a:lstStyle/>
        <a:p>
          <a:endParaRPr lang="en-IE"/>
        </a:p>
      </dgm:t>
    </dgm:pt>
    <dgm:pt modelId="{8EB3FC0B-4E5B-4CA0-82AE-0B2E6252AAFF}">
      <dgm:prSet custT="1"/>
      <dgm:spPr/>
      <dgm:t>
        <a:bodyPr/>
        <a:lstStyle/>
        <a:p>
          <a:r>
            <a:rPr lang="en-IE" sz="1600" dirty="0"/>
            <a:t>Strategic group analysis</a:t>
          </a:r>
        </a:p>
        <a:p>
          <a:r>
            <a:rPr lang="en-IE" sz="1000" dirty="0"/>
            <a:t>Identifies the characteristics of groups within the industry </a:t>
          </a:r>
        </a:p>
      </dgm:t>
    </dgm:pt>
    <dgm:pt modelId="{919472A0-245C-4550-9E30-31D0D279A435}" type="parTrans" cxnId="{E5ACF19E-EA0C-4F73-AF67-CB257ED4D722}">
      <dgm:prSet/>
      <dgm:spPr/>
      <dgm:t>
        <a:bodyPr/>
        <a:lstStyle/>
        <a:p>
          <a:endParaRPr lang="en-IE"/>
        </a:p>
      </dgm:t>
    </dgm:pt>
    <dgm:pt modelId="{D4636A8A-C3A4-4AE9-89BF-6ACD30552011}" type="sibTrans" cxnId="{E5ACF19E-EA0C-4F73-AF67-CB257ED4D722}">
      <dgm:prSet/>
      <dgm:spPr/>
      <dgm:t>
        <a:bodyPr/>
        <a:lstStyle/>
        <a:p>
          <a:endParaRPr lang="en-IE"/>
        </a:p>
      </dgm:t>
    </dgm:pt>
    <dgm:pt modelId="{D75643FD-3BB1-4B79-B3F7-020FB58B46FA}">
      <dgm:prSet custT="1"/>
      <dgm:spPr/>
      <dgm:t>
        <a:bodyPr/>
        <a:lstStyle/>
        <a:p>
          <a:r>
            <a:rPr lang="en-IE" sz="1600" dirty="0"/>
            <a:t>Value chain analysis</a:t>
          </a:r>
        </a:p>
        <a:p>
          <a:r>
            <a:rPr lang="en-IE" sz="1000" dirty="0"/>
            <a:t>Assesses the capabilities of the company</a:t>
          </a:r>
        </a:p>
      </dgm:t>
    </dgm:pt>
    <dgm:pt modelId="{5AEC8C64-0F8F-4150-95AC-F4BA5BDF54D7}" type="parTrans" cxnId="{EFCE8922-C659-4AF4-89EA-86BF2CB490F1}">
      <dgm:prSet/>
      <dgm:spPr/>
      <dgm:t>
        <a:bodyPr/>
        <a:lstStyle/>
        <a:p>
          <a:endParaRPr lang="en-IE"/>
        </a:p>
      </dgm:t>
    </dgm:pt>
    <dgm:pt modelId="{C8786CA2-36DE-41AF-A2C7-08A790A474B6}" type="sibTrans" cxnId="{EFCE8922-C659-4AF4-89EA-86BF2CB490F1}">
      <dgm:prSet/>
      <dgm:spPr/>
      <dgm:t>
        <a:bodyPr/>
        <a:lstStyle/>
        <a:p>
          <a:endParaRPr lang="en-IE"/>
        </a:p>
      </dgm:t>
    </dgm:pt>
    <dgm:pt modelId="{C6459774-58EC-4DD2-9A69-EE490B8B7921}">
      <dgm:prSet custT="1"/>
      <dgm:spPr/>
      <dgm:t>
        <a:bodyPr/>
        <a:lstStyle/>
        <a:p>
          <a:r>
            <a:rPr lang="en-IE" sz="1600" b="1" dirty="0"/>
            <a:t>Choice</a:t>
          </a:r>
        </a:p>
        <a:p>
          <a:r>
            <a:rPr lang="en-IE" sz="1600" b="1" dirty="0"/>
            <a:t>Generic Strategies </a:t>
          </a:r>
        </a:p>
      </dgm:t>
    </dgm:pt>
    <dgm:pt modelId="{B1F620EA-155E-413B-AF2A-D2D53584B12E}" type="parTrans" cxnId="{8FD9DF26-E1CF-4EE2-8F34-7050120C489D}">
      <dgm:prSet/>
      <dgm:spPr/>
      <dgm:t>
        <a:bodyPr/>
        <a:lstStyle/>
        <a:p>
          <a:endParaRPr lang="en-IE"/>
        </a:p>
      </dgm:t>
    </dgm:pt>
    <dgm:pt modelId="{0161FF82-6E2A-489C-82B1-17D238035650}" type="sibTrans" cxnId="{8FD9DF26-E1CF-4EE2-8F34-7050120C489D}">
      <dgm:prSet/>
      <dgm:spPr/>
      <dgm:t>
        <a:bodyPr/>
        <a:lstStyle/>
        <a:p>
          <a:endParaRPr lang="en-IE"/>
        </a:p>
      </dgm:t>
    </dgm:pt>
    <dgm:pt modelId="{0CEF7A26-730B-4E28-9D24-5109235B1F21}">
      <dgm:prSet custT="1"/>
      <dgm:spPr/>
      <dgm:t>
        <a:bodyPr/>
        <a:lstStyle/>
        <a:p>
          <a:r>
            <a:rPr lang="en-IE" sz="1600"/>
            <a:t>Low cost</a:t>
          </a:r>
        </a:p>
      </dgm:t>
    </dgm:pt>
    <dgm:pt modelId="{083816FF-3FA9-489B-908C-78AAA9762DED}" type="parTrans" cxnId="{AC0FC010-78A9-4350-87D9-DF6B21751A2E}">
      <dgm:prSet/>
      <dgm:spPr/>
      <dgm:t>
        <a:bodyPr/>
        <a:lstStyle/>
        <a:p>
          <a:endParaRPr lang="en-IE"/>
        </a:p>
      </dgm:t>
    </dgm:pt>
    <dgm:pt modelId="{5917363C-8EA9-4DAA-82EF-C8321924B9B6}" type="sibTrans" cxnId="{AC0FC010-78A9-4350-87D9-DF6B21751A2E}">
      <dgm:prSet/>
      <dgm:spPr/>
      <dgm:t>
        <a:bodyPr/>
        <a:lstStyle/>
        <a:p>
          <a:endParaRPr lang="en-IE"/>
        </a:p>
      </dgm:t>
    </dgm:pt>
    <dgm:pt modelId="{458E5DBE-9BEF-4CF3-81F6-08F4F4FF881E}">
      <dgm:prSet custT="1"/>
      <dgm:spPr/>
      <dgm:t>
        <a:bodyPr/>
        <a:lstStyle/>
        <a:p>
          <a:r>
            <a:rPr lang="en-IE" sz="1600"/>
            <a:t>Differentiation</a:t>
          </a:r>
        </a:p>
      </dgm:t>
    </dgm:pt>
    <dgm:pt modelId="{85DD0D9D-FEFB-42A9-9073-680979F208E3}" type="parTrans" cxnId="{1DB39CCF-1F05-4C2C-8E53-C584053AD876}">
      <dgm:prSet/>
      <dgm:spPr/>
      <dgm:t>
        <a:bodyPr/>
        <a:lstStyle/>
        <a:p>
          <a:endParaRPr lang="en-IE"/>
        </a:p>
      </dgm:t>
    </dgm:pt>
    <dgm:pt modelId="{493E1928-F590-487B-8985-1F74A3300CDA}" type="sibTrans" cxnId="{1DB39CCF-1F05-4C2C-8E53-C584053AD876}">
      <dgm:prSet/>
      <dgm:spPr/>
      <dgm:t>
        <a:bodyPr/>
        <a:lstStyle/>
        <a:p>
          <a:endParaRPr lang="en-IE"/>
        </a:p>
      </dgm:t>
    </dgm:pt>
    <dgm:pt modelId="{A91DBBF4-A0FC-45E2-9A42-55997CFC37C8}">
      <dgm:prSet custT="1"/>
      <dgm:spPr/>
      <dgm:t>
        <a:bodyPr/>
        <a:lstStyle/>
        <a:p>
          <a:r>
            <a:rPr lang="en-IE" sz="1600" dirty="0"/>
            <a:t>Focus</a:t>
          </a:r>
        </a:p>
      </dgm:t>
    </dgm:pt>
    <dgm:pt modelId="{44644F9A-DB05-4A46-AA29-C8672E5C1B89}" type="parTrans" cxnId="{EBC3AAFC-8231-48A8-958B-719593AC95A3}">
      <dgm:prSet/>
      <dgm:spPr/>
      <dgm:t>
        <a:bodyPr/>
        <a:lstStyle/>
        <a:p>
          <a:endParaRPr lang="en-IE"/>
        </a:p>
      </dgm:t>
    </dgm:pt>
    <dgm:pt modelId="{8E8E5B08-82BC-4F90-8977-5616BE026820}" type="sibTrans" cxnId="{EBC3AAFC-8231-48A8-958B-719593AC95A3}">
      <dgm:prSet/>
      <dgm:spPr/>
      <dgm:t>
        <a:bodyPr/>
        <a:lstStyle/>
        <a:p>
          <a:endParaRPr lang="en-IE"/>
        </a:p>
      </dgm:t>
    </dgm:pt>
    <dgm:pt modelId="{1C0BE98F-6E50-40D8-BDD3-F09EBF573ACD}">
      <dgm:prSet custT="1"/>
      <dgm:spPr/>
      <dgm:t>
        <a:bodyPr/>
        <a:lstStyle/>
        <a:p>
          <a:r>
            <a:rPr lang="en-IE" sz="1600" b="1" dirty="0"/>
            <a:t>Implementation</a:t>
          </a:r>
        </a:p>
      </dgm:t>
    </dgm:pt>
    <dgm:pt modelId="{A193ED6B-691C-4313-B66D-45262A801034}" type="parTrans" cxnId="{55B0EA48-E0EE-45E6-9759-7ACC50F9EA07}">
      <dgm:prSet/>
      <dgm:spPr/>
      <dgm:t>
        <a:bodyPr/>
        <a:lstStyle/>
        <a:p>
          <a:endParaRPr lang="en-IE"/>
        </a:p>
      </dgm:t>
    </dgm:pt>
    <dgm:pt modelId="{7FDB2419-97C1-44AE-89C2-57593FE1C8EB}" type="sibTrans" cxnId="{55B0EA48-E0EE-45E6-9759-7ACC50F9EA07}">
      <dgm:prSet/>
      <dgm:spPr/>
      <dgm:t>
        <a:bodyPr/>
        <a:lstStyle/>
        <a:p>
          <a:endParaRPr lang="en-IE"/>
        </a:p>
      </dgm:t>
    </dgm:pt>
    <dgm:pt modelId="{C347B363-8868-4A5C-B53D-655BB597E354}">
      <dgm:prSet custT="1"/>
      <dgm:spPr/>
      <dgm:t>
        <a:bodyPr/>
        <a:lstStyle/>
        <a:p>
          <a:r>
            <a:rPr lang="en-IE" sz="1600" dirty="0"/>
            <a:t>Configure value chain</a:t>
          </a:r>
        </a:p>
        <a:p>
          <a:r>
            <a:rPr lang="en-IE" sz="1600" dirty="0"/>
            <a:t>Value chain and value systems are configured are best suit the chosen strategy</a:t>
          </a:r>
        </a:p>
      </dgm:t>
    </dgm:pt>
    <dgm:pt modelId="{10AB3C9E-A1FA-4125-8CD6-3F61B8B076F5}" type="parTrans" cxnId="{24032B14-0FF0-4E0E-9F50-8207B4077456}">
      <dgm:prSet/>
      <dgm:spPr/>
      <dgm:t>
        <a:bodyPr/>
        <a:lstStyle/>
        <a:p>
          <a:endParaRPr lang="en-IE"/>
        </a:p>
      </dgm:t>
    </dgm:pt>
    <dgm:pt modelId="{3AE779F8-673F-4DEC-85EC-99B59BF3BEE8}" type="sibTrans" cxnId="{24032B14-0FF0-4E0E-9F50-8207B4077456}">
      <dgm:prSet/>
      <dgm:spPr/>
      <dgm:t>
        <a:bodyPr/>
        <a:lstStyle/>
        <a:p>
          <a:endParaRPr lang="en-IE"/>
        </a:p>
      </dgm:t>
    </dgm:pt>
    <dgm:pt modelId="{7B311286-7F6E-41AC-BEED-8F3E2B4EFA77}" type="pres">
      <dgm:prSet presAssocID="{204B0F7D-4E40-4355-AE4D-2A8ACCFB4A3C}" presName="Name0" presStyleCnt="0">
        <dgm:presLayoutVars>
          <dgm:dir/>
          <dgm:animLvl val="lvl"/>
          <dgm:resizeHandles val="exact"/>
        </dgm:presLayoutVars>
      </dgm:prSet>
      <dgm:spPr/>
    </dgm:pt>
    <dgm:pt modelId="{F3156DFB-1441-4E2C-80BB-19D078656977}" type="pres">
      <dgm:prSet presAssocID="{1C0BE98F-6E50-40D8-BDD3-F09EBF573ACD}" presName="boxAndChildren" presStyleCnt="0"/>
      <dgm:spPr/>
    </dgm:pt>
    <dgm:pt modelId="{9028E255-8F8E-4872-94DB-A6E6F93A07C1}" type="pres">
      <dgm:prSet presAssocID="{1C0BE98F-6E50-40D8-BDD3-F09EBF573ACD}" presName="parentTextBox" presStyleLbl="node1" presStyleIdx="0" presStyleCnt="3"/>
      <dgm:spPr/>
    </dgm:pt>
    <dgm:pt modelId="{2F428BEE-E8DA-45FD-B203-1D8FB7598A22}" type="pres">
      <dgm:prSet presAssocID="{1C0BE98F-6E50-40D8-BDD3-F09EBF573ACD}" presName="entireBox" presStyleLbl="node1" presStyleIdx="0" presStyleCnt="3" custScaleY="68737"/>
      <dgm:spPr/>
    </dgm:pt>
    <dgm:pt modelId="{6629A2E4-0B95-4986-9C8F-CEEBEDCECD46}" type="pres">
      <dgm:prSet presAssocID="{1C0BE98F-6E50-40D8-BDD3-F09EBF573ACD}" presName="descendantBox" presStyleCnt="0"/>
      <dgm:spPr/>
    </dgm:pt>
    <dgm:pt modelId="{71736330-7D36-4DF8-8A02-3D8F9693A482}" type="pres">
      <dgm:prSet presAssocID="{C347B363-8868-4A5C-B53D-655BB597E354}" presName="childTextBox" presStyleLbl="fgAccFollowNode1" presStyleIdx="0" presStyleCnt="7">
        <dgm:presLayoutVars>
          <dgm:bulletEnabled val="1"/>
        </dgm:presLayoutVars>
      </dgm:prSet>
      <dgm:spPr/>
    </dgm:pt>
    <dgm:pt modelId="{6664B96A-75C2-48A0-BFC8-1B44E86988F3}" type="pres">
      <dgm:prSet presAssocID="{0161FF82-6E2A-489C-82B1-17D238035650}" presName="sp" presStyleCnt="0"/>
      <dgm:spPr/>
    </dgm:pt>
    <dgm:pt modelId="{BC50EF8C-118D-4708-8815-1CD9F357136D}" type="pres">
      <dgm:prSet presAssocID="{C6459774-58EC-4DD2-9A69-EE490B8B7921}" presName="arrowAndChildren" presStyleCnt="0"/>
      <dgm:spPr/>
    </dgm:pt>
    <dgm:pt modelId="{4A09DCC0-5FF5-49D7-B336-F6EA431517BA}" type="pres">
      <dgm:prSet presAssocID="{C6459774-58EC-4DD2-9A69-EE490B8B7921}" presName="parentTextArrow" presStyleLbl="node1" presStyleIdx="0" presStyleCnt="3"/>
      <dgm:spPr/>
    </dgm:pt>
    <dgm:pt modelId="{57A18CA3-9F7D-4EA2-A93B-4D6786D89415}" type="pres">
      <dgm:prSet presAssocID="{C6459774-58EC-4DD2-9A69-EE490B8B7921}" presName="arrow" presStyleLbl="node1" presStyleIdx="1" presStyleCnt="3" custScaleY="75942"/>
      <dgm:spPr/>
    </dgm:pt>
    <dgm:pt modelId="{B5F7997C-CDDB-43AC-B78A-C61DE2E8D2ED}" type="pres">
      <dgm:prSet presAssocID="{C6459774-58EC-4DD2-9A69-EE490B8B7921}" presName="descendantArrow" presStyleCnt="0"/>
      <dgm:spPr/>
    </dgm:pt>
    <dgm:pt modelId="{F4D0F21D-2001-4A3C-921C-39B47B32ECD2}" type="pres">
      <dgm:prSet presAssocID="{0CEF7A26-730B-4E28-9D24-5109235B1F21}" presName="childTextArrow" presStyleLbl="fgAccFollowNode1" presStyleIdx="1" presStyleCnt="7" custScaleY="84512">
        <dgm:presLayoutVars>
          <dgm:bulletEnabled val="1"/>
        </dgm:presLayoutVars>
      </dgm:prSet>
      <dgm:spPr/>
    </dgm:pt>
    <dgm:pt modelId="{B4D91AF8-126B-4A1B-8D8D-EFA316691A82}" type="pres">
      <dgm:prSet presAssocID="{458E5DBE-9BEF-4CF3-81F6-08F4F4FF881E}" presName="childTextArrow" presStyleLbl="fgAccFollowNode1" presStyleIdx="2" presStyleCnt="7" custScaleY="84512">
        <dgm:presLayoutVars>
          <dgm:bulletEnabled val="1"/>
        </dgm:presLayoutVars>
      </dgm:prSet>
      <dgm:spPr/>
    </dgm:pt>
    <dgm:pt modelId="{3DE65AB1-595F-4C7F-8FAE-F210EE59C252}" type="pres">
      <dgm:prSet presAssocID="{A91DBBF4-A0FC-45E2-9A42-55997CFC37C8}" presName="childTextArrow" presStyleLbl="fgAccFollowNode1" presStyleIdx="3" presStyleCnt="7" custScaleY="84512">
        <dgm:presLayoutVars>
          <dgm:bulletEnabled val="1"/>
        </dgm:presLayoutVars>
      </dgm:prSet>
      <dgm:spPr/>
    </dgm:pt>
    <dgm:pt modelId="{E974932B-D467-4468-AA5A-9A6ED430A178}" type="pres">
      <dgm:prSet presAssocID="{62F922E8-AE31-4D47-A4AC-6ECFB398B213}" presName="sp" presStyleCnt="0"/>
      <dgm:spPr/>
    </dgm:pt>
    <dgm:pt modelId="{C64D97AE-E790-4D4A-8175-10DD9AC4D063}" type="pres">
      <dgm:prSet presAssocID="{E2904135-50DF-46D9-B8B9-5589BAF63729}" presName="arrowAndChildren" presStyleCnt="0"/>
      <dgm:spPr/>
    </dgm:pt>
    <dgm:pt modelId="{20C4EBFD-10CD-4800-87D1-A08A6006049B}" type="pres">
      <dgm:prSet presAssocID="{E2904135-50DF-46D9-B8B9-5589BAF63729}" presName="parentTextArrow" presStyleLbl="node1" presStyleIdx="1" presStyleCnt="3"/>
      <dgm:spPr/>
    </dgm:pt>
    <dgm:pt modelId="{199BF952-F905-403A-BEC9-4ECA7B023675}" type="pres">
      <dgm:prSet presAssocID="{E2904135-50DF-46D9-B8B9-5589BAF63729}" presName="arrow" presStyleLbl="node1" presStyleIdx="2" presStyleCnt="3"/>
      <dgm:spPr/>
    </dgm:pt>
    <dgm:pt modelId="{9386BB6A-032C-4D20-B35E-41396CAF1957}" type="pres">
      <dgm:prSet presAssocID="{E2904135-50DF-46D9-B8B9-5589BAF63729}" presName="descendantArrow" presStyleCnt="0"/>
      <dgm:spPr/>
    </dgm:pt>
    <dgm:pt modelId="{6CD3B5D4-F11D-47C7-B049-8D862B948631}" type="pres">
      <dgm:prSet presAssocID="{3759871E-C49F-431F-881A-DCBD2E3D800A}" presName="childTextArrow" presStyleLbl="fgAccFollowNode1" presStyleIdx="4" presStyleCnt="7">
        <dgm:presLayoutVars>
          <dgm:bulletEnabled val="1"/>
        </dgm:presLayoutVars>
      </dgm:prSet>
      <dgm:spPr/>
    </dgm:pt>
    <dgm:pt modelId="{3CBA1E6E-A76D-47B3-B686-39C6DC87E0FB}" type="pres">
      <dgm:prSet presAssocID="{8EB3FC0B-4E5B-4CA0-82AE-0B2E6252AAFF}" presName="childTextArrow" presStyleLbl="fgAccFollowNode1" presStyleIdx="5" presStyleCnt="7">
        <dgm:presLayoutVars>
          <dgm:bulletEnabled val="1"/>
        </dgm:presLayoutVars>
      </dgm:prSet>
      <dgm:spPr/>
    </dgm:pt>
    <dgm:pt modelId="{CCFC69A5-CB34-4B0A-99E0-447A72E8041B}" type="pres">
      <dgm:prSet presAssocID="{D75643FD-3BB1-4B79-B3F7-020FB58B46FA}" presName="childTextArrow" presStyleLbl="fgAccFollowNode1" presStyleIdx="6" presStyleCnt="7">
        <dgm:presLayoutVars>
          <dgm:bulletEnabled val="1"/>
        </dgm:presLayoutVars>
      </dgm:prSet>
      <dgm:spPr/>
    </dgm:pt>
  </dgm:ptLst>
  <dgm:cxnLst>
    <dgm:cxn modelId="{AC0FC010-78A9-4350-87D9-DF6B21751A2E}" srcId="{C6459774-58EC-4DD2-9A69-EE490B8B7921}" destId="{0CEF7A26-730B-4E28-9D24-5109235B1F21}" srcOrd="0" destOrd="0" parTransId="{083816FF-3FA9-489B-908C-78AAA9762DED}" sibTransId="{5917363C-8EA9-4DAA-82EF-C8321924B9B6}"/>
    <dgm:cxn modelId="{24032B14-0FF0-4E0E-9F50-8207B4077456}" srcId="{1C0BE98F-6E50-40D8-BDD3-F09EBF573ACD}" destId="{C347B363-8868-4A5C-B53D-655BB597E354}" srcOrd="0" destOrd="0" parTransId="{10AB3C9E-A1FA-4125-8CD6-3F61B8B076F5}" sibTransId="{3AE779F8-673F-4DEC-85EC-99B59BF3BEE8}"/>
    <dgm:cxn modelId="{6589731E-261E-45E6-8125-0AE72738FB59}" type="presOf" srcId="{C347B363-8868-4A5C-B53D-655BB597E354}" destId="{71736330-7D36-4DF8-8A02-3D8F9693A482}" srcOrd="0" destOrd="0" presId="urn:microsoft.com/office/officeart/2005/8/layout/process4"/>
    <dgm:cxn modelId="{506A8622-F550-4A8B-A903-47BC2B7F3E29}" type="presOf" srcId="{458E5DBE-9BEF-4CF3-81F6-08F4F4FF881E}" destId="{B4D91AF8-126B-4A1B-8D8D-EFA316691A82}" srcOrd="0" destOrd="0" presId="urn:microsoft.com/office/officeart/2005/8/layout/process4"/>
    <dgm:cxn modelId="{EFCE8922-C659-4AF4-89EA-86BF2CB490F1}" srcId="{E2904135-50DF-46D9-B8B9-5589BAF63729}" destId="{D75643FD-3BB1-4B79-B3F7-020FB58B46FA}" srcOrd="2" destOrd="0" parTransId="{5AEC8C64-0F8F-4150-95AC-F4BA5BDF54D7}" sibTransId="{C8786CA2-36DE-41AF-A2C7-08A790A474B6}"/>
    <dgm:cxn modelId="{8FD9DF26-E1CF-4EE2-8F34-7050120C489D}" srcId="{204B0F7D-4E40-4355-AE4D-2A8ACCFB4A3C}" destId="{C6459774-58EC-4DD2-9A69-EE490B8B7921}" srcOrd="1" destOrd="0" parTransId="{B1F620EA-155E-413B-AF2A-D2D53584B12E}" sibTransId="{0161FF82-6E2A-489C-82B1-17D238035650}"/>
    <dgm:cxn modelId="{27492828-B0BD-4CF0-8119-44F2E6B1BD76}" type="presOf" srcId="{204B0F7D-4E40-4355-AE4D-2A8ACCFB4A3C}" destId="{7B311286-7F6E-41AC-BEED-8F3E2B4EFA77}" srcOrd="0" destOrd="0" presId="urn:microsoft.com/office/officeart/2005/8/layout/process4"/>
    <dgm:cxn modelId="{534ACB32-9B37-4874-871C-638DDA675210}" type="presOf" srcId="{8EB3FC0B-4E5B-4CA0-82AE-0B2E6252AAFF}" destId="{3CBA1E6E-A76D-47B3-B686-39C6DC87E0FB}" srcOrd="0" destOrd="0" presId="urn:microsoft.com/office/officeart/2005/8/layout/process4"/>
    <dgm:cxn modelId="{55B0EA48-E0EE-45E6-9759-7ACC50F9EA07}" srcId="{204B0F7D-4E40-4355-AE4D-2A8ACCFB4A3C}" destId="{1C0BE98F-6E50-40D8-BDD3-F09EBF573ACD}" srcOrd="2" destOrd="0" parTransId="{A193ED6B-691C-4313-B66D-45262A801034}" sibTransId="{7FDB2419-97C1-44AE-89C2-57593FE1C8EB}"/>
    <dgm:cxn modelId="{FF984C4E-57C2-44DE-8BED-9CF5336D07D7}" type="presOf" srcId="{E2904135-50DF-46D9-B8B9-5589BAF63729}" destId="{199BF952-F905-403A-BEC9-4ECA7B023675}" srcOrd="1" destOrd="0" presId="urn:microsoft.com/office/officeart/2005/8/layout/process4"/>
    <dgm:cxn modelId="{6F27AF55-6035-4B6A-AB15-DFCA4DA5616D}" type="presOf" srcId="{E2904135-50DF-46D9-B8B9-5589BAF63729}" destId="{20C4EBFD-10CD-4800-87D1-A08A6006049B}" srcOrd="0" destOrd="0" presId="urn:microsoft.com/office/officeart/2005/8/layout/process4"/>
    <dgm:cxn modelId="{31B3C369-A64B-4731-88BB-87D93EB43D97}" srcId="{E2904135-50DF-46D9-B8B9-5589BAF63729}" destId="{3759871E-C49F-431F-881A-DCBD2E3D800A}" srcOrd="0" destOrd="0" parTransId="{892FF13C-F170-491E-89DE-34692A9B976B}" sibTransId="{6D4BB78D-FC53-40C9-9E9F-E384D3386827}"/>
    <dgm:cxn modelId="{C0D2197B-7115-4041-96C0-DD8E0E6401F7}" type="presOf" srcId="{C6459774-58EC-4DD2-9A69-EE490B8B7921}" destId="{57A18CA3-9F7D-4EA2-A93B-4D6786D89415}" srcOrd="1" destOrd="0" presId="urn:microsoft.com/office/officeart/2005/8/layout/process4"/>
    <dgm:cxn modelId="{39C50F7E-652A-4AC2-8E8A-959DD4CEC81C}" type="presOf" srcId="{A91DBBF4-A0FC-45E2-9A42-55997CFC37C8}" destId="{3DE65AB1-595F-4C7F-8FAE-F210EE59C252}" srcOrd="0" destOrd="0" presId="urn:microsoft.com/office/officeart/2005/8/layout/process4"/>
    <dgm:cxn modelId="{EA46A98F-7B8F-4AF8-AE1B-C8D86C59DCB5}" type="presOf" srcId="{0CEF7A26-730B-4E28-9D24-5109235B1F21}" destId="{F4D0F21D-2001-4A3C-921C-39B47B32ECD2}" srcOrd="0" destOrd="0" presId="urn:microsoft.com/office/officeart/2005/8/layout/process4"/>
    <dgm:cxn modelId="{B868DB8F-7C2C-4FF4-8E99-3CADA2353878}" type="presOf" srcId="{D75643FD-3BB1-4B79-B3F7-020FB58B46FA}" destId="{CCFC69A5-CB34-4B0A-99E0-447A72E8041B}" srcOrd="0" destOrd="0" presId="urn:microsoft.com/office/officeart/2005/8/layout/process4"/>
    <dgm:cxn modelId="{7AFBA19A-93C6-4F15-A2AD-9512A48AC863}" type="presOf" srcId="{1C0BE98F-6E50-40D8-BDD3-F09EBF573ACD}" destId="{9028E255-8F8E-4872-94DB-A6E6F93A07C1}" srcOrd="0" destOrd="0" presId="urn:microsoft.com/office/officeart/2005/8/layout/process4"/>
    <dgm:cxn modelId="{E5ACF19E-EA0C-4F73-AF67-CB257ED4D722}" srcId="{E2904135-50DF-46D9-B8B9-5589BAF63729}" destId="{8EB3FC0B-4E5B-4CA0-82AE-0B2E6252AAFF}" srcOrd="1" destOrd="0" parTransId="{919472A0-245C-4550-9E30-31D0D279A435}" sibTransId="{D4636A8A-C3A4-4AE9-89BF-6ACD30552011}"/>
    <dgm:cxn modelId="{528188AD-89F8-4D61-9BCA-AEFE152C9DA2}" type="presOf" srcId="{3759871E-C49F-431F-881A-DCBD2E3D800A}" destId="{6CD3B5D4-F11D-47C7-B049-8D862B948631}" srcOrd="0" destOrd="0" presId="urn:microsoft.com/office/officeart/2005/8/layout/process4"/>
    <dgm:cxn modelId="{1DB39CCF-1F05-4C2C-8E53-C584053AD876}" srcId="{C6459774-58EC-4DD2-9A69-EE490B8B7921}" destId="{458E5DBE-9BEF-4CF3-81F6-08F4F4FF881E}" srcOrd="1" destOrd="0" parTransId="{85DD0D9D-FEFB-42A9-9073-680979F208E3}" sibTransId="{493E1928-F590-487B-8985-1F74A3300CDA}"/>
    <dgm:cxn modelId="{6C6DD8E2-E2C2-4795-A9E0-EFD3362F2EFD}" srcId="{204B0F7D-4E40-4355-AE4D-2A8ACCFB4A3C}" destId="{E2904135-50DF-46D9-B8B9-5589BAF63729}" srcOrd="0" destOrd="0" parTransId="{7C68A8F0-22CC-40D3-931D-2BFA49D27A90}" sibTransId="{62F922E8-AE31-4D47-A4AC-6ECFB398B213}"/>
    <dgm:cxn modelId="{ADC8E2E7-947F-4D31-9924-1FA4F25CE1B6}" type="presOf" srcId="{C6459774-58EC-4DD2-9A69-EE490B8B7921}" destId="{4A09DCC0-5FF5-49D7-B336-F6EA431517BA}" srcOrd="0" destOrd="0" presId="urn:microsoft.com/office/officeart/2005/8/layout/process4"/>
    <dgm:cxn modelId="{EBC3AAFC-8231-48A8-958B-719593AC95A3}" srcId="{C6459774-58EC-4DD2-9A69-EE490B8B7921}" destId="{A91DBBF4-A0FC-45E2-9A42-55997CFC37C8}" srcOrd="2" destOrd="0" parTransId="{44644F9A-DB05-4A46-AA29-C8672E5C1B89}" sibTransId="{8E8E5B08-82BC-4F90-8977-5616BE026820}"/>
    <dgm:cxn modelId="{E16A38FD-1E71-4B18-8954-50D69BD7E306}" type="presOf" srcId="{1C0BE98F-6E50-40D8-BDD3-F09EBF573ACD}" destId="{2F428BEE-E8DA-45FD-B203-1D8FB7598A22}" srcOrd="1" destOrd="0" presId="urn:microsoft.com/office/officeart/2005/8/layout/process4"/>
    <dgm:cxn modelId="{367A71B7-0B05-4C2F-9B3A-1FAF653C3F64}" type="presParOf" srcId="{7B311286-7F6E-41AC-BEED-8F3E2B4EFA77}" destId="{F3156DFB-1441-4E2C-80BB-19D078656977}" srcOrd="0" destOrd="0" presId="urn:microsoft.com/office/officeart/2005/8/layout/process4"/>
    <dgm:cxn modelId="{5A2C9DAD-2EF6-4F35-97B5-E9546F2F23D4}" type="presParOf" srcId="{F3156DFB-1441-4E2C-80BB-19D078656977}" destId="{9028E255-8F8E-4872-94DB-A6E6F93A07C1}" srcOrd="0" destOrd="0" presId="urn:microsoft.com/office/officeart/2005/8/layout/process4"/>
    <dgm:cxn modelId="{E3AB455E-5372-4224-AD2E-BA132ED6AB5B}" type="presParOf" srcId="{F3156DFB-1441-4E2C-80BB-19D078656977}" destId="{2F428BEE-E8DA-45FD-B203-1D8FB7598A22}" srcOrd="1" destOrd="0" presId="urn:microsoft.com/office/officeart/2005/8/layout/process4"/>
    <dgm:cxn modelId="{7FA05627-6AA8-4D11-AEF3-445E32B926F2}" type="presParOf" srcId="{F3156DFB-1441-4E2C-80BB-19D078656977}" destId="{6629A2E4-0B95-4986-9C8F-CEEBEDCECD46}" srcOrd="2" destOrd="0" presId="urn:microsoft.com/office/officeart/2005/8/layout/process4"/>
    <dgm:cxn modelId="{380BEA9A-0AFF-4D78-9925-7FF18D0475A6}" type="presParOf" srcId="{6629A2E4-0B95-4986-9C8F-CEEBEDCECD46}" destId="{71736330-7D36-4DF8-8A02-3D8F9693A482}" srcOrd="0" destOrd="0" presId="urn:microsoft.com/office/officeart/2005/8/layout/process4"/>
    <dgm:cxn modelId="{9622A4CC-5ECF-4EA3-A098-0EC0481C4358}" type="presParOf" srcId="{7B311286-7F6E-41AC-BEED-8F3E2B4EFA77}" destId="{6664B96A-75C2-48A0-BFC8-1B44E86988F3}" srcOrd="1" destOrd="0" presId="urn:microsoft.com/office/officeart/2005/8/layout/process4"/>
    <dgm:cxn modelId="{A5915DC5-A610-4F71-B30E-21A00C94B218}" type="presParOf" srcId="{7B311286-7F6E-41AC-BEED-8F3E2B4EFA77}" destId="{BC50EF8C-118D-4708-8815-1CD9F357136D}" srcOrd="2" destOrd="0" presId="urn:microsoft.com/office/officeart/2005/8/layout/process4"/>
    <dgm:cxn modelId="{2255DA2E-F834-4E45-8046-0B7E8DAACCAE}" type="presParOf" srcId="{BC50EF8C-118D-4708-8815-1CD9F357136D}" destId="{4A09DCC0-5FF5-49D7-B336-F6EA431517BA}" srcOrd="0" destOrd="0" presId="urn:microsoft.com/office/officeart/2005/8/layout/process4"/>
    <dgm:cxn modelId="{7D73DE8D-11E2-4F22-92FF-810AB65E2FBC}" type="presParOf" srcId="{BC50EF8C-118D-4708-8815-1CD9F357136D}" destId="{57A18CA3-9F7D-4EA2-A93B-4D6786D89415}" srcOrd="1" destOrd="0" presId="urn:microsoft.com/office/officeart/2005/8/layout/process4"/>
    <dgm:cxn modelId="{DEB5DC31-612E-4A3A-879B-E9242FD449B7}" type="presParOf" srcId="{BC50EF8C-118D-4708-8815-1CD9F357136D}" destId="{B5F7997C-CDDB-43AC-B78A-C61DE2E8D2ED}" srcOrd="2" destOrd="0" presId="urn:microsoft.com/office/officeart/2005/8/layout/process4"/>
    <dgm:cxn modelId="{CF978D8C-1A04-46EB-A781-DB3FF502D6AC}" type="presParOf" srcId="{B5F7997C-CDDB-43AC-B78A-C61DE2E8D2ED}" destId="{F4D0F21D-2001-4A3C-921C-39B47B32ECD2}" srcOrd="0" destOrd="0" presId="urn:microsoft.com/office/officeart/2005/8/layout/process4"/>
    <dgm:cxn modelId="{18717368-78F5-482A-92DA-9485C57B9736}" type="presParOf" srcId="{B5F7997C-CDDB-43AC-B78A-C61DE2E8D2ED}" destId="{B4D91AF8-126B-4A1B-8D8D-EFA316691A82}" srcOrd="1" destOrd="0" presId="urn:microsoft.com/office/officeart/2005/8/layout/process4"/>
    <dgm:cxn modelId="{7A88A162-74D7-4BAB-AE64-921A477A6714}" type="presParOf" srcId="{B5F7997C-CDDB-43AC-B78A-C61DE2E8D2ED}" destId="{3DE65AB1-595F-4C7F-8FAE-F210EE59C252}" srcOrd="2" destOrd="0" presId="urn:microsoft.com/office/officeart/2005/8/layout/process4"/>
    <dgm:cxn modelId="{544F3A12-38D0-445F-99E1-2F634A3ABF79}" type="presParOf" srcId="{7B311286-7F6E-41AC-BEED-8F3E2B4EFA77}" destId="{E974932B-D467-4468-AA5A-9A6ED430A178}" srcOrd="3" destOrd="0" presId="urn:microsoft.com/office/officeart/2005/8/layout/process4"/>
    <dgm:cxn modelId="{D915DCBD-862F-4C6E-ADB2-00A3350A819B}" type="presParOf" srcId="{7B311286-7F6E-41AC-BEED-8F3E2B4EFA77}" destId="{C64D97AE-E790-4D4A-8175-10DD9AC4D063}" srcOrd="4" destOrd="0" presId="urn:microsoft.com/office/officeart/2005/8/layout/process4"/>
    <dgm:cxn modelId="{2C8DEA62-51C1-4BDF-AA9B-D8A3CA554FEF}" type="presParOf" srcId="{C64D97AE-E790-4D4A-8175-10DD9AC4D063}" destId="{20C4EBFD-10CD-4800-87D1-A08A6006049B}" srcOrd="0" destOrd="0" presId="urn:microsoft.com/office/officeart/2005/8/layout/process4"/>
    <dgm:cxn modelId="{FFE4418A-3C6C-488F-B45C-74940A67EEE5}" type="presParOf" srcId="{C64D97AE-E790-4D4A-8175-10DD9AC4D063}" destId="{199BF952-F905-403A-BEC9-4ECA7B023675}" srcOrd="1" destOrd="0" presId="urn:microsoft.com/office/officeart/2005/8/layout/process4"/>
    <dgm:cxn modelId="{1EF97D50-5F15-4C67-BA4E-CE1AE822A5D7}" type="presParOf" srcId="{C64D97AE-E790-4D4A-8175-10DD9AC4D063}" destId="{9386BB6A-032C-4D20-B35E-41396CAF1957}" srcOrd="2" destOrd="0" presId="urn:microsoft.com/office/officeart/2005/8/layout/process4"/>
    <dgm:cxn modelId="{6FAC3DFD-F9C9-4D34-A9E7-CFEA8DD90684}" type="presParOf" srcId="{9386BB6A-032C-4D20-B35E-41396CAF1957}" destId="{6CD3B5D4-F11D-47C7-B049-8D862B948631}" srcOrd="0" destOrd="0" presId="urn:microsoft.com/office/officeart/2005/8/layout/process4"/>
    <dgm:cxn modelId="{D6DCEF69-B1F4-4644-83E0-1322D9A58EB5}" type="presParOf" srcId="{9386BB6A-032C-4D20-B35E-41396CAF1957}" destId="{3CBA1E6E-A76D-47B3-B686-39C6DC87E0FB}" srcOrd="1" destOrd="0" presId="urn:microsoft.com/office/officeart/2005/8/layout/process4"/>
    <dgm:cxn modelId="{7A2CE800-9AAF-4266-BF6E-3BD8F47C19A9}" type="presParOf" srcId="{9386BB6A-032C-4D20-B35E-41396CAF1957}" destId="{CCFC69A5-CB34-4B0A-99E0-447A72E8041B}"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2DD7C4-BB42-4C47-94E7-4592FFE873E3}" type="doc">
      <dgm:prSet loTypeId="urn:microsoft.com/office/officeart/2005/8/layout/venn3" loCatId="relationship" qsTypeId="urn:microsoft.com/office/officeart/2005/8/quickstyle/simple1" qsCatId="simple" csTypeId="urn:microsoft.com/office/officeart/2005/8/colors/colorful5" csCatId="colorful"/>
      <dgm:spPr/>
      <dgm:t>
        <a:bodyPr/>
        <a:lstStyle/>
        <a:p>
          <a:endParaRPr lang="en-IE"/>
        </a:p>
      </dgm:t>
    </dgm:pt>
    <dgm:pt modelId="{0D21D5E3-9F6A-4AF3-BF21-D14AAA511433}">
      <dgm:prSet/>
      <dgm:spPr/>
      <dgm:t>
        <a:bodyPr/>
        <a:lstStyle/>
        <a:p>
          <a:r>
            <a:rPr lang="en-GB" b="0" i="0" baseline="0"/>
            <a:t>An industry is a group of firms producing products and services that are essentially the same. For example, pharmaceutical industry and airline industry</a:t>
          </a:r>
          <a:endParaRPr lang="en-IE"/>
        </a:p>
      </dgm:t>
    </dgm:pt>
    <dgm:pt modelId="{CE76B153-120B-4CFB-9A45-B021B90BAC0A}" type="parTrans" cxnId="{55902C9F-D26E-4F36-8D33-65481CEA3E61}">
      <dgm:prSet/>
      <dgm:spPr/>
      <dgm:t>
        <a:bodyPr/>
        <a:lstStyle/>
        <a:p>
          <a:endParaRPr lang="en-IE"/>
        </a:p>
      </dgm:t>
    </dgm:pt>
    <dgm:pt modelId="{7B9F4F26-97BA-4140-BC90-B70B98AEDF3E}" type="sibTrans" cxnId="{55902C9F-D26E-4F36-8D33-65481CEA3E61}">
      <dgm:prSet/>
      <dgm:spPr/>
      <dgm:t>
        <a:bodyPr/>
        <a:lstStyle/>
        <a:p>
          <a:endParaRPr lang="en-IE"/>
        </a:p>
      </dgm:t>
    </dgm:pt>
    <dgm:pt modelId="{0E81C787-DA1E-4E08-A74F-65839F9A49C4}">
      <dgm:prSet/>
      <dgm:spPr/>
      <dgm:t>
        <a:bodyPr/>
        <a:lstStyle/>
        <a:p>
          <a:r>
            <a:rPr lang="en-GB" b="0" i="0" baseline="0"/>
            <a:t>A market is a group of customers for specific products or services that are essentially the same (e.g. the market for luxury cars in Germany)</a:t>
          </a:r>
          <a:endParaRPr lang="en-IE"/>
        </a:p>
      </dgm:t>
    </dgm:pt>
    <dgm:pt modelId="{67AACA20-E7AC-4E7D-AFF0-398F5D9267FA}" type="parTrans" cxnId="{1125A45E-8436-455A-9B6C-C7C5D5480C28}">
      <dgm:prSet/>
      <dgm:spPr/>
      <dgm:t>
        <a:bodyPr/>
        <a:lstStyle/>
        <a:p>
          <a:endParaRPr lang="en-IE"/>
        </a:p>
      </dgm:t>
    </dgm:pt>
    <dgm:pt modelId="{25EE8A41-AEDE-46A3-8CBE-44AC0F3798EE}" type="sibTrans" cxnId="{1125A45E-8436-455A-9B6C-C7C5D5480C28}">
      <dgm:prSet/>
      <dgm:spPr/>
      <dgm:t>
        <a:bodyPr/>
        <a:lstStyle/>
        <a:p>
          <a:endParaRPr lang="en-IE"/>
        </a:p>
      </dgm:t>
    </dgm:pt>
    <dgm:pt modelId="{5C26B499-718F-45BD-9EE3-011F88A2DC67}">
      <dgm:prSet/>
      <dgm:spPr/>
      <dgm:t>
        <a:bodyPr/>
        <a:lstStyle/>
        <a:p>
          <a:r>
            <a:rPr lang="en-GB" b="0" i="0" baseline="0"/>
            <a:t>A sector is a broad industry group (or a group of markets) especially in the public sector (e.g. the health sector)</a:t>
          </a:r>
          <a:endParaRPr lang="en-IE"/>
        </a:p>
      </dgm:t>
    </dgm:pt>
    <dgm:pt modelId="{C3B595E1-1F3A-474C-BA84-B5963390B4BF}" type="parTrans" cxnId="{53D5FABE-A5AF-4C38-892A-BF9677B25430}">
      <dgm:prSet/>
      <dgm:spPr/>
      <dgm:t>
        <a:bodyPr/>
        <a:lstStyle/>
        <a:p>
          <a:endParaRPr lang="en-IE"/>
        </a:p>
      </dgm:t>
    </dgm:pt>
    <dgm:pt modelId="{56FFE55E-53F9-4900-BFDD-EE9022890277}" type="sibTrans" cxnId="{53D5FABE-A5AF-4C38-892A-BF9677B25430}">
      <dgm:prSet/>
      <dgm:spPr/>
      <dgm:t>
        <a:bodyPr/>
        <a:lstStyle/>
        <a:p>
          <a:endParaRPr lang="en-IE"/>
        </a:p>
      </dgm:t>
    </dgm:pt>
    <dgm:pt modelId="{D4E489AA-537A-4AC5-88CF-A15FF5AD4282}" type="pres">
      <dgm:prSet presAssocID="{A72DD7C4-BB42-4C47-94E7-4592FFE873E3}" presName="Name0" presStyleCnt="0">
        <dgm:presLayoutVars>
          <dgm:dir/>
          <dgm:resizeHandles val="exact"/>
        </dgm:presLayoutVars>
      </dgm:prSet>
      <dgm:spPr/>
    </dgm:pt>
    <dgm:pt modelId="{7C316123-C79D-4330-A262-5A476A36004F}" type="pres">
      <dgm:prSet presAssocID="{0D21D5E3-9F6A-4AF3-BF21-D14AAA511433}" presName="Name5" presStyleLbl="vennNode1" presStyleIdx="0" presStyleCnt="3">
        <dgm:presLayoutVars>
          <dgm:bulletEnabled val="1"/>
        </dgm:presLayoutVars>
      </dgm:prSet>
      <dgm:spPr/>
    </dgm:pt>
    <dgm:pt modelId="{3B5F2ED3-F079-45D1-9512-CA48547FDD6C}" type="pres">
      <dgm:prSet presAssocID="{7B9F4F26-97BA-4140-BC90-B70B98AEDF3E}" presName="space" presStyleCnt="0"/>
      <dgm:spPr/>
    </dgm:pt>
    <dgm:pt modelId="{6A9C3539-0CDF-4475-96BA-EFB4D4DFFCD1}" type="pres">
      <dgm:prSet presAssocID="{0E81C787-DA1E-4E08-A74F-65839F9A49C4}" presName="Name5" presStyleLbl="vennNode1" presStyleIdx="1" presStyleCnt="3">
        <dgm:presLayoutVars>
          <dgm:bulletEnabled val="1"/>
        </dgm:presLayoutVars>
      </dgm:prSet>
      <dgm:spPr/>
    </dgm:pt>
    <dgm:pt modelId="{80C2EA76-5713-450D-897D-8F6E0343573A}" type="pres">
      <dgm:prSet presAssocID="{25EE8A41-AEDE-46A3-8CBE-44AC0F3798EE}" presName="space" presStyleCnt="0"/>
      <dgm:spPr/>
    </dgm:pt>
    <dgm:pt modelId="{0A1E1EE6-93CE-43BE-9ABA-513694C98048}" type="pres">
      <dgm:prSet presAssocID="{5C26B499-718F-45BD-9EE3-011F88A2DC67}" presName="Name5" presStyleLbl="vennNode1" presStyleIdx="2" presStyleCnt="3">
        <dgm:presLayoutVars>
          <dgm:bulletEnabled val="1"/>
        </dgm:presLayoutVars>
      </dgm:prSet>
      <dgm:spPr/>
    </dgm:pt>
  </dgm:ptLst>
  <dgm:cxnLst>
    <dgm:cxn modelId="{6E651C21-AE72-4270-AFE8-BC67B51FD343}" type="presOf" srcId="{5C26B499-718F-45BD-9EE3-011F88A2DC67}" destId="{0A1E1EE6-93CE-43BE-9ABA-513694C98048}" srcOrd="0" destOrd="0" presId="urn:microsoft.com/office/officeart/2005/8/layout/venn3"/>
    <dgm:cxn modelId="{1125A45E-8436-455A-9B6C-C7C5D5480C28}" srcId="{A72DD7C4-BB42-4C47-94E7-4592FFE873E3}" destId="{0E81C787-DA1E-4E08-A74F-65839F9A49C4}" srcOrd="1" destOrd="0" parTransId="{67AACA20-E7AC-4E7D-AFF0-398F5D9267FA}" sibTransId="{25EE8A41-AEDE-46A3-8CBE-44AC0F3798EE}"/>
    <dgm:cxn modelId="{34F3DB91-43AB-496B-9699-79D91D983C3A}" type="presOf" srcId="{0D21D5E3-9F6A-4AF3-BF21-D14AAA511433}" destId="{7C316123-C79D-4330-A262-5A476A36004F}" srcOrd="0" destOrd="0" presId="urn:microsoft.com/office/officeart/2005/8/layout/venn3"/>
    <dgm:cxn modelId="{55902C9F-D26E-4F36-8D33-65481CEA3E61}" srcId="{A72DD7C4-BB42-4C47-94E7-4592FFE873E3}" destId="{0D21D5E3-9F6A-4AF3-BF21-D14AAA511433}" srcOrd="0" destOrd="0" parTransId="{CE76B153-120B-4CFB-9A45-B021B90BAC0A}" sibTransId="{7B9F4F26-97BA-4140-BC90-B70B98AEDF3E}"/>
    <dgm:cxn modelId="{53D5FABE-A5AF-4C38-892A-BF9677B25430}" srcId="{A72DD7C4-BB42-4C47-94E7-4592FFE873E3}" destId="{5C26B499-718F-45BD-9EE3-011F88A2DC67}" srcOrd="2" destOrd="0" parTransId="{C3B595E1-1F3A-474C-BA84-B5963390B4BF}" sibTransId="{56FFE55E-53F9-4900-BFDD-EE9022890277}"/>
    <dgm:cxn modelId="{043F28C3-46A6-4AF0-9222-3F2266305DB9}" type="presOf" srcId="{A72DD7C4-BB42-4C47-94E7-4592FFE873E3}" destId="{D4E489AA-537A-4AC5-88CF-A15FF5AD4282}" srcOrd="0" destOrd="0" presId="urn:microsoft.com/office/officeart/2005/8/layout/venn3"/>
    <dgm:cxn modelId="{159561EA-3649-4910-A43E-974451A5EAA2}" type="presOf" srcId="{0E81C787-DA1E-4E08-A74F-65839F9A49C4}" destId="{6A9C3539-0CDF-4475-96BA-EFB4D4DFFCD1}" srcOrd="0" destOrd="0" presId="urn:microsoft.com/office/officeart/2005/8/layout/venn3"/>
    <dgm:cxn modelId="{675FFC9E-4457-4E82-B947-2AC770652073}" type="presParOf" srcId="{D4E489AA-537A-4AC5-88CF-A15FF5AD4282}" destId="{7C316123-C79D-4330-A262-5A476A36004F}" srcOrd="0" destOrd="0" presId="urn:microsoft.com/office/officeart/2005/8/layout/venn3"/>
    <dgm:cxn modelId="{6EFFF236-C507-413F-8BE4-859EBA78B068}" type="presParOf" srcId="{D4E489AA-537A-4AC5-88CF-A15FF5AD4282}" destId="{3B5F2ED3-F079-45D1-9512-CA48547FDD6C}" srcOrd="1" destOrd="0" presId="urn:microsoft.com/office/officeart/2005/8/layout/venn3"/>
    <dgm:cxn modelId="{B6806923-72D8-48CF-8C17-6DE5B00F4CF7}" type="presParOf" srcId="{D4E489AA-537A-4AC5-88CF-A15FF5AD4282}" destId="{6A9C3539-0CDF-4475-96BA-EFB4D4DFFCD1}" srcOrd="2" destOrd="0" presId="urn:microsoft.com/office/officeart/2005/8/layout/venn3"/>
    <dgm:cxn modelId="{EB81B7E7-EAEF-42EA-AA77-D44209B11190}" type="presParOf" srcId="{D4E489AA-537A-4AC5-88CF-A15FF5AD4282}" destId="{80C2EA76-5713-450D-897D-8F6E0343573A}" srcOrd="3" destOrd="0" presId="urn:microsoft.com/office/officeart/2005/8/layout/venn3"/>
    <dgm:cxn modelId="{2AE17E0C-9356-43F4-862F-7F14A34B43AF}" type="presParOf" srcId="{D4E489AA-537A-4AC5-88CF-A15FF5AD4282}" destId="{0A1E1EE6-93CE-43BE-9ABA-513694C98048}"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A454C9-EBD4-4A8D-B0EA-5389DA255B41}"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C791B546-926B-47D2-9F47-B75535EEA80F}">
      <dgm:prSet custT="1"/>
      <dgm:spPr/>
      <dgm:t>
        <a:bodyPr/>
        <a:lstStyle/>
        <a:p>
          <a:r>
            <a:rPr lang="en-US" sz="2400" b="1" dirty="0"/>
            <a:t>Cost Leadership </a:t>
          </a:r>
          <a:endParaRPr lang="en-IE" sz="2400" b="1" dirty="0"/>
        </a:p>
      </dgm:t>
    </dgm:pt>
    <dgm:pt modelId="{520666FB-FCA9-473B-BDED-01651DD7E467}" type="parTrans" cxnId="{FA07A352-C9A9-45EA-BDAF-1C59A5BB2F1B}">
      <dgm:prSet/>
      <dgm:spPr/>
      <dgm:t>
        <a:bodyPr/>
        <a:lstStyle/>
        <a:p>
          <a:endParaRPr lang="en-IE"/>
        </a:p>
      </dgm:t>
    </dgm:pt>
    <dgm:pt modelId="{CA99457D-2BA3-4D51-BFD7-34021F43251F}" type="sibTrans" cxnId="{FA07A352-C9A9-45EA-BDAF-1C59A5BB2F1B}">
      <dgm:prSet/>
      <dgm:spPr/>
      <dgm:t>
        <a:bodyPr/>
        <a:lstStyle/>
        <a:p>
          <a:endParaRPr lang="en-IE"/>
        </a:p>
      </dgm:t>
    </dgm:pt>
    <dgm:pt modelId="{FF253E33-1A08-4A91-8E97-B70B6806FDFA}">
      <dgm:prSet/>
      <dgm:spPr/>
      <dgm:t>
        <a:bodyPr/>
        <a:lstStyle/>
        <a:p>
          <a:r>
            <a:rPr lang="en-US" dirty="0"/>
            <a:t>Increasing profits by reducing costs, while charging industry-average prices</a:t>
          </a:r>
          <a:endParaRPr lang="en-IE" dirty="0"/>
        </a:p>
      </dgm:t>
    </dgm:pt>
    <dgm:pt modelId="{586EBFDA-8D4C-48ED-A07C-19866CCCAD9F}" type="parTrans" cxnId="{37B520A7-E724-4931-9DD2-41E36745E919}">
      <dgm:prSet/>
      <dgm:spPr/>
      <dgm:t>
        <a:bodyPr/>
        <a:lstStyle/>
        <a:p>
          <a:endParaRPr lang="en-IE"/>
        </a:p>
      </dgm:t>
    </dgm:pt>
    <dgm:pt modelId="{CBFFD638-1BC9-4972-8768-83719C8043E8}" type="sibTrans" cxnId="{37B520A7-E724-4931-9DD2-41E36745E919}">
      <dgm:prSet/>
      <dgm:spPr/>
      <dgm:t>
        <a:bodyPr/>
        <a:lstStyle/>
        <a:p>
          <a:endParaRPr lang="en-IE"/>
        </a:p>
      </dgm:t>
    </dgm:pt>
    <dgm:pt modelId="{14CCC0E3-FBAE-4FC2-A17B-CBCF5BB5CFEA}">
      <dgm:prSet/>
      <dgm:spPr/>
      <dgm:t>
        <a:bodyPr/>
        <a:lstStyle/>
        <a:p>
          <a:r>
            <a:rPr lang="en-US" dirty="0"/>
            <a:t>Increasing market share by charging lower prices, while still making a reasonable profit on each sale because of reduced costs</a:t>
          </a:r>
          <a:endParaRPr lang="en-IE" dirty="0"/>
        </a:p>
      </dgm:t>
    </dgm:pt>
    <dgm:pt modelId="{637B8441-8BEC-4258-B4F9-55EDE36DBDE2}" type="parTrans" cxnId="{42136A2A-829D-41CC-8AAB-2BD89C0DB799}">
      <dgm:prSet/>
      <dgm:spPr/>
      <dgm:t>
        <a:bodyPr/>
        <a:lstStyle/>
        <a:p>
          <a:endParaRPr lang="en-IE"/>
        </a:p>
      </dgm:t>
    </dgm:pt>
    <dgm:pt modelId="{ED56A918-4DB1-497D-8DF8-DDBFD80E1771}" type="sibTrans" cxnId="{42136A2A-829D-41CC-8AAB-2BD89C0DB799}">
      <dgm:prSet/>
      <dgm:spPr/>
      <dgm:t>
        <a:bodyPr/>
        <a:lstStyle/>
        <a:p>
          <a:endParaRPr lang="en-IE"/>
        </a:p>
      </dgm:t>
    </dgm:pt>
    <dgm:pt modelId="{38655B97-0022-4D99-AD4A-55760C759D5D}">
      <dgm:prSet custT="1"/>
      <dgm:spPr/>
      <dgm:t>
        <a:bodyPr/>
        <a:lstStyle/>
        <a:p>
          <a:r>
            <a:rPr lang="en-US" sz="2400" b="1" dirty="0"/>
            <a:t>Differentiation </a:t>
          </a:r>
          <a:endParaRPr lang="en-IE" sz="2400" b="1" dirty="0"/>
        </a:p>
      </dgm:t>
    </dgm:pt>
    <dgm:pt modelId="{6D294CC5-5E31-43C9-AC0B-9561B96BBCF8}" type="parTrans" cxnId="{DB07F860-8961-428E-B659-8C75012399CD}">
      <dgm:prSet/>
      <dgm:spPr/>
      <dgm:t>
        <a:bodyPr/>
        <a:lstStyle/>
        <a:p>
          <a:endParaRPr lang="en-IE"/>
        </a:p>
      </dgm:t>
    </dgm:pt>
    <dgm:pt modelId="{2879F6CA-749E-4216-88D1-0E6597C6472F}" type="sibTrans" cxnId="{DB07F860-8961-428E-B659-8C75012399CD}">
      <dgm:prSet/>
      <dgm:spPr/>
      <dgm:t>
        <a:bodyPr/>
        <a:lstStyle/>
        <a:p>
          <a:endParaRPr lang="en-IE"/>
        </a:p>
      </dgm:t>
    </dgm:pt>
    <dgm:pt modelId="{2D0ED805-BAA0-4F4E-8151-21E1825C92DF}">
      <dgm:prSet/>
      <dgm:spPr/>
      <dgm:t>
        <a:bodyPr/>
        <a:lstStyle/>
        <a:p>
          <a:r>
            <a:rPr lang="en-US" dirty="0"/>
            <a:t>Involves making  products or services different from &amp; more attractive than those of the competitors </a:t>
          </a:r>
          <a:endParaRPr lang="en-IE" dirty="0"/>
        </a:p>
      </dgm:t>
    </dgm:pt>
    <dgm:pt modelId="{73F0018E-1414-431D-B8FC-DCCECDFF75EE}" type="parTrans" cxnId="{01BEB417-48CC-46EF-A99C-5ECA8B0DA226}">
      <dgm:prSet/>
      <dgm:spPr/>
      <dgm:t>
        <a:bodyPr/>
        <a:lstStyle/>
        <a:p>
          <a:endParaRPr lang="en-IE"/>
        </a:p>
      </dgm:t>
    </dgm:pt>
    <dgm:pt modelId="{CC5E4A6D-DE33-4DD0-A9DF-9A9F3BADF9FB}" type="sibTrans" cxnId="{01BEB417-48CC-46EF-A99C-5ECA8B0DA226}">
      <dgm:prSet/>
      <dgm:spPr/>
      <dgm:t>
        <a:bodyPr/>
        <a:lstStyle/>
        <a:p>
          <a:endParaRPr lang="en-IE"/>
        </a:p>
      </dgm:t>
    </dgm:pt>
    <dgm:pt modelId="{EEB60444-DCF4-42A4-8E9E-EABD695A07C0}">
      <dgm:prSet custT="1"/>
      <dgm:spPr/>
      <dgm:t>
        <a:bodyPr/>
        <a:lstStyle/>
        <a:p>
          <a:r>
            <a:rPr lang="en-US" sz="2400" b="1" dirty="0"/>
            <a:t>Focus  </a:t>
          </a:r>
          <a:endParaRPr lang="en-IE" sz="2400" b="1" dirty="0"/>
        </a:p>
      </dgm:t>
    </dgm:pt>
    <dgm:pt modelId="{39CE124E-16DD-4103-81A9-3ED0E6783419}" type="parTrans" cxnId="{A34BF778-38A0-4F80-8B82-2E7B6793CBCE}">
      <dgm:prSet/>
      <dgm:spPr/>
      <dgm:t>
        <a:bodyPr/>
        <a:lstStyle/>
        <a:p>
          <a:endParaRPr lang="en-IE"/>
        </a:p>
      </dgm:t>
    </dgm:pt>
    <dgm:pt modelId="{0FF46E7D-F59E-454D-B878-478CF23A53FC}" type="sibTrans" cxnId="{A34BF778-38A0-4F80-8B82-2E7B6793CBCE}">
      <dgm:prSet/>
      <dgm:spPr/>
      <dgm:t>
        <a:bodyPr/>
        <a:lstStyle/>
        <a:p>
          <a:endParaRPr lang="en-IE"/>
        </a:p>
      </dgm:t>
    </dgm:pt>
    <dgm:pt modelId="{E3649A7B-D4A7-4D09-B502-F33D72AE00E0}">
      <dgm:prSet/>
      <dgm:spPr/>
      <dgm:t>
        <a:bodyPr/>
        <a:lstStyle/>
        <a:p>
          <a:r>
            <a:rPr lang="en-US" dirty="0"/>
            <a:t>Concentrate on niche markets</a:t>
          </a:r>
          <a:endParaRPr lang="en-IE" dirty="0"/>
        </a:p>
      </dgm:t>
    </dgm:pt>
    <dgm:pt modelId="{2997D07E-416E-40BE-947C-BF46393B43F5}" type="parTrans" cxnId="{62D523B6-3973-4114-81C5-D9D49D9E97C2}">
      <dgm:prSet/>
      <dgm:spPr/>
      <dgm:t>
        <a:bodyPr/>
        <a:lstStyle/>
        <a:p>
          <a:endParaRPr lang="en-IE"/>
        </a:p>
      </dgm:t>
    </dgm:pt>
    <dgm:pt modelId="{23050D64-9163-4879-A69A-0F19D63FF2F2}" type="sibTrans" cxnId="{62D523B6-3973-4114-81C5-D9D49D9E97C2}">
      <dgm:prSet/>
      <dgm:spPr/>
      <dgm:t>
        <a:bodyPr/>
        <a:lstStyle/>
        <a:p>
          <a:endParaRPr lang="en-IE"/>
        </a:p>
      </dgm:t>
    </dgm:pt>
    <dgm:pt modelId="{C0B92E81-1D13-4CA5-8B76-0FEA47BD9E72}">
      <dgm:prSet/>
      <dgm:spPr/>
      <dgm:t>
        <a:bodyPr/>
        <a:lstStyle/>
        <a:p>
          <a:r>
            <a:rPr lang="en-US" dirty="0"/>
            <a:t>By understanding the dynamics of that market and the unique needs of customers within it</a:t>
          </a:r>
          <a:endParaRPr lang="en-IE" dirty="0"/>
        </a:p>
      </dgm:t>
    </dgm:pt>
    <dgm:pt modelId="{75680AC4-D7E0-4B9E-88FC-341844DB98A7}" type="parTrans" cxnId="{E1E5DF84-CB94-4D30-BB71-C8B83296A72C}">
      <dgm:prSet/>
      <dgm:spPr/>
      <dgm:t>
        <a:bodyPr/>
        <a:lstStyle/>
        <a:p>
          <a:endParaRPr lang="en-IE"/>
        </a:p>
      </dgm:t>
    </dgm:pt>
    <dgm:pt modelId="{31A90FFD-6E13-4F61-9E79-4B5F53F32AD1}" type="sibTrans" cxnId="{E1E5DF84-CB94-4D30-BB71-C8B83296A72C}">
      <dgm:prSet/>
      <dgm:spPr/>
      <dgm:t>
        <a:bodyPr/>
        <a:lstStyle/>
        <a:p>
          <a:endParaRPr lang="en-IE"/>
        </a:p>
      </dgm:t>
    </dgm:pt>
    <dgm:pt modelId="{17755522-9357-46A4-8BE6-1530443E6FE9}">
      <dgm:prSet/>
      <dgm:spPr/>
      <dgm:t>
        <a:bodyPr/>
        <a:lstStyle/>
        <a:p>
          <a:r>
            <a:rPr lang="en-US" dirty="0"/>
            <a:t>Develop uniquely low-cost or well-specified products for the market</a:t>
          </a:r>
          <a:endParaRPr lang="en-IE" dirty="0"/>
        </a:p>
      </dgm:t>
    </dgm:pt>
    <dgm:pt modelId="{A172B6F4-0E9F-45E9-B397-9996F87D6485}" type="parTrans" cxnId="{CF2F7C72-7507-43F0-B71B-A6EE8BFB8829}">
      <dgm:prSet/>
      <dgm:spPr/>
      <dgm:t>
        <a:bodyPr/>
        <a:lstStyle/>
        <a:p>
          <a:endParaRPr lang="en-IE"/>
        </a:p>
      </dgm:t>
    </dgm:pt>
    <dgm:pt modelId="{6B90C525-7A1B-49D4-A8D3-29DC2A7B92DD}" type="sibTrans" cxnId="{CF2F7C72-7507-43F0-B71B-A6EE8BFB8829}">
      <dgm:prSet/>
      <dgm:spPr/>
      <dgm:t>
        <a:bodyPr/>
        <a:lstStyle/>
        <a:p>
          <a:endParaRPr lang="en-IE"/>
        </a:p>
      </dgm:t>
    </dgm:pt>
    <dgm:pt modelId="{1112BD25-2E07-4BE2-8D44-A0CA716E608C}" type="pres">
      <dgm:prSet presAssocID="{FBA454C9-EBD4-4A8D-B0EA-5389DA255B41}" presName="Name0" presStyleCnt="0">
        <dgm:presLayoutVars>
          <dgm:dir/>
          <dgm:animLvl val="lvl"/>
          <dgm:resizeHandles val="exact"/>
        </dgm:presLayoutVars>
      </dgm:prSet>
      <dgm:spPr/>
    </dgm:pt>
    <dgm:pt modelId="{0740F4BA-33A2-4E52-9F46-02207BC52DAD}" type="pres">
      <dgm:prSet presAssocID="{C791B546-926B-47D2-9F47-B75535EEA80F}" presName="composite" presStyleCnt="0"/>
      <dgm:spPr/>
    </dgm:pt>
    <dgm:pt modelId="{9DD1FA64-79BA-442A-9B74-A6E96932AEC9}" type="pres">
      <dgm:prSet presAssocID="{C791B546-926B-47D2-9F47-B75535EEA80F}" presName="parTx" presStyleLbl="alignNode1" presStyleIdx="0" presStyleCnt="3">
        <dgm:presLayoutVars>
          <dgm:chMax val="0"/>
          <dgm:chPref val="0"/>
          <dgm:bulletEnabled val="1"/>
        </dgm:presLayoutVars>
      </dgm:prSet>
      <dgm:spPr/>
    </dgm:pt>
    <dgm:pt modelId="{5127CD01-585D-43A3-A8D8-41C1FDC1CA9F}" type="pres">
      <dgm:prSet presAssocID="{C791B546-926B-47D2-9F47-B75535EEA80F}" presName="desTx" presStyleLbl="alignAccFollowNode1" presStyleIdx="0" presStyleCnt="3">
        <dgm:presLayoutVars>
          <dgm:bulletEnabled val="1"/>
        </dgm:presLayoutVars>
      </dgm:prSet>
      <dgm:spPr/>
    </dgm:pt>
    <dgm:pt modelId="{D465AE18-6DDB-4E5D-9668-A016F34E70D5}" type="pres">
      <dgm:prSet presAssocID="{CA99457D-2BA3-4D51-BFD7-34021F43251F}" presName="space" presStyleCnt="0"/>
      <dgm:spPr/>
    </dgm:pt>
    <dgm:pt modelId="{BD8DCA11-D975-458E-9B09-72B18246E23F}" type="pres">
      <dgm:prSet presAssocID="{38655B97-0022-4D99-AD4A-55760C759D5D}" presName="composite" presStyleCnt="0"/>
      <dgm:spPr/>
    </dgm:pt>
    <dgm:pt modelId="{2806876F-976D-454F-8FE2-2391E8EBF834}" type="pres">
      <dgm:prSet presAssocID="{38655B97-0022-4D99-AD4A-55760C759D5D}" presName="parTx" presStyleLbl="alignNode1" presStyleIdx="1" presStyleCnt="3">
        <dgm:presLayoutVars>
          <dgm:chMax val="0"/>
          <dgm:chPref val="0"/>
          <dgm:bulletEnabled val="1"/>
        </dgm:presLayoutVars>
      </dgm:prSet>
      <dgm:spPr/>
    </dgm:pt>
    <dgm:pt modelId="{3834AC14-D5DC-4D49-B441-B25C59568D7B}" type="pres">
      <dgm:prSet presAssocID="{38655B97-0022-4D99-AD4A-55760C759D5D}" presName="desTx" presStyleLbl="alignAccFollowNode1" presStyleIdx="1" presStyleCnt="3">
        <dgm:presLayoutVars>
          <dgm:bulletEnabled val="1"/>
        </dgm:presLayoutVars>
      </dgm:prSet>
      <dgm:spPr/>
    </dgm:pt>
    <dgm:pt modelId="{8E1B9289-DDF8-4D55-B876-258D06943467}" type="pres">
      <dgm:prSet presAssocID="{2879F6CA-749E-4216-88D1-0E6597C6472F}" presName="space" presStyleCnt="0"/>
      <dgm:spPr/>
    </dgm:pt>
    <dgm:pt modelId="{7212E026-071F-437C-9088-35D8FF89C64D}" type="pres">
      <dgm:prSet presAssocID="{EEB60444-DCF4-42A4-8E9E-EABD695A07C0}" presName="composite" presStyleCnt="0"/>
      <dgm:spPr/>
    </dgm:pt>
    <dgm:pt modelId="{FC2C5DC3-7916-4124-9596-DBF460B72022}" type="pres">
      <dgm:prSet presAssocID="{EEB60444-DCF4-42A4-8E9E-EABD695A07C0}" presName="parTx" presStyleLbl="alignNode1" presStyleIdx="2" presStyleCnt="3">
        <dgm:presLayoutVars>
          <dgm:chMax val="0"/>
          <dgm:chPref val="0"/>
          <dgm:bulletEnabled val="1"/>
        </dgm:presLayoutVars>
      </dgm:prSet>
      <dgm:spPr/>
    </dgm:pt>
    <dgm:pt modelId="{A314DFE7-AEF4-4DBC-8071-92398E705764}" type="pres">
      <dgm:prSet presAssocID="{EEB60444-DCF4-42A4-8E9E-EABD695A07C0}" presName="desTx" presStyleLbl="alignAccFollowNode1" presStyleIdx="2" presStyleCnt="3">
        <dgm:presLayoutVars>
          <dgm:bulletEnabled val="1"/>
        </dgm:presLayoutVars>
      </dgm:prSet>
      <dgm:spPr/>
    </dgm:pt>
  </dgm:ptLst>
  <dgm:cxnLst>
    <dgm:cxn modelId="{51898706-470B-4181-87DD-A5EBCC76A09E}" type="presOf" srcId="{C0B92E81-1D13-4CA5-8B76-0FEA47BD9E72}" destId="{A314DFE7-AEF4-4DBC-8071-92398E705764}" srcOrd="0" destOrd="1" presId="urn:microsoft.com/office/officeart/2005/8/layout/hList1"/>
    <dgm:cxn modelId="{01BEB417-48CC-46EF-A99C-5ECA8B0DA226}" srcId="{38655B97-0022-4D99-AD4A-55760C759D5D}" destId="{2D0ED805-BAA0-4F4E-8151-21E1825C92DF}" srcOrd="0" destOrd="0" parTransId="{73F0018E-1414-431D-B8FC-DCCECDFF75EE}" sibTransId="{CC5E4A6D-DE33-4DD0-A9DF-9A9F3BADF9FB}"/>
    <dgm:cxn modelId="{42136A2A-829D-41CC-8AAB-2BD89C0DB799}" srcId="{C791B546-926B-47D2-9F47-B75535EEA80F}" destId="{14CCC0E3-FBAE-4FC2-A17B-CBCF5BB5CFEA}" srcOrd="1" destOrd="0" parTransId="{637B8441-8BEC-4258-B4F9-55EDE36DBDE2}" sibTransId="{ED56A918-4DB1-497D-8DF8-DDBFD80E1771}"/>
    <dgm:cxn modelId="{C9DB864B-C9FD-47D6-A990-6A0FE35DBCC7}" type="presOf" srcId="{FBA454C9-EBD4-4A8D-B0EA-5389DA255B41}" destId="{1112BD25-2E07-4BE2-8D44-A0CA716E608C}" srcOrd="0" destOrd="0" presId="urn:microsoft.com/office/officeart/2005/8/layout/hList1"/>
    <dgm:cxn modelId="{FA07A352-C9A9-45EA-BDAF-1C59A5BB2F1B}" srcId="{FBA454C9-EBD4-4A8D-B0EA-5389DA255B41}" destId="{C791B546-926B-47D2-9F47-B75535EEA80F}" srcOrd="0" destOrd="0" parTransId="{520666FB-FCA9-473B-BDED-01651DD7E467}" sibTransId="{CA99457D-2BA3-4D51-BFD7-34021F43251F}"/>
    <dgm:cxn modelId="{AAD23D5C-5CED-4470-9C6E-94B0241E7347}" type="presOf" srcId="{2D0ED805-BAA0-4F4E-8151-21E1825C92DF}" destId="{3834AC14-D5DC-4D49-B441-B25C59568D7B}" srcOrd="0" destOrd="0" presId="urn:microsoft.com/office/officeart/2005/8/layout/hList1"/>
    <dgm:cxn modelId="{DB07F860-8961-428E-B659-8C75012399CD}" srcId="{FBA454C9-EBD4-4A8D-B0EA-5389DA255B41}" destId="{38655B97-0022-4D99-AD4A-55760C759D5D}" srcOrd="1" destOrd="0" parTransId="{6D294CC5-5E31-43C9-AC0B-9561B96BBCF8}" sibTransId="{2879F6CA-749E-4216-88D1-0E6597C6472F}"/>
    <dgm:cxn modelId="{9F49F967-7459-4CFE-9AB1-27D950F036F5}" type="presOf" srcId="{14CCC0E3-FBAE-4FC2-A17B-CBCF5BB5CFEA}" destId="{5127CD01-585D-43A3-A8D8-41C1FDC1CA9F}" srcOrd="0" destOrd="1" presId="urn:microsoft.com/office/officeart/2005/8/layout/hList1"/>
    <dgm:cxn modelId="{CF2F7C72-7507-43F0-B71B-A6EE8BFB8829}" srcId="{EEB60444-DCF4-42A4-8E9E-EABD695A07C0}" destId="{17755522-9357-46A4-8BE6-1530443E6FE9}" srcOrd="2" destOrd="0" parTransId="{A172B6F4-0E9F-45E9-B397-9996F87D6485}" sibTransId="{6B90C525-7A1B-49D4-A8D3-29DC2A7B92DD}"/>
    <dgm:cxn modelId="{A34BF778-38A0-4F80-8B82-2E7B6793CBCE}" srcId="{FBA454C9-EBD4-4A8D-B0EA-5389DA255B41}" destId="{EEB60444-DCF4-42A4-8E9E-EABD695A07C0}" srcOrd="2" destOrd="0" parTransId="{39CE124E-16DD-4103-81A9-3ED0E6783419}" sibTransId="{0FF46E7D-F59E-454D-B878-478CF23A53FC}"/>
    <dgm:cxn modelId="{52FF2A82-12E9-46FE-B200-4FB479C83037}" type="presOf" srcId="{C791B546-926B-47D2-9F47-B75535EEA80F}" destId="{9DD1FA64-79BA-442A-9B74-A6E96932AEC9}" srcOrd="0" destOrd="0" presId="urn:microsoft.com/office/officeart/2005/8/layout/hList1"/>
    <dgm:cxn modelId="{E1E5DF84-CB94-4D30-BB71-C8B83296A72C}" srcId="{EEB60444-DCF4-42A4-8E9E-EABD695A07C0}" destId="{C0B92E81-1D13-4CA5-8B76-0FEA47BD9E72}" srcOrd="1" destOrd="0" parTransId="{75680AC4-D7E0-4B9E-88FC-341844DB98A7}" sibTransId="{31A90FFD-6E13-4F61-9E79-4B5F53F32AD1}"/>
    <dgm:cxn modelId="{55742697-744A-4DC5-BDDC-AF396E599C35}" type="presOf" srcId="{EEB60444-DCF4-42A4-8E9E-EABD695A07C0}" destId="{FC2C5DC3-7916-4124-9596-DBF460B72022}" srcOrd="0" destOrd="0" presId="urn:microsoft.com/office/officeart/2005/8/layout/hList1"/>
    <dgm:cxn modelId="{37B520A7-E724-4931-9DD2-41E36745E919}" srcId="{C791B546-926B-47D2-9F47-B75535EEA80F}" destId="{FF253E33-1A08-4A91-8E97-B70B6806FDFA}" srcOrd="0" destOrd="0" parTransId="{586EBFDA-8D4C-48ED-A07C-19866CCCAD9F}" sibTransId="{CBFFD638-1BC9-4972-8768-83719C8043E8}"/>
    <dgm:cxn modelId="{2D41A1B2-1E20-4981-9701-1C2349530E16}" type="presOf" srcId="{17755522-9357-46A4-8BE6-1530443E6FE9}" destId="{A314DFE7-AEF4-4DBC-8071-92398E705764}" srcOrd="0" destOrd="2" presId="urn:microsoft.com/office/officeart/2005/8/layout/hList1"/>
    <dgm:cxn modelId="{B83B67B3-B4E7-4221-AE7B-E3D22D7CD0FE}" type="presOf" srcId="{38655B97-0022-4D99-AD4A-55760C759D5D}" destId="{2806876F-976D-454F-8FE2-2391E8EBF834}" srcOrd="0" destOrd="0" presId="urn:microsoft.com/office/officeart/2005/8/layout/hList1"/>
    <dgm:cxn modelId="{62D523B6-3973-4114-81C5-D9D49D9E97C2}" srcId="{EEB60444-DCF4-42A4-8E9E-EABD695A07C0}" destId="{E3649A7B-D4A7-4D09-B502-F33D72AE00E0}" srcOrd="0" destOrd="0" parTransId="{2997D07E-416E-40BE-947C-BF46393B43F5}" sibTransId="{23050D64-9163-4879-A69A-0F19D63FF2F2}"/>
    <dgm:cxn modelId="{E698ADD6-87BB-418B-A794-3399D0E09B95}" type="presOf" srcId="{E3649A7B-D4A7-4D09-B502-F33D72AE00E0}" destId="{A314DFE7-AEF4-4DBC-8071-92398E705764}" srcOrd="0" destOrd="0" presId="urn:microsoft.com/office/officeart/2005/8/layout/hList1"/>
    <dgm:cxn modelId="{97E026E4-FA68-42DC-905C-FDED93BD13C3}" type="presOf" srcId="{FF253E33-1A08-4A91-8E97-B70B6806FDFA}" destId="{5127CD01-585D-43A3-A8D8-41C1FDC1CA9F}" srcOrd="0" destOrd="0" presId="urn:microsoft.com/office/officeart/2005/8/layout/hList1"/>
    <dgm:cxn modelId="{9E8C8C30-A0EA-41AF-8060-737FD1408714}" type="presParOf" srcId="{1112BD25-2E07-4BE2-8D44-A0CA716E608C}" destId="{0740F4BA-33A2-4E52-9F46-02207BC52DAD}" srcOrd="0" destOrd="0" presId="urn:microsoft.com/office/officeart/2005/8/layout/hList1"/>
    <dgm:cxn modelId="{406954C0-87EC-4FDD-80E5-0E092EB5D83E}" type="presParOf" srcId="{0740F4BA-33A2-4E52-9F46-02207BC52DAD}" destId="{9DD1FA64-79BA-442A-9B74-A6E96932AEC9}" srcOrd="0" destOrd="0" presId="urn:microsoft.com/office/officeart/2005/8/layout/hList1"/>
    <dgm:cxn modelId="{BDAFE6BC-EC0D-429F-AD41-5A4B2A10A99C}" type="presParOf" srcId="{0740F4BA-33A2-4E52-9F46-02207BC52DAD}" destId="{5127CD01-585D-43A3-A8D8-41C1FDC1CA9F}" srcOrd="1" destOrd="0" presId="urn:microsoft.com/office/officeart/2005/8/layout/hList1"/>
    <dgm:cxn modelId="{B9E2488C-A5D4-47DA-BD30-F2D9AEB46F30}" type="presParOf" srcId="{1112BD25-2E07-4BE2-8D44-A0CA716E608C}" destId="{D465AE18-6DDB-4E5D-9668-A016F34E70D5}" srcOrd="1" destOrd="0" presId="urn:microsoft.com/office/officeart/2005/8/layout/hList1"/>
    <dgm:cxn modelId="{A61F6686-08DC-4A7E-99DC-4856FE83D3DC}" type="presParOf" srcId="{1112BD25-2E07-4BE2-8D44-A0CA716E608C}" destId="{BD8DCA11-D975-458E-9B09-72B18246E23F}" srcOrd="2" destOrd="0" presId="urn:microsoft.com/office/officeart/2005/8/layout/hList1"/>
    <dgm:cxn modelId="{C9E3FB2A-F5EA-4F28-8B6D-C0C20378FC5D}" type="presParOf" srcId="{BD8DCA11-D975-458E-9B09-72B18246E23F}" destId="{2806876F-976D-454F-8FE2-2391E8EBF834}" srcOrd="0" destOrd="0" presId="urn:microsoft.com/office/officeart/2005/8/layout/hList1"/>
    <dgm:cxn modelId="{5ABDE114-62D8-4A0B-AF47-92C3E1F6B6A7}" type="presParOf" srcId="{BD8DCA11-D975-458E-9B09-72B18246E23F}" destId="{3834AC14-D5DC-4D49-B441-B25C59568D7B}" srcOrd="1" destOrd="0" presId="urn:microsoft.com/office/officeart/2005/8/layout/hList1"/>
    <dgm:cxn modelId="{58B3DF20-0DCB-4424-89D9-5C96A716D2B4}" type="presParOf" srcId="{1112BD25-2E07-4BE2-8D44-A0CA716E608C}" destId="{8E1B9289-DDF8-4D55-B876-258D06943467}" srcOrd="3" destOrd="0" presId="urn:microsoft.com/office/officeart/2005/8/layout/hList1"/>
    <dgm:cxn modelId="{755C2759-4395-46BC-9B16-AA262C7C490B}" type="presParOf" srcId="{1112BD25-2E07-4BE2-8D44-A0CA716E608C}" destId="{7212E026-071F-437C-9088-35D8FF89C64D}" srcOrd="4" destOrd="0" presId="urn:microsoft.com/office/officeart/2005/8/layout/hList1"/>
    <dgm:cxn modelId="{410D47AD-82E6-4C36-B92C-752DBBE05BAD}" type="presParOf" srcId="{7212E026-071F-437C-9088-35D8FF89C64D}" destId="{FC2C5DC3-7916-4124-9596-DBF460B72022}" srcOrd="0" destOrd="0" presId="urn:microsoft.com/office/officeart/2005/8/layout/hList1"/>
    <dgm:cxn modelId="{05E3D194-81F2-4932-844D-AF6B2039BAF5}" type="presParOf" srcId="{7212E026-071F-437C-9088-35D8FF89C64D}" destId="{A314DFE7-AEF4-4DBC-8071-92398E70576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CC97F6-B28E-46EC-B108-959A16CD364D}" type="doc">
      <dgm:prSet loTypeId="urn:microsoft.com/office/officeart/2005/8/layout/process4" loCatId="list" qsTypeId="urn:microsoft.com/office/officeart/2005/8/quickstyle/simple4" qsCatId="simple" csTypeId="urn:microsoft.com/office/officeart/2005/8/colors/colorful5" csCatId="colorful" phldr="1"/>
      <dgm:spPr/>
      <dgm:t>
        <a:bodyPr/>
        <a:lstStyle/>
        <a:p>
          <a:endParaRPr lang="en-IE"/>
        </a:p>
      </dgm:t>
    </dgm:pt>
    <dgm:pt modelId="{8F47771A-EA80-4BF9-A317-964DBCD81663}">
      <dgm:prSet custT="1"/>
      <dgm:spPr/>
      <dgm:t>
        <a:bodyPr/>
        <a:lstStyle/>
        <a:p>
          <a:r>
            <a:rPr lang="en-US" sz="1400" dirty="0"/>
            <a:t>Attempts to achieve a competitive advantage by creating a product or service that is perceived as unique and, by understanding the dynamics of that market and the unique needs of customers within it, develop uniquely low-cost or well-specified products for the market</a:t>
          </a:r>
          <a:endParaRPr lang="en-IE" sz="1400" dirty="0"/>
        </a:p>
      </dgm:t>
    </dgm:pt>
    <dgm:pt modelId="{86D047AB-8912-473A-8102-E729A648B40F}" type="parTrans" cxnId="{895DAA94-93F7-4CBF-A0C1-CEFC7D63BBCA}">
      <dgm:prSet/>
      <dgm:spPr/>
      <dgm:t>
        <a:bodyPr/>
        <a:lstStyle/>
        <a:p>
          <a:endParaRPr lang="en-IE"/>
        </a:p>
      </dgm:t>
    </dgm:pt>
    <dgm:pt modelId="{39735A2F-7E18-4708-88A5-7F62999C229B}" type="sibTrans" cxnId="{895DAA94-93F7-4CBF-A0C1-CEFC7D63BBCA}">
      <dgm:prSet/>
      <dgm:spPr/>
      <dgm:t>
        <a:bodyPr/>
        <a:lstStyle/>
        <a:p>
          <a:endParaRPr lang="en-IE"/>
        </a:p>
      </dgm:t>
    </dgm:pt>
    <dgm:pt modelId="{2E572F0B-8F88-4B35-8B40-8DD2970DA53C}">
      <dgm:prSet custT="1"/>
      <dgm:spPr/>
      <dgm:t>
        <a:bodyPr/>
        <a:lstStyle/>
        <a:p>
          <a:r>
            <a:rPr lang="en-US" sz="1400"/>
            <a:t>Tend to build strong brand loyalty amongst their customers. This makes their market segment less attractive to competitors</a:t>
          </a:r>
          <a:endParaRPr lang="en-IE" sz="1400"/>
        </a:p>
      </dgm:t>
    </dgm:pt>
    <dgm:pt modelId="{12CCD687-E0B9-47C2-8CDC-4AF73F87C701}" type="parTrans" cxnId="{01927FF2-F5D5-4047-BEE0-24603F5D5219}">
      <dgm:prSet/>
      <dgm:spPr/>
      <dgm:t>
        <a:bodyPr/>
        <a:lstStyle/>
        <a:p>
          <a:endParaRPr lang="en-IE"/>
        </a:p>
      </dgm:t>
    </dgm:pt>
    <dgm:pt modelId="{A98F3DC5-400B-4848-BFD2-AF35A11B0F55}" type="sibTrans" cxnId="{01927FF2-F5D5-4047-BEE0-24603F5D5219}">
      <dgm:prSet/>
      <dgm:spPr/>
      <dgm:t>
        <a:bodyPr/>
        <a:lstStyle/>
        <a:p>
          <a:endParaRPr lang="en-IE"/>
        </a:p>
      </dgm:t>
    </dgm:pt>
    <dgm:pt modelId="{6DB8EE11-AAEC-4D7F-818D-34D11970D7BA}">
      <dgm:prSet custT="1"/>
      <dgm:spPr/>
      <dgm:t>
        <a:bodyPr/>
        <a:lstStyle/>
        <a:p>
          <a:r>
            <a:rPr lang="en-US" sz="1400"/>
            <a:t>As with broad market strategies, it is still essential to decide whether to pursue Cost Leadership or Differentiation once a focus strategy has been selected as the main approach</a:t>
          </a:r>
          <a:endParaRPr lang="en-IE" sz="1400"/>
        </a:p>
      </dgm:t>
    </dgm:pt>
    <dgm:pt modelId="{92138A81-9A16-4447-8D0A-E8D54D74F1B7}" type="parTrans" cxnId="{3284EAAF-BAB7-4666-9653-9B40A675F3E6}">
      <dgm:prSet/>
      <dgm:spPr/>
      <dgm:t>
        <a:bodyPr/>
        <a:lstStyle/>
        <a:p>
          <a:endParaRPr lang="en-IE"/>
        </a:p>
      </dgm:t>
    </dgm:pt>
    <dgm:pt modelId="{3DE03B7B-76D6-4EE6-8874-E3152DB5A68E}" type="sibTrans" cxnId="{3284EAAF-BAB7-4666-9653-9B40A675F3E6}">
      <dgm:prSet/>
      <dgm:spPr/>
      <dgm:t>
        <a:bodyPr/>
        <a:lstStyle/>
        <a:p>
          <a:endParaRPr lang="en-IE"/>
        </a:p>
      </dgm:t>
    </dgm:pt>
    <dgm:pt modelId="{A912AC92-61F0-41A0-9123-76EE40B31B41}">
      <dgm:prSet custT="1"/>
      <dgm:spPr/>
      <dgm:t>
        <a:bodyPr/>
        <a:lstStyle/>
        <a:p>
          <a:r>
            <a:rPr lang="en-US" sz="1400"/>
            <a:t>Focus is not normally enough on its own</a:t>
          </a:r>
          <a:endParaRPr lang="en-IE" sz="1400"/>
        </a:p>
      </dgm:t>
    </dgm:pt>
    <dgm:pt modelId="{AEC1A75A-F02D-4E23-87FD-D6C22B692F0A}" type="parTrans" cxnId="{CAE6041D-DC99-4858-B625-F73F369F169F}">
      <dgm:prSet/>
      <dgm:spPr/>
      <dgm:t>
        <a:bodyPr/>
        <a:lstStyle/>
        <a:p>
          <a:endParaRPr lang="en-IE"/>
        </a:p>
      </dgm:t>
    </dgm:pt>
    <dgm:pt modelId="{CD70B8F6-30DB-42D1-B2A7-769335139BCD}" type="sibTrans" cxnId="{CAE6041D-DC99-4858-B625-F73F369F169F}">
      <dgm:prSet/>
      <dgm:spPr/>
      <dgm:t>
        <a:bodyPr/>
        <a:lstStyle/>
        <a:p>
          <a:endParaRPr lang="en-IE"/>
        </a:p>
      </dgm:t>
    </dgm:pt>
    <dgm:pt modelId="{8AAE1F34-769A-4219-AE77-5E23AC239345}">
      <dgm:prSet custT="1"/>
      <dgm:spPr/>
      <dgm:t>
        <a:bodyPr/>
        <a:lstStyle/>
        <a:p>
          <a:r>
            <a:rPr lang="en-US" sz="1400" dirty="0"/>
            <a:t>Whether Cost Focus or Differentiation Focus, key is to ensure that the business is adding something extra as a result of serving only that market niche</a:t>
          </a:r>
          <a:endParaRPr lang="en-IE" sz="1400" dirty="0"/>
        </a:p>
      </dgm:t>
    </dgm:pt>
    <dgm:pt modelId="{BFC426C5-841F-494F-87F2-ADA382F5A0DC}" type="parTrans" cxnId="{56E2C797-093F-4829-BF98-9F1D61FF577D}">
      <dgm:prSet/>
      <dgm:spPr/>
      <dgm:t>
        <a:bodyPr/>
        <a:lstStyle/>
        <a:p>
          <a:endParaRPr lang="en-IE"/>
        </a:p>
      </dgm:t>
    </dgm:pt>
    <dgm:pt modelId="{D737FB6E-AD29-4932-99C4-A21B6BBC92E1}" type="sibTrans" cxnId="{56E2C797-093F-4829-BF98-9F1D61FF577D}">
      <dgm:prSet/>
      <dgm:spPr/>
      <dgm:t>
        <a:bodyPr/>
        <a:lstStyle/>
        <a:p>
          <a:endParaRPr lang="en-IE"/>
        </a:p>
      </dgm:t>
    </dgm:pt>
    <dgm:pt modelId="{7BD7AFE0-2472-4905-B7C5-EC7E39DECBEB}">
      <dgm:prSet custT="1"/>
      <dgm:spPr/>
      <dgm:t>
        <a:bodyPr/>
        <a:lstStyle/>
        <a:p>
          <a:r>
            <a:rPr lang="en-US" altLang="en-US" sz="1400" b="0" dirty="0"/>
            <a:t>Not</a:t>
          </a:r>
          <a:r>
            <a:rPr lang="en-US" altLang="en-US" sz="1400" dirty="0"/>
            <a:t> enough to focus on only one market segment because the organization is too small to serve a broader market </a:t>
          </a:r>
        </a:p>
        <a:p>
          <a:r>
            <a:rPr lang="en-US" altLang="en-US" sz="1400" dirty="0"/>
            <a:t>(Risk competing against better-resourced broad market companies' offerings)</a:t>
          </a:r>
        </a:p>
      </dgm:t>
    </dgm:pt>
    <dgm:pt modelId="{FB4A393A-9934-4AE0-B97F-F55CAD566A5F}" type="parTrans" cxnId="{94B8DCB3-50C2-49BB-A3AF-382AC056C0EC}">
      <dgm:prSet/>
      <dgm:spPr/>
      <dgm:t>
        <a:bodyPr/>
        <a:lstStyle/>
        <a:p>
          <a:endParaRPr lang="en-IE"/>
        </a:p>
      </dgm:t>
    </dgm:pt>
    <dgm:pt modelId="{59D34AB6-9609-460F-A688-97DD4994EB5E}" type="sibTrans" cxnId="{94B8DCB3-50C2-49BB-A3AF-382AC056C0EC}">
      <dgm:prSet/>
      <dgm:spPr/>
      <dgm:t>
        <a:bodyPr/>
        <a:lstStyle/>
        <a:p>
          <a:endParaRPr lang="en-IE"/>
        </a:p>
      </dgm:t>
    </dgm:pt>
    <dgm:pt modelId="{9851CFD0-682C-429D-BF0B-4CFEE432EAAB}" type="pres">
      <dgm:prSet presAssocID="{F2CC97F6-B28E-46EC-B108-959A16CD364D}" presName="Name0" presStyleCnt="0">
        <dgm:presLayoutVars>
          <dgm:dir/>
          <dgm:animLvl val="lvl"/>
          <dgm:resizeHandles val="exact"/>
        </dgm:presLayoutVars>
      </dgm:prSet>
      <dgm:spPr/>
    </dgm:pt>
    <dgm:pt modelId="{FBCAC871-A94E-4501-BEEB-A5DA96E0A184}" type="pres">
      <dgm:prSet presAssocID="{7BD7AFE0-2472-4905-B7C5-EC7E39DECBEB}" presName="boxAndChildren" presStyleCnt="0"/>
      <dgm:spPr/>
    </dgm:pt>
    <dgm:pt modelId="{ED4E88D2-095F-4986-A0D4-39CDBD49C981}" type="pres">
      <dgm:prSet presAssocID="{7BD7AFE0-2472-4905-B7C5-EC7E39DECBEB}" presName="parentTextBox" presStyleLbl="node1" presStyleIdx="0" presStyleCnt="6"/>
      <dgm:spPr/>
    </dgm:pt>
    <dgm:pt modelId="{E44705CC-605A-4AE4-966D-EFFD8204FAFB}" type="pres">
      <dgm:prSet presAssocID="{D737FB6E-AD29-4932-99C4-A21B6BBC92E1}" presName="sp" presStyleCnt="0"/>
      <dgm:spPr/>
    </dgm:pt>
    <dgm:pt modelId="{7B17D52A-A97D-425E-81A0-29575E79F62A}" type="pres">
      <dgm:prSet presAssocID="{8AAE1F34-769A-4219-AE77-5E23AC239345}" presName="arrowAndChildren" presStyleCnt="0"/>
      <dgm:spPr/>
    </dgm:pt>
    <dgm:pt modelId="{D8D997BD-DC7F-4547-A64F-FD818A47D4D0}" type="pres">
      <dgm:prSet presAssocID="{8AAE1F34-769A-4219-AE77-5E23AC239345}" presName="parentTextArrow" presStyleLbl="node1" presStyleIdx="1" presStyleCnt="6"/>
      <dgm:spPr/>
    </dgm:pt>
    <dgm:pt modelId="{D8B270F4-F425-4050-8E26-8E7427BCC7A0}" type="pres">
      <dgm:prSet presAssocID="{CD70B8F6-30DB-42D1-B2A7-769335139BCD}" presName="sp" presStyleCnt="0"/>
      <dgm:spPr/>
    </dgm:pt>
    <dgm:pt modelId="{A5EEE894-A003-4B6F-800B-D7338E24AE7E}" type="pres">
      <dgm:prSet presAssocID="{A912AC92-61F0-41A0-9123-76EE40B31B41}" presName="arrowAndChildren" presStyleCnt="0"/>
      <dgm:spPr/>
    </dgm:pt>
    <dgm:pt modelId="{66DAF662-B3DA-4531-952F-A46FD7F747F9}" type="pres">
      <dgm:prSet presAssocID="{A912AC92-61F0-41A0-9123-76EE40B31B41}" presName="parentTextArrow" presStyleLbl="node1" presStyleIdx="2" presStyleCnt="6"/>
      <dgm:spPr/>
    </dgm:pt>
    <dgm:pt modelId="{361C77FF-8FC7-4A50-A879-A3D4C8033A60}" type="pres">
      <dgm:prSet presAssocID="{3DE03B7B-76D6-4EE6-8874-E3152DB5A68E}" presName="sp" presStyleCnt="0"/>
      <dgm:spPr/>
    </dgm:pt>
    <dgm:pt modelId="{7DD5A7F2-7B44-4EFD-96AA-21EEE6E8E59E}" type="pres">
      <dgm:prSet presAssocID="{6DB8EE11-AAEC-4D7F-818D-34D11970D7BA}" presName="arrowAndChildren" presStyleCnt="0"/>
      <dgm:spPr/>
    </dgm:pt>
    <dgm:pt modelId="{2E0B401E-B945-4054-BEDC-A7EBD88E4BBA}" type="pres">
      <dgm:prSet presAssocID="{6DB8EE11-AAEC-4D7F-818D-34D11970D7BA}" presName="parentTextArrow" presStyleLbl="node1" presStyleIdx="3" presStyleCnt="6"/>
      <dgm:spPr/>
    </dgm:pt>
    <dgm:pt modelId="{19E99CC1-14E4-4E31-A292-479BA6040ED7}" type="pres">
      <dgm:prSet presAssocID="{A98F3DC5-400B-4848-BFD2-AF35A11B0F55}" presName="sp" presStyleCnt="0"/>
      <dgm:spPr/>
    </dgm:pt>
    <dgm:pt modelId="{B90DFB85-EF9A-458C-9DBF-B22C0ABDBB08}" type="pres">
      <dgm:prSet presAssocID="{2E572F0B-8F88-4B35-8B40-8DD2970DA53C}" presName="arrowAndChildren" presStyleCnt="0"/>
      <dgm:spPr/>
    </dgm:pt>
    <dgm:pt modelId="{51C8EAE4-111B-4C44-B82D-4B67C77A9DFA}" type="pres">
      <dgm:prSet presAssocID="{2E572F0B-8F88-4B35-8B40-8DD2970DA53C}" presName="parentTextArrow" presStyleLbl="node1" presStyleIdx="4" presStyleCnt="6"/>
      <dgm:spPr/>
    </dgm:pt>
    <dgm:pt modelId="{A7B98F35-9358-4D6F-9D82-3B6639C19B24}" type="pres">
      <dgm:prSet presAssocID="{39735A2F-7E18-4708-88A5-7F62999C229B}" presName="sp" presStyleCnt="0"/>
      <dgm:spPr/>
    </dgm:pt>
    <dgm:pt modelId="{7B9D608A-16E5-4ABF-BBA5-19F26A424E2E}" type="pres">
      <dgm:prSet presAssocID="{8F47771A-EA80-4BF9-A317-964DBCD81663}" presName="arrowAndChildren" presStyleCnt="0"/>
      <dgm:spPr/>
    </dgm:pt>
    <dgm:pt modelId="{F92E200A-01D7-488E-B27A-56BA36D4A299}" type="pres">
      <dgm:prSet presAssocID="{8F47771A-EA80-4BF9-A317-964DBCD81663}" presName="parentTextArrow" presStyleLbl="node1" presStyleIdx="5" presStyleCnt="6"/>
      <dgm:spPr/>
    </dgm:pt>
  </dgm:ptLst>
  <dgm:cxnLst>
    <dgm:cxn modelId="{659A2803-14BF-4B6E-A7C7-C0099B7797C2}" type="presOf" srcId="{8AAE1F34-769A-4219-AE77-5E23AC239345}" destId="{D8D997BD-DC7F-4547-A64F-FD818A47D4D0}" srcOrd="0" destOrd="0" presId="urn:microsoft.com/office/officeart/2005/8/layout/process4"/>
    <dgm:cxn modelId="{CAE6041D-DC99-4858-B625-F73F369F169F}" srcId="{F2CC97F6-B28E-46EC-B108-959A16CD364D}" destId="{A912AC92-61F0-41A0-9123-76EE40B31B41}" srcOrd="3" destOrd="0" parTransId="{AEC1A75A-F02D-4E23-87FD-D6C22B692F0A}" sibTransId="{CD70B8F6-30DB-42D1-B2A7-769335139BCD}"/>
    <dgm:cxn modelId="{05CCDC25-0CB9-42BE-8112-8D74E1E2E16B}" type="presOf" srcId="{7BD7AFE0-2472-4905-B7C5-EC7E39DECBEB}" destId="{ED4E88D2-095F-4986-A0D4-39CDBD49C981}" srcOrd="0" destOrd="0" presId="urn:microsoft.com/office/officeart/2005/8/layout/process4"/>
    <dgm:cxn modelId="{B74C272D-56B0-404F-9B01-E791D94C38BB}" type="presOf" srcId="{A912AC92-61F0-41A0-9123-76EE40B31B41}" destId="{66DAF662-B3DA-4531-952F-A46FD7F747F9}" srcOrd="0" destOrd="0" presId="urn:microsoft.com/office/officeart/2005/8/layout/process4"/>
    <dgm:cxn modelId="{7732BC6A-11A1-4B05-8BF2-5DD574647C7C}" type="presOf" srcId="{2E572F0B-8F88-4B35-8B40-8DD2970DA53C}" destId="{51C8EAE4-111B-4C44-B82D-4B67C77A9DFA}" srcOrd="0" destOrd="0" presId="urn:microsoft.com/office/officeart/2005/8/layout/process4"/>
    <dgm:cxn modelId="{318E8E7D-5840-48B3-8FC8-C1C7CE8FC94A}" type="presOf" srcId="{8F47771A-EA80-4BF9-A317-964DBCD81663}" destId="{F92E200A-01D7-488E-B27A-56BA36D4A299}" srcOrd="0" destOrd="0" presId="urn:microsoft.com/office/officeart/2005/8/layout/process4"/>
    <dgm:cxn modelId="{E32D4E8E-B6FB-422F-9385-F3D5013E14C2}" type="presOf" srcId="{6DB8EE11-AAEC-4D7F-818D-34D11970D7BA}" destId="{2E0B401E-B945-4054-BEDC-A7EBD88E4BBA}" srcOrd="0" destOrd="0" presId="urn:microsoft.com/office/officeart/2005/8/layout/process4"/>
    <dgm:cxn modelId="{895DAA94-93F7-4CBF-A0C1-CEFC7D63BBCA}" srcId="{F2CC97F6-B28E-46EC-B108-959A16CD364D}" destId="{8F47771A-EA80-4BF9-A317-964DBCD81663}" srcOrd="0" destOrd="0" parTransId="{86D047AB-8912-473A-8102-E729A648B40F}" sibTransId="{39735A2F-7E18-4708-88A5-7F62999C229B}"/>
    <dgm:cxn modelId="{56E2C797-093F-4829-BF98-9F1D61FF577D}" srcId="{F2CC97F6-B28E-46EC-B108-959A16CD364D}" destId="{8AAE1F34-769A-4219-AE77-5E23AC239345}" srcOrd="4" destOrd="0" parTransId="{BFC426C5-841F-494F-87F2-ADA382F5A0DC}" sibTransId="{D737FB6E-AD29-4932-99C4-A21B6BBC92E1}"/>
    <dgm:cxn modelId="{3284EAAF-BAB7-4666-9653-9B40A675F3E6}" srcId="{F2CC97F6-B28E-46EC-B108-959A16CD364D}" destId="{6DB8EE11-AAEC-4D7F-818D-34D11970D7BA}" srcOrd="2" destOrd="0" parTransId="{92138A81-9A16-4447-8D0A-E8D54D74F1B7}" sibTransId="{3DE03B7B-76D6-4EE6-8874-E3152DB5A68E}"/>
    <dgm:cxn modelId="{94B8DCB3-50C2-49BB-A3AF-382AC056C0EC}" srcId="{F2CC97F6-B28E-46EC-B108-959A16CD364D}" destId="{7BD7AFE0-2472-4905-B7C5-EC7E39DECBEB}" srcOrd="5" destOrd="0" parTransId="{FB4A393A-9934-4AE0-B97F-F55CAD566A5F}" sibTransId="{59D34AB6-9609-460F-A688-97DD4994EB5E}"/>
    <dgm:cxn modelId="{01927FF2-F5D5-4047-BEE0-24603F5D5219}" srcId="{F2CC97F6-B28E-46EC-B108-959A16CD364D}" destId="{2E572F0B-8F88-4B35-8B40-8DD2970DA53C}" srcOrd="1" destOrd="0" parTransId="{12CCD687-E0B9-47C2-8CDC-4AF73F87C701}" sibTransId="{A98F3DC5-400B-4848-BFD2-AF35A11B0F55}"/>
    <dgm:cxn modelId="{37E69CF8-44C1-4D70-9FB1-C6B1318646B3}" type="presOf" srcId="{F2CC97F6-B28E-46EC-B108-959A16CD364D}" destId="{9851CFD0-682C-429D-BF0B-4CFEE432EAAB}" srcOrd="0" destOrd="0" presId="urn:microsoft.com/office/officeart/2005/8/layout/process4"/>
    <dgm:cxn modelId="{1CD836F7-35F1-4B7D-833E-3AFFE0906AA0}" type="presParOf" srcId="{9851CFD0-682C-429D-BF0B-4CFEE432EAAB}" destId="{FBCAC871-A94E-4501-BEEB-A5DA96E0A184}" srcOrd="0" destOrd="0" presId="urn:microsoft.com/office/officeart/2005/8/layout/process4"/>
    <dgm:cxn modelId="{244A8C3C-6621-4C09-856F-DEAD553A7EFB}" type="presParOf" srcId="{FBCAC871-A94E-4501-BEEB-A5DA96E0A184}" destId="{ED4E88D2-095F-4986-A0D4-39CDBD49C981}" srcOrd="0" destOrd="0" presId="urn:microsoft.com/office/officeart/2005/8/layout/process4"/>
    <dgm:cxn modelId="{B42AAF78-341C-409C-A19A-17EB4A3276E3}" type="presParOf" srcId="{9851CFD0-682C-429D-BF0B-4CFEE432EAAB}" destId="{E44705CC-605A-4AE4-966D-EFFD8204FAFB}" srcOrd="1" destOrd="0" presId="urn:microsoft.com/office/officeart/2005/8/layout/process4"/>
    <dgm:cxn modelId="{C407BE41-5F7C-4751-B7F1-4F623A192C22}" type="presParOf" srcId="{9851CFD0-682C-429D-BF0B-4CFEE432EAAB}" destId="{7B17D52A-A97D-425E-81A0-29575E79F62A}" srcOrd="2" destOrd="0" presId="urn:microsoft.com/office/officeart/2005/8/layout/process4"/>
    <dgm:cxn modelId="{DE317606-ACE8-46FE-85FD-EF0D7D996465}" type="presParOf" srcId="{7B17D52A-A97D-425E-81A0-29575E79F62A}" destId="{D8D997BD-DC7F-4547-A64F-FD818A47D4D0}" srcOrd="0" destOrd="0" presId="urn:microsoft.com/office/officeart/2005/8/layout/process4"/>
    <dgm:cxn modelId="{2BCC8E81-3C51-4E76-BF17-8A94712F5D77}" type="presParOf" srcId="{9851CFD0-682C-429D-BF0B-4CFEE432EAAB}" destId="{D8B270F4-F425-4050-8E26-8E7427BCC7A0}" srcOrd="3" destOrd="0" presId="urn:microsoft.com/office/officeart/2005/8/layout/process4"/>
    <dgm:cxn modelId="{A6106C8C-E31F-4641-B672-D452D5F00727}" type="presParOf" srcId="{9851CFD0-682C-429D-BF0B-4CFEE432EAAB}" destId="{A5EEE894-A003-4B6F-800B-D7338E24AE7E}" srcOrd="4" destOrd="0" presId="urn:microsoft.com/office/officeart/2005/8/layout/process4"/>
    <dgm:cxn modelId="{44D6E277-9D11-4FEC-83F5-1C4509A5EB1B}" type="presParOf" srcId="{A5EEE894-A003-4B6F-800B-D7338E24AE7E}" destId="{66DAF662-B3DA-4531-952F-A46FD7F747F9}" srcOrd="0" destOrd="0" presId="urn:microsoft.com/office/officeart/2005/8/layout/process4"/>
    <dgm:cxn modelId="{05E56F50-A231-4D1F-98DB-57287F478FAD}" type="presParOf" srcId="{9851CFD0-682C-429D-BF0B-4CFEE432EAAB}" destId="{361C77FF-8FC7-4A50-A879-A3D4C8033A60}" srcOrd="5" destOrd="0" presId="urn:microsoft.com/office/officeart/2005/8/layout/process4"/>
    <dgm:cxn modelId="{D79CD8D2-CEDA-4A7A-A171-A403731A3EF9}" type="presParOf" srcId="{9851CFD0-682C-429D-BF0B-4CFEE432EAAB}" destId="{7DD5A7F2-7B44-4EFD-96AA-21EEE6E8E59E}" srcOrd="6" destOrd="0" presId="urn:microsoft.com/office/officeart/2005/8/layout/process4"/>
    <dgm:cxn modelId="{A875E23A-08AE-485C-91C7-74695971ED5C}" type="presParOf" srcId="{7DD5A7F2-7B44-4EFD-96AA-21EEE6E8E59E}" destId="{2E0B401E-B945-4054-BEDC-A7EBD88E4BBA}" srcOrd="0" destOrd="0" presId="urn:microsoft.com/office/officeart/2005/8/layout/process4"/>
    <dgm:cxn modelId="{BB346ED7-7D06-4A9C-A641-5D5ED8280920}" type="presParOf" srcId="{9851CFD0-682C-429D-BF0B-4CFEE432EAAB}" destId="{19E99CC1-14E4-4E31-A292-479BA6040ED7}" srcOrd="7" destOrd="0" presId="urn:microsoft.com/office/officeart/2005/8/layout/process4"/>
    <dgm:cxn modelId="{1A590769-EF44-494C-8918-F7EC474EAD49}" type="presParOf" srcId="{9851CFD0-682C-429D-BF0B-4CFEE432EAAB}" destId="{B90DFB85-EF9A-458C-9DBF-B22C0ABDBB08}" srcOrd="8" destOrd="0" presId="urn:microsoft.com/office/officeart/2005/8/layout/process4"/>
    <dgm:cxn modelId="{E5F7B7A1-6B89-47F8-8846-7CB194A99E3D}" type="presParOf" srcId="{B90DFB85-EF9A-458C-9DBF-B22C0ABDBB08}" destId="{51C8EAE4-111B-4C44-B82D-4B67C77A9DFA}" srcOrd="0" destOrd="0" presId="urn:microsoft.com/office/officeart/2005/8/layout/process4"/>
    <dgm:cxn modelId="{E20A89FE-C400-4DA5-9D57-70657EA6C69D}" type="presParOf" srcId="{9851CFD0-682C-429D-BF0B-4CFEE432EAAB}" destId="{A7B98F35-9358-4D6F-9D82-3B6639C19B24}" srcOrd="9" destOrd="0" presId="urn:microsoft.com/office/officeart/2005/8/layout/process4"/>
    <dgm:cxn modelId="{0F245633-BD91-4E1B-972D-B90BCC4138A3}" type="presParOf" srcId="{9851CFD0-682C-429D-BF0B-4CFEE432EAAB}" destId="{7B9D608A-16E5-4ABF-BBA5-19F26A424E2E}" srcOrd="10" destOrd="0" presId="urn:microsoft.com/office/officeart/2005/8/layout/process4"/>
    <dgm:cxn modelId="{B978BEA4-31A9-4562-B6DA-75DF7A700208}" type="presParOf" srcId="{7B9D608A-16E5-4ABF-BBA5-19F26A424E2E}" destId="{F92E200A-01D7-488E-B27A-56BA36D4A29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CACFE8-A774-4EBE-AF01-0E767F978806}"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IE"/>
        </a:p>
      </dgm:t>
    </dgm:pt>
    <dgm:pt modelId="{AF615B9E-2479-42B5-B782-A0ADAF78006F}">
      <dgm:prSet/>
      <dgm:spPr/>
      <dgm:t>
        <a:bodyPr/>
        <a:lstStyle/>
        <a:p>
          <a:r>
            <a:rPr lang="en-IE" b="1" i="0" dirty="0"/>
            <a:t>C</a:t>
          </a:r>
          <a:r>
            <a:rPr lang="vi-VN" b="1" i="0" dirty="0"/>
            <a:t>ost </a:t>
          </a:r>
          <a:r>
            <a:rPr lang="en-IE" b="1" i="0" dirty="0"/>
            <a:t>R</a:t>
          </a:r>
          <a:r>
            <a:rPr lang="vi-VN" b="1" i="0" dirty="0"/>
            <a:t>eduction</a:t>
          </a:r>
          <a:endParaRPr lang="en-IE" b="1" i="0" dirty="0"/>
        </a:p>
      </dgm:t>
    </dgm:pt>
    <dgm:pt modelId="{E95949F9-7632-4790-97CA-75D60CF321A3}" type="parTrans" cxnId="{A6F0D668-BF20-47F0-8767-200DC4454E03}">
      <dgm:prSet/>
      <dgm:spPr/>
      <dgm:t>
        <a:bodyPr/>
        <a:lstStyle/>
        <a:p>
          <a:endParaRPr lang="en-IE"/>
        </a:p>
      </dgm:t>
    </dgm:pt>
    <dgm:pt modelId="{504BD64A-4796-4E38-8B0F-EF469E73BEA7}" type="sibTrans" cxnId="{A6F0D668-BF20-47F0-8767-200DC4454E03}">
      <dgm:prSet/>
      <dgm:spPr/>
      <dgm:t>
        <a:bodyPr/>
        <a:lstStyle/>
        <a:p>
          <a:endParaRPr lang="en-IE"/>
        </a:p>
      </dgm:t>
    </dgm:pt>
    <dgm:pt modelId="{1813282C-3E48-4AA0-96A5-33DE88A828C5}">
      <dgm:prSet/>
      <dgm:spPr/>
      <dgm:t>
        <a:bodyPr/>
        <a:lstStyle/>
        <a:p>
          <a:r>
            <a:rPr lang="vi-VN" i="0"/>
            <a:t>HR strategy is likely to focus on the delivery of efficiency through mainly ‘hard’ HR techniques</a:t>
          </a:r>
          <a:endParaRPr lang="en-IE" i="0"/>
        </a:p>
      </dgm:t>
    </dgm:pt>
    <dgm:pt modelId="{6F7C878B-2684-477F-9D6C-7D362B1F3F49}" type="parTrans" cxnId="{804EE444-556B-405A-91E8-F5D6A4B4B01B}">
      <dgm:prSet/>
      <dgm:spPr/>
      <dgm:t>
        <a:bodyPr/>
        <a:lstStyle/>
        <a:p>
          <a:endParaRPr lang="en-IE"/>
        </a:p>
      </dgm:t>
    </dgm:pt>
    <dgm:pt modelId="{DE609A80-AB35-4137-AFC0-69198B49D814}" type="sibTrans" cxnId="{804EE444-556B-405A-91E8-F5D6A4B4B01B}">
      <dgm:prSet/>
      <dgm:spPr/>
      <dgm:t>
        <a:bodyPr/>
        <a:lstStyle/>
        <a:p>
          <a:endParaRPr lang="en-IE"/>
        </a:p>
      </dgm:t>
    </dgm:pt>
    <dgm:pt modelId="{B0CF8669-3DD0-4FB4-A33F-7ABB2556239C}">
      <dgm:prSet/>
      <dgm:spPr/>
      <dgm:t>
        <a:bodyPr/>
        <a:lstStyle/>
        <a:p>
          <a:r>
            <a:rPr lang="en-GB" b="1" i="0" dirty="0"/>
            <a:t>Q</a:t>
          </a:r>
          <a:r>
            <a:rPr lang="vi-VN" b="1" i="0" dirty="0"/>
            <a:t>uality </a:t>
          </a:r>
          <a:r>
            <a:rPr lang="en-IE" b="1" i="0" dirty="0"/>
            <a:t>E</a:t>
          </a:r>
          <a:r>
            <a:rPr lang="vi-VN" b="1" i="0" dirty="0"/>
            <a:t>nhancement</a:t>
          </a:r>
          <a:endParaRPr lang="en-IE" b="1" i="0" dirty="0"/>
        </a:p>
      </dgm:t>
    </dgm:pt>
    <dgm:pt modelId="{2E2F7DB5-299D-49CE-A04E-CD644FE8B45B}" type="parTrans" cxnId="{C6E24A85-1F2C-471E-B364-08FBA9C2BFA8}">
      <dgm:prSet/>
      <dgm:spPr/>
      <dgm:t>
        <a:bodyPr/>
        <a:lstStyle/>
        <a:p>
          <a:endParaRPr lang="en-IE"/>
        </a:p>
      </dgm:t>
    </dgm:pt>
    <dgm:pt modelId="{E4D5FC20-D9A3-4CC8-BEAA-54D5E6C93463}" type="sibTrans" cxnId="{C6E24A85-1F2C-471E-B364-08FBA9C2BFA8}">
      <dgm:prSet/>
      <dgm:spPr/>
      <dgm:t>
        <a:bodyPr/>
        <a:lstStyle/>
        <a:p>
          <a:endParaRPr lang="en-IE"/>
        </a:p>
      </dgm:t>
    </dgm:pt>
    <dgm:pt modelId="{ED1F330D-38B7-4D9F-94A4-0084C7811CDA}">
      <dgm:prSet/>
      <dgm:spPr/>
      <dgm:t>
        <a:bodyPr/>
        <a:lstStyle/>
        <a:p>
          <a:r>
            <a:rPr lang="en-GB" i="0"/>
            <a:t>Encourages employee involvement and employee flexibility</a:t>
          </a:r>
          <a:endParaRPr lang="en-IE" i="0"/>
        </a:p>
      </dgm:t>
    </dgm:pt>
    <dgm:pt modelId="{3ADD8F4A-A0A4-41B3-9CB3-834DCA24DF88}" type="parTrans" cxnId="{205A4E34-4BE8-4BF3-BA5A-55839C2B2204}">
      <dgm:prSet/>
      <dgm:spPr/>
      <dgm:t>
        <a:bodyPr/>
        <a:lstStyle/>
        <a:p>
          <a:endParaRPr lang="en-IE"/>
        </a:p>
      </dgm:t>
    </dgm:pt>
    <dgm:pt modelId="{610F9FCC-1A39-4AA4-9331-D63305BC2857}" type="sibTrans" cxnId="{205A4E34-4BE8-4BF3-BA5A-55839C2B2204}">
      <dgm:prSet/>
      <dgm:spPr/>
      <dgm:t>
        <a:bodyPr/>
        <a:lstStyle/>
        <a:p>
          <a:endParaRPr lang="en-IE"/>
        </a:p>
      </dgm:t>
    </dgm:pt>
    <dgm:pt modelId="{A0D43D47-01AC-4935-8945-FEB0C4DF19B2}">
      <dgm:prSet/>
      <dgm:spPr/>
      <dgm:t>
        <a:bodyPr/>
        <a:lstStyle/>
        <a:p>
          <a:r>
            <a:rPr lang="en-IE" b="1" i="0" dirty="0"/>
            <a:t>I</a:t>
          </a:r>
          <a:r>
            <a:rPr lang="vi-VN" b="1" i="0" dirty="0"/>
            <a:t>nnovation</a:t>
          </a:r>
          <a:endParaRPr lang="en-IE" b="1" i="0" dirty="0"/>
        </a:p>
      </dgm:t>
    </dgm:pt>
    <dgm:pt modelId="{BF970D35-3881-4061-8004-6E805AF90265}" type="parTrans" cxnId="{AF6012C0-CABD-4750-BD52-21DA889F74F7}">
      <dgm:prSet/>
      <dgm:spPr/>
      <dgm:t>
        <a:bodyPr/>
        <a:lstStyle/>
        <a:p>
          <a:endParaRPr lang="en-IE"/>
        </a:p>
      </dgm:t>
    </dgm:pt>
    <dgm:pt modelId="{12AF1061-CD01-426F-A9BF-1D0C33FA4035}" type="sibTrans" cxnId="{AF6012C0-CABD-4750-BD52-21DA889F74F7}">
      <dgm:prSet/>
      <dgm:spPr/>
      <dgm:t>
        <a:bodyPr/>
        <a:lstStyle/>
        <a:p>
          <a:endParaRPr lang="en-IE"/>
        </a:p>
      </dgm:t>
    </dgm:pt>
    <dgm:pt modelId="{E3066A86-F4F0-404D-852D-287879389E94}">
      <dgm:prSet/>
      <dgm:spPr/>
      <dgm:t>
        <a:bodyPr/>
        <a:lstStyle/>
        <a:p>
          <a:r>
            <a:rPr lang="vi-VN" i="0"/>
            <a:t>HR strategies focus on the delivery of added value through ‘softer’ HR techniques and policies</a:t>
          </a:r>
          <a:endParaRPr lang="en-IE" i="0"/>
        </a:p>
      </dgm:t>
    </dgm:pt>
    <dgm:pt modelId="{64477EEE-6C7D-4405-BA7C-0D58E3346647}" type="parTrans" cxnId="{134D7EBE-0ADF-46FC-83A1-16DB8C3DA868}">
      <dgm:prSet/>
      <dgm:spPr/>
      <dgm:t>
        <a:bodyPr/>
        <a:lstStyle/>
        <a:p>
          <a:endParaRPr lang="en-IE"/>
        </a:p>
      </dgm:t>
    </dgm:pt>
    <dgm:pt modelId="{2BF063B4-8DD4-45A8-A604-1F8B4FFC4C71}" type="sibTrans" cxnId="{134D7EBE-0ADF-46FC-83A1-16DB8C3DA868}">
      <dgm:prSet/>
      <dgm:spPr/>
      <dgm:t>
        <a:bodyPr/>
        <a:lstStyle/>
        <a:p>
          <a:endParaRPr lang="en-IE"/>
        </a:p>
      </dgm:t>
    </dgm:pt>
    <dgm:pt modelId="{874B9789-478B-4857-99E5-122327F01452}">
      <dgm:prSet/>
      <dgm:spPr/>
      <dgm:t>
        <a:bodyPr/>
        <a:lstStyle/>
        <a:p>
          <a:r>
            <a:rPr lang="vi-VN" b="1" i="0" dirty="0"/>
            <a:t>Three key bases </a:t>
          </a:r>
          <a:endParaRPr lang="en-IE" b="1" i="0" dirty="0"/>
        </a:p>
      </dgm:t>
    </dgm:pt>
    <dgm:pt modelId="{4A55EF44-7C9A-4548-BC57-5DAF98452DC9}" type="parTrans" cxnId="{6BAE0897-52CF-434A-9B9F-7A380FA31275}">
      <dgm:prSet/>
      <dgm:spPr/>
      <dgm:t>
        <a:bodyPr/>
        <a:lstStyle/>
        <a:p>
          <a:endParaRPr lang="en-IE"/>
        </a:p>
      </dgm:t>
    </dgm:pt>
    <dgm:pt modelId="{6C833A71-D7E0-40AE-925A-AAF20268EC39}" type="sibTrans" cxnId="{6BAE0897-52CF-434A-9B9F-7A380FA31275}">
      <dgm:prSet/>
      <dgm:spPr/>
      <dgm:t>
        <a:bodyPr/>
        <a:lstStyle/>
        <a:p>
          <a:endParaRPr lang="en-IE"/>
        </a:p>
      </dgm:t>
    </dgm:pt>
    <dgm:pt modelId="{3F2E4C8B-5FB5-4227-A1F8-7A3A54D00A07}">
      <dgm:prSet/>
      <dgm:spPr/>
      <dgm:t>
        <a:bodyPr/>
        <a:lstStyle/>
        <a:p>
          <a:r>
            <a:rPr lang="en-IE" i="0" dirty="0"/>
            <a:t>C</a:t>
          </a:r>
          <a:r>
            <a:rPr lang="vi-VN" i="0" dirty="0"/>
            <a:t>ost </a:t>
          </a:r>
          <a:r>
            <a:rPr lang="en-IE" i="0" dirty="0"/>
            <a:t>L</a:t>
          </a:r>
          <a:r>
            <a:rPr lang="vi-VN" i="0" dirty="0"/>
            <a:t>eadership</a:t>
          </a:r>
          <a:endParaRPr lang="en-IE" i="0" dirty="0"/>
        </a:p>
      </dgm:t>
    </dgm:pt>
    <dgm:pt modelId="{CF7B68C3-5970-4574-9955-850BFE698FB1}" type="parTrans" cxnId="{44BFAD04-E238-4EAB-BF46-AEFE0EB3FC4E}">
      <dgm:prSet/>
      <dgm:spPr/>
      <dgm:t>
        <a:bodyPr/>
        <a:lstStyle/>
        <a:p>
          <a:endParaRPr lang="en-IE"/>
        </a:p>
      </dgm:t>
    </dgm:pt>
    <dgm:pt modelId="{07FF9B5F-AEC7-448C-A00F-7F8714C8C3D5}" type="sibTrans" cxnId="{44BFAD04-E238-4EAB-BF46-AEFE0EB3FC4E}">
      <dgm:prSet/>
      <dgm:spPr/>
      <dgm:t>
        <a:bodyPr/>
        <a:lstStyle/>
        <a:p>
          <a:endParaRPr lang="en-IE"/>
        </a:p>
      </dgm:t>
    </dgm:pt>
    <dgm:pt modelId="{11D78ACB-7FBA-40CC-A33D-867F7D401A26}">
      <dgm:prSet/>
      <dgm:spPr/>
      <dgm:t>
        <a:bodyPr/>
        <a:lstStyle/>
        <a:p>
          <a:r>
            <a:rPr lang="en-IE" i="0" dirty="0"/>
            <a:t>D</a:t>
          </a:r>
          <a:r>
            <a:rPr lang="vi-VN" i="0" dirty="0"/>
            <a:t>ifferentiation through quality and service</a:t>
          </a:r>
          <a:endParaRPr lang="en-IE" i="0" dirty="0"/>
        </a:p>
      </dgm:t>
    </dgm:pt>
    <dgm:pt modelId="{BEA2C2A3-DABD-4709-BCB4-ACF28888838F}" type="parTrans" cxnId="{B07626F9-FF4E-40D8-9283-FD8460A6AA28}">
      <dgm:prSet/>
      <dgm:spPr/>
      <dgm:t>
        <a:bodyPr/>
        <a:lstStyle/>
        <a:p>
          <a:endParaRPr lang="en-IE"/>
        </a:p>
      </dgm:t>
    </dgm:pt>
    <dgm:pt modelId="{563655A7-82A2-4293-BC22-721779723F0C}" type="sibTrans" cxnId="{B07626F9-FF4E-40D8-9283-FD8460A6AA28}">
      <dgm:prSet/>
      <dgm:spPr/>
      <dgm:t>
        <a:bodyPr/>
        <a:lstStyle/>
        <a:p>
          <a:endParaRPr lang="en-IE"/>
        </a:p>
      </dgm:t>
    </dgm:pt>
    <dgm:pt modelId="{39742F10-2FE4-45F3-9B92-35920BB91C49}">
      <dgm:prSet/>
      <dgm:spPr/>
      <dgm:t>
        <a:bodyPr/>
        <a:lstStyle/>
        <a:p>
          <a:r>
            <a:rPr lang="en-IE" i="0" dirty="0"/>
            <a:t>Focus</a:t>
          </a:r>
          <a:r>
            <a:rPr lang="vi-VN" i="0" dirty="0"/>
            <a:t> or ‘niche’ market - to ‘fit’ the generic strategies of cost reduction, quality enhancement and innovation</a:t>
          </a:r>
          <a:endParaRPr lang="en-IE" i="0" dirty="0"/>
        </a:p>
      </dgm:t>
    </dgm:pt>
    <dgm:pt modelId="{A5F32179-F972-4158-A520-90C2097F22D2}" type="parTrans" cxnId="{75D6CC9D-1F83-4F45-9026-508A1C4702F5}">
      <dgm:prSet/>
      <dgm:spPr/>
      <dgm:t>
        <a:bodyPr/>
        <a:lstStyle/>
        <a:p>
          <a:endParaRPr lang="en-IE"/>
        </a:p>
      </dgm:t>
    </dgm:pt>
    <dgm:pt modelId="{F5740EA6-61DA-4A3E-87B1-5CE05FE0671C}" type="sibTrans" cxnId="{75D6CC9D-1F83-4F45-9026-508A1C4702F5}">
      <dgm:prSet/>
      <dgm:spPr/>
      <dgm:t>
        <a:bodyPr/>
        <a:lstStyle/>
        <a:p>
          <a:endParaRPr lang="en-IE"/>
        </a:p>
      </dgm:t>
    </dgm:pt>
    <dgm:pt modelId="{899D34B1-ED44-48B4-A8B1-6EF373F5C8DB}" type="pres">
      <dgm:prSet presAssocID="{E8CACFE8-A774-4EBE-AF01-0E767F978806}" presName="Name0" presStyleCnt="0">
        <dgm:presLayoutVars>
          <dgm:dir/>
          <dgm:animLvl val="lvl"/>
          <dgm:resizeHandles val="exact"/>
        </dgm:presLayoutVars>
      </dgm:prSet>
      <dgm:spPr/>
    </dgm:pt>
    <dgm:pt modelId="{F359DEB4-F539-4FC7-98CC-610E778706E5}" type="pres">
      <dgm:prSet presAssocID="{A0D43D47-01AC-4935-8945-FEB0C4DF19B2}" presName="boxAndChildren" presStyleCnt="0"/>
      <dgm:spPr/>
    </dgm:pt>
    <dgm:pt modelId="{63358CB0-B703-4D8C-AAE9-0FFFBAA99264}" type="pres">
      <dgm:prSet presAssocID="{A0D43D47-01AC-4935-8945-FEB0C4DF19B2}" presName="parentTextBox" presStyleLbl="node1" presStyleIdx="0" presStyleCnt="4"/>
      <dgm:spPr/>
    </dgm:pt>
    <dgm:pt modelId="{577AD7BE-E9E8-4A71-B2C5-A2E661566CFC}" type="pres">
      <dgm:prSet presAssocID="{A0D43D47-01AC-4935-8945-FEB0C4DF19B2}" presName="entireBox" presStyleLbl="node1" presStyleIdx="0" presStyleCnt="4"/>
      <dgm:spPr/>
    </dgm:pt>
    <dgm:pt modelId="{2B674C28-D16D-4764-B418-DE5C7341F0A4}" type="pres">
      <dgm:prSet presAssocID="{A0D43D47-01AC-4935-8945-FEB0C4DF19B2}" presName="descendantBox" presStyleCnt="0"/>
      <dgm:spPr/>
    </dgm:pt>
    <dgm:pt modelId="{1226A958-A90E-43FD-8E2C-9A7CBB53906E}" type="pres">
      <dgm:prSet presAssocID="{E3066A86-F4F0-404D-852D-287879389E94}" presName="childTextBox" presStyleLbl="fgAccFollowNode1" presStyleIdx="0" presStyleCnt="6">
        <dgm:presLayoutVars>
          <dgm:bulletEnabled val="1"/>
        </dgm:presLayoutVars>
      </dgm:prSet>
      <dgm:spPr/>
    </dgm:pt>
    <dgm:pt modelId="{4608C475-D9EE-4D90-9EB2-75AF5DA89EB8}" type="pres">
      <dgm:prSet presAssocID="{E4D5FC20-D9A3-4CC8-BEAA-54D5E6C93463}" presName="sp" presStyleCnt="0"/>
      <dgm:spPr/>
    </dgm:pt>
    <dgm:pt modelId="{0EF2C698-550D-48E5-AD6B-9E7A27706025}" type="pres">
      <dgm:prSet presAssocID="{B0CF8669-3DD0-4FB4-A33F-7ABB2556239C}" presName="arrowAndChildren" presStyleCnt="0"/>
      <dgm:spPr/>
    </dgm:pt>
    <dgm:pt modelId="{18C09F1F-EF8B-4E8C-B52F-48C7329869AC}" type="pres">
      <dgm:prSet presAssocID="{B0CF8669-3DD0-4FB4-A33F-7ABB2556239C}" presName="parentTextArrow" presStyleLbl="node1" presStyleIdx="0" presStyleCnt="4"/>
      <dgm:spPr/>
    </dgm:pt>
    <dgm:pt modelId="{6DF3C7C0-1C39-4F8C-9CF5-90BA0B76C770}" type="pres">
      <dgm:prSet presAssocID="{B0CF8669-3DD0-4FB4-A33F-7ABB2556239C}" presName="arrow" presStyleLbl="node1" presStyleIdx="1" presStyleCnt="4"/>
      <dgm:spPr/>
    </dgm:pt>
    <dgm:pt modelId="{871D5BA2-E43F-437C-A1B2-D3304FF9ABD9}" type="pres">
      <dgm:prSet presAssocID="{B0CF8669-3DD0-4FB4-A33F-7ABB2556239C}" presName="descendantArrow" presStyleCnt="0"/>
      <dgm:spPr/>
    </dgm:pt>
    <dgm:pt modelId="{C15208F4-4A41-4E64-A4AF-3B2917C20735}" type="pres">
      <dgm:prSet presAssocID="{ED1F330D-38B7-4D9F-94A4-0084C7811CDA}" presName="childTextArrow" presStyleLbl="fgAccFollowNode1" presStyleIdx="1" presStyleCnt="6">
        <dgm:presLayoutVars>
          <dgm:bulletEnabled val="1"/>
        </dgm:presLayoutVars>
      </dgm:prSet>
      <dgm:spPr/>
    </dgm:pt>
    <dgm:pt modelId="{F19F30D0-5F3A-4221-8E1D-6AE3982DD6C4}" type="pres">
      <dgm:prSet presAssocID="{504BD64A-4796-4E38-8B0F-EF469E73BEA7}" presName="sp" presStyleCnt="0"/>
      <dgm:spPr/>
    </dgm:pt>
    <dgm:pt modelId="{77BADE25-FAF1-4518-8F77-5030C888A1D2}" type="pres">
      <dgm:prSet presAssocID="{AF615B9E-2479-42B5-B782-A0ADAF78006F}" presName="arrowAndChildren" presStyleCnt="0"/>
      <dgm:spPr/>
    </dgm:pt>
    <dgm:pt modelId="{AAE5ACA8-2A31-4BC3-B53D-8CFDDCCE77BA}" type="pres">
      <dgm:prSet presAssocID="{AF615B9E-2479-42B5-B782-A0ADAF78006F}" presName="parentTextArrow" presStyleLbl="node1" presStyleIdx="1" presStyleCnt="4"/>
      <dgm:spPr/>
    </dgm:pt>
    <dgm:pt modelId="{4D15139C-CEEC-4EC0-8A3D-66A856454813}" type="pres">
      <dgm:prSet presAssocID="{AF615B9E-2479-42B5-B782-A0ADAF78006F}" presName="arrow" presStyleLbl="node1" presStyleIdx="2" presStyleCnt="4"/>
      <dgm:spPr/>
    </dgm:pt>
    <dgm:pt modelId="{67491611-5764-4DDD-9399-225B7617D203}" type="pres">
      <dgm:prSet presAssocID="{AF615B9E-2479-42B5-B782-A0ADAF78006F}" presName="descendantArrow" presStyleCnt="0"/>
      <dgm:spPr/>
    </dgm:pt>
    <dgm:pt modelId="{2B4F4DFA-E2EA-4355-AA84-9E64FE0A3EDE}" type="pres">
      <dgm:prSet presAssocID="{1813282C-3E48-4AA0-96A5-33DE88A828C5}" presName="childTextArrow" presStyleLbl="fgAccFollowNode1" presStyleIdx="2" presStyleCnt="6">
        <dgm:presLayoutVars>
          <dgm:bulletEnabled val="1"/>
        </dgm:presLayoutVars>
      </dgm:prSet>
      <dgm:spPr/>
    </dgm:pt>
    <dgm:pt modelId="{4E6A61F1-FBB2-4956-BC8C-11F858C2D498}" type="pres">
      <dgm:prSet presAssocID="{6C833A71-D7E0-40AE-925A-AAF20268EC39}" presName="sp" presStyleCnt="0"/>
      <dgm:spPr/>
    </dgm:pt>
    <dgm:pt modelId="{CAE4F7F1-2891-4405-A44A-82A1B5A47395}" type="pres">
      <dgm:prSet presAssocID="{874B9789-478B-4857-99E5-122327F01452}" presName="arrowAndChildren" presStyleCnt="0"/>
      <dgm:spPr/>
    </dgm:pt>
    <dgm:pt modelId="{BC627049-8EBB-4E2D-B75A-480B2CB2A0F9}" type="pres">
      <dgm:prSet presAssocID="{874B9789-478B-4857-99E5-122327F01452}" presName="parentTextArrow" presStyleLbl="node1" presStyleIdx="2" presStyleCnt="4"/>
      <dgm:spPr/>
    </dgm:pt>
    <dgm:pt modelId="{6855AFFA-926A-4936-863B-B6F8075DFEC1}" type="pres">
      <dgm:prSet presAssocID="{874B9789-478B-4857-99E5-122327F01452}" presName="arrow" presStyleLbl="node1" presStyleIdx="3" presStyleCnt="4"/>
      <dgm:spPr/>
    </dgm:pt>
    <dgm:pt modelId="{762EECF4-48B5-4F83-86A9-08A8A108A1E2}" type="pres">
      <dgm:prSet presAssocID="{874B9789-478B-4857-99E5-122327F01452}" presName="descendantArrow" presStyleCnt="0"/>
      <dgm:spPr/>
    </dgm:pt>
    <dgm:pt modelId="{D51637F7-3F86-448F-88FA-B65DF288E728}" type="pres">
      <dgm:prSet presAssocID="{3F2E4C8B-5FB5-4227-A1F8-7A3A54D00A07}" presName="childTextArrow" presStyleLbl="fgAccFollowNode1" presStyleIdx="3" presStyleCnt="6">
        <dgm:presLayoutVars>
          <dgm:bulletEnabled val="1"/>
        </dgm:presLayoutVars>
      </dgm:prSet>
      <dgm:spPr/>
    </dgm:pt>
    <dgm:pt modelId="{8E179AF6-05A3-44F5-A587-796E69C3FC8E}" type="pres">
      <dgm:prSet presAssocID="{11D78ACB-7FBA-40CC-A33D-867F7D401A26}" presName="childTextArrow" presStyleLbl="fgAccFollowNode1" presStyleIdx="4" presStyleCnt="6">
        <dgm:presLayoutVars>
          <dgm:bulletEnabled val="1"/>
        </dgm:presLayoutVars>
      </dgm:prSet>
      <dgm:spPr/>
    </dgm:pt>
    <dgm:pt modelId="{5900CB0A-AF4F-441C-BE6D-DFB2A71B478B}" type="pres">
      <dgm:prSet presAssocID="{39742F10-2FE4-45F3-9B92-35920BB91C49}" presName="childTextArrow" presStyleLbl="fgAccFollowNode1" presStyleIdx="5" presStyleCnt="6">
        <dgm:presLayoutVars>
          <dgm:bulletEnabled val="1"/>
        </dgm:presLayoutVars>
      </dgm:prSet>
      <dgm:spPr/>
    </dgm:pt>
  </dgm:ptLst>
  <dgm:cxnLst>
    <dgm:cxn modelId="{44BFAD04-E238-4EAB-BF46-AEFE0EB3FC4E}" srcId="{874B9789-478B-4857-99E5-122327F01452}" destId="{3F2E4C8B-5FB5-4227-A1F8-7A3A54D00A07}" srcOrd="0" destOrd="0" parTransId="{CF7B68C3-5970-4574-9955-850BFE698FB1}" sibTransId="{07FF9B5F-AEC7-448C-A00F-7F8714C8C3D5}"/>
    <dgm:cxn modelId="{0145B608-12FF-4B54-933D-590E6EAD03C8}" type="presOf" srcId="{B0CF8669-3DD0-4FB4-A33F-7ABB2556239C}" destId="{6DF3C7C0-1C39-4F8C-9CF5-90BA0B76C770}" srcOrd="1" destOrd="0" presId="urn:microsoft.com/office/officeart/2005/8/layout/process4"/>
    <dgm:cxn modelId="{FB5F5F1B-818F-4037-806A-2DD82BF9AC73}" type="presOf" srcId="{3F2E4C8B-5FB5-4227-A1F8-7A3A54D00A07}" destId="{D51637F7-3F86-448F-88FA-B65DF288E728}" srcOrd="0" destOrd="0" presId="urn:microsoft.com/office/officeart/2005/8/layout/process4"/>
    <dgm:cxn modelId="{AEC8A41C-DE23-4DF4-ACC6-3426E1B03ED0}" type="presOf" srcId="{A0D43D47-01AC-4935-8945-FEB0C4DF19B2}" destId="{577AD7BE-E9E8-4A71-B2C5-A2E661566CFC}" srcOrd="1" destOrd="0" presId="urn:microsoft.com/office/officeart/2005/8/layout/process4"/>
    <dgm:cxn modelId="{9357E01F-1C2C-4C6F-A143-0705617F4C19}" type="presOf" srcId="{11D78ACB-7FBA-40CC-A33D-867F7D401A26}" destId="{8E179AF6-05A3-44F5-A587-796E69C3FC8E}" srcOrd="0" destOrd="0" presId="urn:microsoft.com/office/officeart/2005/8/layout/process4"/>
    <dgm:cxn modelId="{205A4E34-4BE8-4BF3-BA5A-55839C2B2204}" srcId="{B0CF8669-3DD0-4FB4-A33F-7ABB2556239C}" destId="{ED1F330D-38B7-4D9F-94A4-0084C7811CDA}" srcOrd="0" destOrd="0" parTransId="{3ADD8F4A-A0A4-41B3-9CB3-834DCA24DF88}" sibTransId="{610F9FCC-1A39-4AA4-9331-D63305BC2857}"/>
    <dgm:cxn modelId="{9EFE323C-3518-4418-9FE8-87C1475D06DF}" type="presOf" srcId="{39742F10-2FE4-45F3-9B92-35920BB91C49}" destId="{5900CB0A-AF4F-441C-BE6D-DFB2A71B478B}" srcOrd="0" destOrd="0" presId="urn:microsoft.com/office/officeart/2005/8/layout/process4"/>
    <dgm:cxn modelId="{804EE444-556B-405A-91E8-F5D6A4B4B01B}" srcId="{AF615B9E-2479-42B5-B782-A0ADAF78006F}" destId="{1813282C-3E48-4AA0-96A5-33DE88A828C5}" srcOrd="0" destOrd="0" parTransId="{6F7C878B-2684-477F-9D6C-7D362B1F3F49}" sibTransId="{DE609A80-AB35-4137-AFC0-69198B49D814}"/>
    <dgm:cxn modelId="{A6F0D668-BF20-47F0-8767-200DC4454E03}" srcId="{E8CACFE8-A774-4EBE-AF01-0E767F978806}" destId="{AF615B9E-2479-42B5-B782-A0ADAF78006F}" srcOrd="1" destOrd="0" parTransId="{E95949F9-7632-4790-97CA-75D60CF321A3}" sibTransId="{504BD64A-4796-4E38-8B0F-EF469E73BEA7}"/>
    <dgm:cxn modelId="{FA501669-5C9F-4C4A-A589-63CDE13033B1}" type="presOf" srcId="{ED1F330D-38B7-4D9F-94A4-0084C7811CDA}" destId="{C15208F4-4A41-4E64-A4AF-3B2917C20735}" srcOrd="0" destOrd="0" presId="urn:microsoft.com/office/officeart/2005/8/layout/process4"/>
    <dgm:cxn modelId="{298FC871-249A-4E88-89D8-E3427CE46DA0}" type="presOf" srcId="{1813282C-3E48-4AA0-96A5-33DE88A828C5}" destId="{2B4F4DFA-E2EA-4355-AA84-9E64FE0A3EDE}" srcOrd="0" destOrd="0" presId="urn:microsoft.com/office/officeart/2005/8/layout/process4"/>
    <dgm:cxn modelId="{F0057274-1AC1-4D53-9078-A8F432444AC8}" type="presOf" srcId="{A0D43D47-01AC-4935-8945-FEB0C4DF19B2}" destId="{63358CB0-B703-4D8C-AAE9-0FFFBAA99264}" srcOrd="0" destOrd="0" presId="urn:microsoft.com/office/officeart/2005/8/layout/process4"/>
    <dgm:cxn modelId="{57D23585-B57C-4A1C-921B-EFB8B4BB5DE0}" type="presOf" srcId="{AF615B9E-2479-42B5-B782-A0ADAF78006F}" destId="{AAE5ACA8-2A31-4BC3-B53D-8CFDDCCE77BA}" srcOrd="0" destOrd="0" presId="urn:microsoft.com/office/officeart/2005/8/layout/process4"/>
    <dgm:cxn modelId="{C6E24A85-1F2C-471E-B364-08FBA9C2BFA8}" srcId="{E8CACFE8-A774-4EBE-AF01-0E767F978806}" destId="{B0CF8669-3DD0-4FB4-A33F-7ABB2556239C}" srcOrd="2" destOrd="0" parTransId="{2E2F7DB5-299D-49CE-A04E-CD644FE8B45B}" sibTransId="{E4D5FC20-D9A3-4CC8-BEAA-54D5E6C93463}"/>
    <dgm:cxn modelId="{4B6DF48E-DCF6-443A-84AC-76DFAB79F309}" type="presOf" srcId="{AF615B9E-2479-42B5-B782-A0ADAF78006F}" destId="{4D15139C-CEEC-4EC0-8A3D-66A856454813}" srcOrd="1" destOrd="0" presId="urn:microsoft.com/office/officeart/2005/8/layout/process4"/>
    <dgm:cxn modelId="{6BAE0897-52CF-434A-9B9F-7A380FA31275}" srcId="{E8CACFE8-A774-4EBE-AF01-0E767F978806}" destId="{874B9789-478B-4857-99E5-122327F01452}" srcOrd="0" destOrd="0" parTransId="{4A55EF44-7C9A-4548-BC57-5DAF98452DC9}" sibTransId="{6C833A71-D7E0-40AE-925A-AAF20268EC39}"/>
    <dgm:cxn modelId="{75D6CC9D-1F83-4F45-9026-508A1C4702F5}" srcId="{874B9789-478B-4857-99E5-122327F01452}" destId="{39742F10-2FE4-45F3-9B92-35920BB91C49}" srcOrd="2" destOrd="0" parTransId="{A5F32179-F972-4158-A520-90C2097F22D2}" sibTransId="{F5740EA6-61DA-4A3E-87B1-5CE05FE0671C}"/>
    <dgm:cxn modelId="{F06A5FA0-985A-4E80-92E8-C71B3FD4129E}" type="presOf" srcId="{E8CACFE8-A774-4EBE-AF01-0E767F978806}" destId="{899D34B1-ED44-48B4-A8B1-6EF373F5C8DB}" srcOrd="0" destOrd="0" presId="urn:microsoft.com/office/officeart/2005/8/layout/process4"/>
    <dgm:cxn modelId="{413551B7-88AE-45B5-B7B4-C6F7668E1FD8}" type="presOf" srcId="{874B9789-478B-4857-99E5-122327F01452}" destId="{BC627049-8EBB-4E2D-B75A-480B2CB2A0F9}" srcOrd="0" destOrd="0" presId="urn:microsoft.com/office/officeart/2005/8/layout/process4"/>
    <dgm:cxn modelId="{F7EF55BE-9B20-4EC1-8A56-213165DB9CEA}" type="presOf" srcId="{E3066A86-F4F0-404D-852D-287879389E94}" destId="{1226A958-A90E-43FD-8E2C-9A7CBB53906E}" srcOrd="0" destOrd="0" presId="urn:microsoft.com/office/officeart/2005/8/layout/process4"/>
    <dgm:cxn modelId="{134D7EBE-0ADF-46FC-83A1-16DB8C3DA868}" srcId="{A0D43D47-01AC-4935-8945-FEB0C4DF19B2}" destId="{E3066A86-F4F0-404D-852D-287879389E94}" srcOrd="0" destOrd="0" parTransId="{64477EEE-6C7D-4405-BA7C-0D58E3346647}" sibTransId="{2BF063B4-8DD4-45A8-A604-1F8B4FFC4C71}"/>
    <dgm:cxn modelId="{AF6012C0-CABD-4750-BD52-21DA889F74F7}" srcId="{E8CACFE8-A774-4EBE-AF01-0E767F978806}" destId="{A0D43D47-01AC-4935-8945-FEB0C4DF19B2}" srcOrd="3" destOrd="0" parTransId="{BF970D35-3881-4061-8004-6E805AF90265}" sibTransId="{12AF1061-CD01-426F-A9BF-1D0C33FA4035}"/>
    <dgm:cxn modelId="{187062DB-04F4-48CD-A268-8FB21508CDA3}" type="presOf" srcId="{874B9789-478B-4857-99E5-122327F01452}" destId="{6855AFFA-926A-4936-863B-B6F8075DFEC1}" srcOrd="1" destOrd="0" presId="urn:microsoft.com/office/officeart/2005/8/layout/process4"/>
    <dgm:cxn modelId="{DC05AEF7-185D-4B57-8EEF-E6879948F560}" type="presOf" srcId="{B0CF8669-3DD0-4FB4-A33F-7ABB2556239C}" destId="{18C09F1F-EF8B-4E8C-B52F-48C7329869AC}" srcOrd="0" destOrd="0" presId="urn:microsoft.com/office/officeart/2005/8/layout/process4"/>
    <dgm:cxn modelId="{B07626F9-FF4E-40D8-9283-FD8460A6AA28}" srcId="{874B9789-478B-4857-99E5-122327F01452}" destId="{11D78ACB-7FBA-40CC-A33D-867F7D401A26}" srcOrd="1" destOrd="0" parTransId="{BEA2C2A3-DABD-4709-BCB4-ACF28888838F}" sibTransId="{563655A7-82A2-4293-BC22-721779723F0C}"/>
    <dgm:cxn modelId="{C94E6610-01E5-4E84-AFD6-200C010AD457}" type="presParOf" srcId="{899D34B1-ED44-48B4-A8B1-6EF373F5C8DB}" destId="{F359DEB4-F539-4FC7-98CC-610E778706E5}" srcOrd="0" destOrd="0" presId="urn:microsoft.com/office/officeart/2005/8/layout/process4"/>
    <dgm:cxn modelId="{3F78D5DC-4AE7-4CAC-8068-305A33121F70}" type="presParOf" srcId="{F359DEB4-F539-4FC7-98CC-610E778706E5}" destId="{63358CB0-B703-4D8C-AAE9-0FFFBAA99264}" srcOrd="0" destOrd="0" presId="urn:microsoft.com/office/officeart/2005/8/layout/process4"/>
    <dgm:cxn modelId="{F67A3155-C82B-4E60-82C4-463B94BD63D4}" type="presParOf" srcId="{F359DEB4-F539-4FC7-98CC-610E778706E5}" destId="{577AD7BE-E9E8-4A71-B2C5-A2E661566CFC}" srcOrd="1" destOrd="0" presId="urn:microsoft.com/office/officeart/2005/8/layout/process4"/>
    <dgm:cxn modelId="{EC02997F-1B3D-437E-992D-CCA8760B7673}" type="presParOf" srcId="{F359DEB4-F539-4FC7-98CC-610E778706E5}" destId="{2B674C28-D16D-4764-B418-DE5C7341F0A4}" srcOrd="2" destOrd="0" presId="urn:microsoft.com/office/officeart/2005/8/layout/process4"/>
    <dgm:cxn modelId="{F433A536-31EB-4EFC-BF7C-9BC0B85D9563}" type="presParOf" srcId="{2B674C28-D16D-4764-B418-DE5C7341F0A4}" destId="{1226A958-A90E-43FD-8E2C-9A7CBB53906E}" srcOrd="0" destOrd="0" presId="urn:microsoft.com/office/officeart/2005/8/layout/process4"/>
    <dgm:cxn modelId="{6441D25B-9857-475D-8506-0C2745263C34}" type="presParOf" srcId="{899D34B1-ED44-48B4-A8B1-6EF373F5C8DB}" destId="{4608C475-D9EE-4D90-9EB2-75AF5DA89EB8}" srcOrd="1" destOrd="0" presId="urn:microsoft.com/office/officeart/2005/8/layout/process4"/>
    <dgm:cxn modelId="{10F95CD7-7144-4D23-9175-1F18BBF7E708}" type="presParOf" srcId="{899D34B1-ED44-48B4-A8B1-6EF373F5C8DB}" destId="{0EF2C698-550D-48E5-AD6B-9E7A27706025}" srcOrd="2" destOrd="0" presId="urn:microsoft.com/office/officeart/2005/8/layout/process4"/>
    <dgm:cxn modelId="{3B7550BA-08AD-4FF4-804E-3131DB87BFCF}" type="presParOf" srcId="{0EF2C698-550D-48E5-AD6B-9E7A27706025}" destId="{18C09F1F-EF8B-4E8C-B52F-48C7329869AC}" srcOrd="0" destOrd="0" presId="urn:microsoft.com/office/officeart/2005/8/layout/process4"/>
    <dgm:cxn modelId="{23D8D29E-A6E6-4A8E-9D97-CB95CE3A72BB}" type="presParOf" srcId="{0EF2C698-550D-48E5-AD6B-9E7A27706025}" destId="{6DF3C7C0-1C39-4F8C-9CF5-90BA0B76C770}" srcOrd="1" destOrd="0" presId="urn:microsoft.com/office/officeart/2005/8/layout/process4"/>
    <dgm:cxn modelId="{87DD68C1-44BD-499A-ABC7-45EAE7A48D50}" type="presParOf" srcId="{0EF2C698-550D-48E5-AD6B-9E7A27706025}" destId="{871D5BA2-E43F-437C-A1B2-D3304FF9ABD9}" srcOrd="2" destOrd="0" presId="urn:microsoft.com/office/officeart/2005/8/layout/process4"/>
    <dgm:cxn modelId="{1DB594C0-6944-4AF4-A668-8C3DDB55AB27}" type="presParOf" srcId="{871D5BA2-E43F-437C-A1B2-D3304FF9ABD9}" destId="{C15208F4-4A41-4E64-A4AF-3B2917C20735}" srcOrd="0" destOrd="0" presId="urn:microsoft.com/office/officeart/2005/8/layout/process4"/>
    <dgm:cxn modelId="{DBA5D4C1-C749-4D01-B99A-0F37676FA661}" type="presParOf" srcId="{899D34B1-ED44-48B4-A8B1-6EF373F5C8DB}" destId="{F19F30D0-5F3A-4221-8E1D-6AE3982DD6C4}" srcOrd="3" destOrd="0" presId="urn:microsoft.com/office/officeart/2005/8/layout/process4"/>
    <dgm:cxn modelId="{4241E435-E350-437D-AB62-B0C911F73945}" type="presParOf" srcId="{899D34B1-ED44-48B4-A8B1-6EF373F5C8DB}" destId="{77BADE25-FAF1-4518-8F77-5030C888A1D2}" srcOrd="4" destOrd="0" presId="urn:microsoft.com/office/officeart/2005/8/layout/process4"/>
    <dgm:cxn modelId="{B6F78FE8-F673-4BC4-AC44-AEB5F23DA8F5}" type="presParOf" srcId="{77BADE25-FAF1-4518-8F77-5030C888A1D2}" destId="{AAE5ACA8-2A31-4BC3-B53D-8CFDDCCE77BA}" srcOrd="0" destOrd="0" presId="urn:microsoft.com/office/officeart/2005/8/layout/process4"/>
    <dgm:cxn modelId="{BEF5C656-806F-4946-BE83-E3ECA59F2F1D}" type="presParOf" srcId="{77BADE25-FAF1-4518-8F77-5030C888A1D2}" destId="{4D15139C-CEEC-4EC0-8A3D-66A856454813}" srcOrd="1" destOrd="0" presId="urn:microsoft.com/office/officeart/2005/8/layout/process4"/>
    <dgm:cxn modelId="{5E946EA1-863D-4FC0-9BA2-CB5290A3C5BB}" type="presParOf" srcId="{77BADE25-FAF1-4518-8F77-5030C888A1D2}" destId="{67491611-5764-4DDD-9399-225B7617D203}" srcOrd="2" destOrd="0" presId="urn:microsoft.com/office/officeart/2005/8/layout/process4"/>
    <dgm:cxn modelId="{58FB8DB6-552B-42E9-9300-B0058B154F47}" type="presParOf" srcId="{67491611-5764-4DDD-9399-225B7617D203}" destId="{2B4F4DFA-E2EA-4355-AA84-9E64FE0A3EDE}" srcOrd="0" destOrd="0" presId="urn:microsoft.com/office/officeart/2005/8/layout/process4"/>
    <dgm:cxn modelId="{F8E3C0B7-4C50-49D5-8005-3270C9CD2DDD}" type="presParOf" srcId="{899D34B1-ED44-48B4-A8B1-6EF373F5C8DB}" destId="{4E6A61F1-FBB2-4956-BC8C-11F858C2D498}" srcOrd="5" destOrd="0" presId="urn:microsoft.com/office/officeart/2005/8/layout/process4"/>
    <dgm:cxn modelId="{55037158-C223-4879-BBA1-3984B0C31730}" type="presParOf" srcId="{899D34B1-ED44-48B4-A8B1-6EF373F5C8DB}" destId="{CAE4F7F1-2891-4405-A44A-82A1B5A47395}" srcOrd="6" destOrd="0" presId="urn:microsoft.com/office/officeart/2005/8/layout/process4"/>
    <dgm:cxn modelId="{C38A2349-EEDF-4379-B748-F1C17FCB4B28}" type="presParOf" srcId="{CAE4F7F1-2891-4405-A44A-82A1B5A47395}" destId="{BC627049-8EBB-4E2D-B75A-480B2CB2A0F9}" srcOrd="0" destOrd="0" presId="urn:microsoft.com/office/officeart/2005/8/layout/process4"/>
    <dgm:cxn modelId="{8A3D1C82-66DC-4794-887A-2F12124A4107}" type="presParOf" srcId="{CAE4F7F1-2891-4405-A44A-82A1B5A47395}" destId="{6855AFFA-926A-4936-863B-B6F8075DFEC1}" srcOrd="1" destOrd="0" presId="urn:microsoft.com/office/officeart/2005/8/layout/process4"/>
    <dgm:cxn modelId="{E11D97CE-4483-4074-BAC1-6AE27DAA853D}" type="presParOf" srcId="{CAE4F7F1-2891-4405-A44A-82A1B5A47395}" destId="{762EECF4-48B5-4F83-86A9-08A8A108A1E2}" srcOrd="2" destOrd="0" presId="urn:microsoft.com/office/officeart/2005/8/layout/process4"/>
    <dgm:cxn modelId="{3E946100-4263-4F50-BCCF-08EF829615EB}" type="presParOf" srcId="{762EECF4-48B5-4F83-86A9-08A8A108A1E2}" destId="{D51637F7-3F86-448F-88FA-B65DF288E728}" srcOrd="0" destOrd="0" presId="urn:microsoft.com/office/officeart/2005/8/layout/process4"/>
    <dgm:cxn modelId="{2CCD0F8D-C1E2-4A17-A5FE-4D37DEF2B272}" type="presParOf" srcId="{762EECF4-48B5-4F83-86A9-08A8A108A1E2}" destId="{8E179AF6-05A3-44F5-A587-796E69C3FC8E}" srcOrd="1" destOrd="0" presId="urn:microsoft.com/office/officeart/2005/8/layout/process4"/>
    <dgm:cxn modelId="{BA9ECA6B-323B-4998-87B0-1EDE4601469D}" type="presParOf" srcId="{762EECF4-48B5-4F83-86A9-08A8A108A1E2}" destId="{5900CB0A-AF4F-441C-BE6D-DFB2A71B478B}"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AF162-79D7-4A08-AE61-5511AE4B05CA}">
      <dsp:nvSpPr>
        <dsp:cNvPr id="0" name=""/>
        <dsp:cNvSpPr/>
      </dsp:nvSpPr>
      <dsp:spPr>
        <a:xfrm>
          <a:off x="0" y="3569039"/>
          <a:ext cx="10515600" cy="7808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kern="1200" dirty="0"/>
            <a:t>How to manage the developments of strategic capabilities?</a:t>
          </a:r>
        </a:p>
      </dsp:txBody>
      <dsp:txXfrm>
        <a:off x="0" y="3569039"/>
        <a:ext cx="10515600" cy="780818"/>
      </dsp:txXfrm>
    </dsp:sp>
    <dsp:sp modelId="{CEA5AB4F-217E-4FE2-8EE5-93562D5DF279}">
      <dsp:nvSpPr>
        <dsp:cNvPr id="0" name=""/>
        <dsp:cNvSpPr/>
      </dsp:nvSpPr>
      <dsp:spPr>
        <a:xfrm rot="10800000">
          <a:off x="0" y="2379853"/>
          <a:ext cx="10515600" cy="1200899"/>
        </a:xfrm>
        <a:prstGeom prst="upArrowCallou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kern="1200" dirty="0"/>
            <a:t>How to diagnose strategic capabilities?</a:t>
          </a:r>
        </a:p>
      </dsp:txBody>
      <dsp:txXfrm rot="10800000">
        <a:off x="0" y="2379853"/>
        <a:ext cx="10515600" cy="780308"/>
      </dsp:txXfrm>
    </dsp:sp>
    <dsp:sp modelId="{A5392200-6CBE-4D60-87D8-A5A77F5F665D}">
      <dsp:nvSpPr>
        <dsp:cNvPr id="0" name=""/>
        <dsp:cNvSpPr/>
      </dsp:nvSpPr>
      <dsp:spPr>
        <a:xfrm rot="10800000">
          <a:off x="0" y="1190666"/>
          <a:ext cx="10515600" cy="1200899"/>
        </a:xfrm>
        <a:prstGeom prst="upArrowCallou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kern="1200" dirty="0"/>
            <a:t>How do strategic capabilities contribute to competitive advantage and superior performance?</a:t>
          </a:r>
        </a:p>
      </dsp:txBody>
      <dsp:txXfrm rot="10800000">
        <a:off x="0" y="1190666"/>
        <a:ext cx="10515600" cy="780308"/>
      </dsp:txXfrm>
    </dsp:sp>
    <dsp:sp modelId="{07FDB0C8-F3DE-4286-BCEC-82F75E9FB156}">
      <dsp:nvSpPr>
        <dsp:cNvPr id="0" name=""/>
        <dsp:cNvSpPr/>
      </dsp:nvSpPr>
      <dsp:spPr>
        <a:xfrm rot="10800000">
          <a:off x="0" y="1479"/>
          <a:ext cx="10515600" cy="1200899"/>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kern="1200" dirty="0"/>
            <a:t>What are strategic capabilities?</a:t>
          </a:r>
        </a:p>
      </dsp:txBody>
      <dsp:txXfrm rot="10800000">
        <a:off x="0" y="1479"/>
        <a:ext cx="10515600" cy="7803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F1DB0-3747-4DA7-BAF1-E620C98AA963}">
      <dsp:nvSpPr>
        <dsp:cNvPr id="0" name=""/>
        <dsp:cNvSpPr/>
      </dsp:nvSpPr>
      <dsp:spPr>
        <a:xfrm>
          <a:off x="1754028" y="0"/>
          <a:ext cx="5370196" cy="5370196"/>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B4379-FD9C-4807-853A-AFD37F64D56A}">
      <dsp:nvSpPr>
        <dsp:cNvPr id="0" name=""/>
        <dsp:cNvSpPr/>
      </dsp:nvSpPr>
      <dsp:spPr>
        <a:xfrm>
          <a:off x="2264196" y="510168"/>
          <a:ext cx="2094376" cy="209437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b="1" i="0" kern="1200" dirty="0"/>
            <a:t>Prospector</a:t>
          </a:r>
          <a:endParaRPr lang="en-IE" sz="1700" b="1" i="0" kern="1200" dirty="0"/>
        </a:p>
        <a:p>
          <a:pPr marL="114300" lvl="1" indent="-114300" algn="l" defTabSz="577850">
            <a:lnSpc>
              <a:spcPct val="90000"/>
            </a:lnSpc>
            <a:spcBef>
              <a:spcPct val="0"/>
            </a:spcBef>
            <a:spcAft>
              <a:spcPct val="15000"/>
            </a:spcAft>
            <a:buChar char="•"/>
          </a:pPr>
          <a:r>
            <a:rPr lang="en-US" sz="1300" kern="1200" dirty="0"/>
            <a:t>Learning orientation; flexible, fluid, decentralized structure</a:t>
          </a:r>
          <a:endParaRPr lang="en-IE" sz="1300" kern="1200" dirty="0"/>
        </a:p>
        <a:p>
          <a:pPr marL="114300" lvl="1" indent="-114300" algn="l" defTabSz="577850">
            <a:lnSpc>
              <a:spcPct val="90000"/>
            </a:lnSpc>
            <a:spcBef>
              <a:spcPct val="0"/>
            </a:spcBef>
            <a:spcAft>
              <a:spcPct val="15000"/>
            </a:spcAft>
            <a:buChar char="•"/>
          </a:pPr>
          <a:r>
            <a:rPr lang="en-US" sz="1300" kern="1200" dirty="0"/>
            <a:t>Values creativity, risk-taking, and innovation</a:t>
          </a:r>
          <a:endParaRPr lang="en-IE" sz="1300" kern="1200" dirty="0"/>
        </a:p>
      </dsp:txBody>
      <dsp:txXfrm>
        <a:off x="2366435" y="612407"/>
        <a:ext cx="1889898" cy="1889898"/>
      </dsp:txXfrm>
    </dsp:sp>
    <dsp:sp modelId="{46CB8838-2CD3-4FAE-8475-3FEECF1CD8C9}">
      <dsp:nvSpPr>
        <dsp:cNvPr id="0" name=""/>
        <dsp:cNvSpPr/>
      </dsp:nvSpPr>
      <dsp:spPr>
        <a:xfrm>
          <a:off x="4519678" y="510168"/>
          <a:ext cx="2094376" cy="209437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b="1" i="0" kern="1200" dirty="0"/>
            <a:t>Defender</a:t>
          </a:r>
          <a:endParaRPr lang="en-IE" sz="1700" b="1" i="0" kern="1200" dirty="0"/>
        </a:p>
        <a:p>
          <a:pPr marL="114300" lvl="1" indent="-114300" algn="l" defTabSz="577850">
            <a:lnSpc>
              <a:spcPct val="90000"/>
            </a:lnSpc>
            <a:spcBef>
              <a:spcPct val="0"/>
            </a:spcBef>
            <a:spcAft>
              <a:spcPct val="15000"/>
            </a:spcAft>
            <a:buChar char="•"/>
          </a:pPr>
          <a:r>
            <a:rPr lang="en-US" sz="1300" kern="1200" dirty="0"/>
            <a:t>Efficiency orientation; centralized authority and tight cost control</a:t>
          </a:r>
          <a:endParaRPr lang="en-IE" sz="1300" kern="1200" dirty="0"/>
        </a:p>
        <a:p>
          <a:pPr marL="114300" lvl="1" indent="-114300" algn="l" defTabSz="577850">
            <a:lnSpc>
              <a:spcPct val="90000"/>
            </a:lnSpc>
            <a:spcBef>
              <a:spcPct val="0"/>
            </a:spcBef>
            <a:spcAft>
              <a:spcPct val="15000"/>
            </a:spcAft>
            <a:buChar char="•"/>
          </a:pPr>
          <a:r>
            <a:rPr lang="en-US" sz="1300" kern="1200"/>
            <a:t>Emphasis on production efficiency, low overhead</a:t>
          </a:r>
          <a:endParaRPr lang="en-IE" sz="1300" kern="1200"/>
        </a:p>
      </dsp:txBody>
      <dsp:txXfrm>
        <a:off x="4621917" y="612407"/>
        <a:ext cx="1889898" cy="1889898"/>
      </dsp:txXfrm>
    </dsp:sp>
    <dsp:sp modelId="{34F79B94-A79F-4578-93DA-701D87639F85}">
      <dsp:nvSpPr>
        <dsp:cNvPr id="0" name=""/>
        <dsp:cNvSpPr/>
      </dsp:nvSpPr>
      <dsp:spPr>
        <a:xfrm>
          <a:off x="2264196" y="2765650"/>
          <a:ext cx="2094376" cy="209437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b="1" i="0" kern="1200" dirty="0"/>
            <a:t>Analyzer</a:t>
          </a:r>
          <a:endParaRPr lang="en-IE" sz="1700" b="1" i="0" kern="1200" dirty="0"/>
        </a:p>
        <a:p>
          <a:pPr marL="114300" lvl="1" indent="-114300" algn="l" defTabSz="577850">
            <a:lnSpc>
              <a:spcPct val="90000"/>
            </a:lnSpc>
            <a:spcBef>
              <a:spcPct val="0"/>
            </a:spcBef>
            <a:spcAft>
              <a:spcPct val="15000"/>
            </a:spcAft>
            <a:buChar char="•"/>
          </a:pPr>
          <a:r>
            <a:rPr lang="en-US" sz="1300" kern="1200" dirty="0"/>
            <a:t>Balances efficiency and learning; tight cost control with flexibility and adaptability</a:t>
          </a:r>
          <a:endParaRPr lang="en-IE" sz="1300" kern="1200" dirty="0"/>
        </a:p>
        <a:p>
          <a:pPr marL="114300" lvl="1" indent="-114300" algn="l" defTabSz="577850">
            <a:lnSpc>
              <a:spcPct val="90000"/>
            </a:lnSpc>
            <a:spcBef>
              <a:spcPct val="0"/>
            </a:spcBef>
            <a:spcAft>
              <a:spcPct val="15000"/>
            </a:spcAft>
            <a:buChar char="•"/>
          </a:pPr>
          <a:r>
            <a:rPr lang="en-US" sz="1300" kern="1200"/>
            <a:t>Emphasis on creativity, research, risk-taking for innovation</a:t>
          </a:r>
          <a:endParaRPr lang="en-IE" sz="1300" kern="1200"/>
        </a:p>
      </dsp:txBody>
      <dsp:txXfrm>
        <a:off x="2366435" y="2867889"/>
        <a:ext cx="1889898" cy="1889898"/>
      </dsp:txXfrm>
    </dsp:sp>
    <dsp:sp modelId="{EEA439B2-2C23-435F-99D7-5BCE1619FAC8}">
      <dsp:nvSpPr>
        <dsp:cNvPr id="0" name=""/>
        <dsp:cNvSpPr/>
      </dsp:nvSpPr>
      <dsp:spPr>
        <a:xfrm>
          <a:off x="4519678" y="2765650"/>
          <a:ext cx="2094376" cy="209437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b="1" i="0" u="none" kern="1200" dirty="0"/>
            <a:t>Reactor</a:t>
          </a:r>
          <a:endParaRPr lang="en-IE" sz="1700" b="1" i="0" u="none" kern="1200" dirty="0"/>
        </a:p>
        <a:p>
          <a:pPr marL="114300" lvl="1" indent="-114300" algn="l" defTabSz="577850">
            <a:lnSpc>
              <a:spcPct val="90000"/>
            </a:lnSpc>
            <a:spcBef>
              <a:spcPct val="0"/>
            </a:spcBef>
            <a:spcAft>
              <a:spcPct val="15000"/>
            </a:spcAft>
            <a:buChar char="•"/>
          </a:pPr>
          <a:r>
            <a:rPr lang="en-US" sz="1300" kern="1200"/>
            <a:t>No clear organizational approach; design characteristics may shift abruptly depending on current needs</a:t>
          </a:r>
          <a:endParaRPr lang="en-IE" sz="1300" kern="1200"/>
        </a:p>
      </dsp:txBody>
      <dsp:txXfrm>
        <a:off x="4621917" y="2867889"/>
        <a:ext cx="1889898" cy="18898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FCFC8-1213-4376-A4E1-43A37EB09B5F}">
      <dsp:nvSpPr>
        <dsp:cNvPr id="0" name=""/>
        <dsp:cNvSpPr/>
      </dsp:nvSpPr>
      <dsp:spPr>
        <a:xfrm>
          <a:off x="4554309" y="1976749"/>
          <a:ext cx="1363399" cy="13674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Inimitability of Strategic Capabilities</a:t>
          </a:r>
        </a:p>
      </dsp:txBody>
      <dsp:txXfrm>
        <a:off x="4753974" y="2177001"/>
        <a:ext cx="964069" cy="966899"/>
      </dsp:txXfrm>
    </dsp:sp>
    <dsp:sp modelId="{5381B14C-953E-43FB-8C31-865DB8099C10}">
      <dsp:nvSpPr>
        <dsp:cNvPr id="0" name=""/>
        <dsp:cNvSpPr/>
      </dsp:nvSpPr>
      <dsp:spPr>
        <a:xfrm rot="16200000">
          <a:off x="5106062" y="1501498"/>
          <a:ext cx="259894" cy="47484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a:off x="5145046" y="1635451"/>
        <a:ext cx="181926" cy="284907"/>
      </dsp:txXfrm>
    </dsp:sp>
    <dsp:sp modelId="{5142DF3A-8A15-45C3-A0F6-93C12BDD42CA}">
      <dsp:nvSpPr>
        <dsp:cNvPr id="0" name=""/>
        <dsp:cNvSpPr/>
      </dsp:nvSpPr>
      <dsp:spPr>
        <a:xfrm>
          <a:off x="4407425" y="-75062"/>
          <a:ext cx="1657167" cy="156144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Complexity</a:t>
          </a:r>
        </a:p>
        <a:p>
          <a:pPr marL="57150" lvl="1" indent="-57150" algn="l" defTabSz="488950">
            <a:lnSpc>
              <a:spcPct val="90000"/>
            </a:lnSpc>
            <a:spcBef>
              <a:spcPct val="0"/>
            </a:spcBef>
            <a:spcAft>
              <a:spcPct val="15000"/>
            </a:spcAft>
            <a:buChar char="•"/>
          </a:pPr>
          <a:r>
            <a:rPr lang="en-IE" sz="1100" kern="1200" dirty="0"/>
            <a:t>Internal linkages</a:t>
          </a:r>
        </a:p>
        <a:p>
          <a:pPr marL="57150" lvl="1" indent="-57150" algn="l" defTabSz="488950">
            <a:lnSpc>
              <a:spcPct val="90000"/>
            </a:lnSpc>
            <a:spcBef>
              <a:spcPct val="0"/>
            </a:spcBef>
            <a:spcAft>
              <a:spcPct val="15000"/>
            </a:spcAft>
            <a:buChar char="•"/>
          </a:pPr>
          <a:r>
            <a:rPr lang="en-IE" sz="1100" kern="1200"/>
            <a:t>External linkages</a:t>
          </a:r>
        </a:p>
      </dsp:txBody>
      <dsp:txXfrm>
        <a:off x="4650111" y="153606"/>
        <a:ext cx="1171795" cy="1104108"/>
      </dsp:txXfrm>
    </dsp:sp>
    <dsp:sp modelId="{2A9F7862-29DC-4EED-BD96-9EC2A808D5C9}">
      <dsp:nvSpPr>
        <dsp:cNvPr id="0" name=""/>
        <dsp:cNvSpPr/>
      </dsp:nvSpPr>
      <dsp:spPr>
        <a:xfrm>
          <a:off x="6015876" y="2423028"/>
          <a:ext cx="236492" cy="474845"/>
        </a:xfrm>
        <a:prstGeom prst="righ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a:off x="6015876" y="2517997"/>
        <a:ext cx="165544" cy="284907"/>
      </dsp:txXfrm>
    </dsp:sp>
    <dsp:sp modelId="{6EA97A5A-A3A7-47F8-8A34-9E0E75C30124}">
      <dsp:nvSpPr>
        <dsp:cNvPr id="0" name=""/>
        <dsp:cNvSpPr/>
      </dsp:nvSpPr>
      <dsp:spPr>
        <a:xfrm>
          <a:off x="6363921" y="1846881"/>
          <a:ext cx="1653759" cy="1627140"/>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Casual Ambiguity</a:t>
          </a:r>
        </a:p>
        <a:p>
          <a:pPr marL="57150" lvl="1" indent="-57150" algn="l" defTabSz="488950">
            <a:lnSpc>
              <a:spcPct val="90000"/>
            </a:lnSpc>
            <a:spcBef>
              <a:spcPct val="0"/>
            </a:spcBef>
            <a:spcAft>
              <a:spcPct val="15000"/>
            </a:spcAft>
            <a:buChar char="•"/>
          </a:pPr>
          <a:r>
            <a:rPr lang="en-IE" sz="1100" kern="1200" dirty="0"/>
            <a:t>Characteristic ambiguity</a:t>
          </a:r>
        </a:p>
        <a:p>
          <a:pPr marL="57150" lvl="1" indent="-57150" algn="l" defTabSz="488950">
            <a:lnSpc>
              <a:spcPct val="90000"/>
            </a:lnSpc>
            <a:spcBef>
              <a:spcPct val="0"/>
            </a:spcBef>
            <a:spcAft>
              <a:spcPct val="15000"/>
            </a:spcAft>
            <a:buChar char="•"/>
          </a:pPr>
          <a:r>
            <a:rPr lang="en-IE" sz="1100" kern="1200"/>
            <a:t>Linkage ambiguity</a:t>
          </a:r>
        </a:p>
      </dsp:txBody>
      <dsp:txXfrm>
        <a:off x="6606108" y="2085170"/>
        <a:ext cx="1169385" cy="1150562"/>
      </dsp:txXfrm>
    </dsp:sp>
    <dsp:sp modelId="{135EE75A-DC93-4CB7-8ACF-C8DE92D4B8E6}">
      <dsp:nvSpPr>
        <dsp:cNvPr id="0" name=""/>
        <dsp:cNvSpPr/>
      </dsp:nvSpPr>
      <dsp:spPr>
        <a:xfrm rot="5400000">
          <a:off x="5104043" y="3348253"/>
          <a:ext cx="263932" cy="474845"/>
        </a:xfrm>
        <a:prstGeom prst="righ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a:off x="5143633" y="3403632"/>
        <a:ext cx="184752" cy="284907"/>
      </dsp:txXfrm>
    </dsp:sp>
    <dsp:sp modelId="{5CE131AA-19B7-47E7-A409-CC3D99C95B58}">
      <dsp:nvSpPr>
        <dsp:cNvPr id="0" name=""/>
        <dsp:cNvSpPr/>
      </dsp:nvSpPr>
      <dsp:spPr>
        <a:xfrm>
          <a:off x="4421147" y="3842139"/>
          <a:ext cx="1629724" cy="1546207"/>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Culture and History</a:t>
          </a:r>
        </a:p>
        <a:p>
          <a:pPr marL="57150" lvl="1" indent="-57150" algn="l" defTabSz="488950">
            <a:lnSpc>
              <a:spcPct val="90000"/>
            </a:lnSpc>
            <a:spcBef>
              <a:spcPct val="0"/>
            </a:spcBef>
            <a:spcAft>
              <a:spcPct val="15000"/>
            </a:spcAft>
            <a:buChar char="•"/>
          </a:pPr>
          <a:r>
            <a:rPr lang="en-IE" sz="1100" kern="1200" dirty="0"/>
            <a:t>Taken-for-granted activities</a:t>
          </a:r>
        </a:p>
        <a:p>
          <a:pPr marL="57150" lvl="1" indent="-57150" algn="l" defTabSz="488950">
            <a:lnSpc>
              <a:spcPct val="90000"/>
            </a:lnSpc>
            <a:spcBef>
              <a:spcPct val="0"/>
            </a:spcBef>
            <a:spcAft>
              <a:spcPct val="15000"/>
            </a:spcAft>
            <a:buChar char="•"/>
          </a:pPr>
          <a:r>
            <a:rPr lang="en-IE" sz="1100" kern="1200"/>
            <a:t>Path dependency</a:t>
          </a:r>
        </a:p>
      </dsp:txBody>
      <dsp:txXfrm>
        <a:off x="4659815" y="4068576"/>
        <a:ext cx="1152388" cy="1093333"/>
      </dsp:txXfrm>
    </dsp:sp>
    <dsp:sp modelId="{21C83F00-4E70-4BC9-9CC7-B0B1DEABC8FD}">
      <dsp:nvSpPr>
        <dsp:cNvPr id="0" name=""/>
        <dsp:cNvSpPr/>
      </dsp:nvSpPr>
      <dsp:spPr>
        <a:xfrm rot="10800000">
          <a:off x="4186964" y="2423028"/>
          <a:ext cx="259590" cy="474845"/>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E" sz="1100" kern="1200"/>
        </a:p>
      </dsp:txBody>
      <dsp:txXfrm rot="10800000">
        <a:off x="4264841" y="2517997"/>
        <a:ext cx="181713" cy="284907"/>
      </dsp:txXfrm>
    </dsp:sp>
    <dsp:sp modelId="{5CE3D218-2425-439C-8252-3475D408B58F}">
      <dsp:nvSpPr>
        <dsp:cNvPr id="0" name=""/>
        <dsp:cNvSpPr/>
      </dsp:nvSpPr>
      <dsp:spPr>
        <a:xfrm>
          <a:off x="2497919" y="1887138"/>
          <a:ext cx="1566597" cy="154662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b="1" kern="1200" dirty="0"/>
            <a:t>Change</a:t>
          </a:r>
        </a:p>
        <a:p>
          <a:pPr marL="57150" lvl="1" indent="-57150" algn="l" defTabSz="488950">
            <a:lnSpc>
              <a:spcPct val="90000"/>
            </a:lnSpc>
            <a:spcBef>
              <a:spcPct val="0"/>
            </a:spcBef>
            <a:spcAft>
              <a:spcPct val="15000"/>
            </a:spcAft>
            <a:buChar char="•"/>
          </a:pPr>
          <a:r>
            <a:rPr lang="en-IE" sz="1100" kern="1200" dirty="0"/>
            <a:t>To Innovate</a:t>
          </a:r>
        </a:p>
        <a:p>
          <a:pPr marL="57150" lvl="1" indent="-57150" algn="l" defTabSz="488950">
            <a:lnSpc>
              <a:spcPct val="90000"/>
            </a:lnSpc>
            <a:spcBef>
              <a:spcPct val="0"/>
            </a:spcBef>
            <a:spcAft>
              <a:spcPct val="15000"/>
            </a:spcAft>
            <a:buChar char="•"/>
          </a:pPr>
          <a:r>
            <a:rPr lang="en-IE" sz="1100" kern="1200"/>
            <a:t>And keep ahead of the competitors </a:t>
          </a:r>
        </a:p>
      </dsp:txBody>
      <dsp:txXfrm>
        <a:off x="2727342" y="2113636"/>
        <a:ext cx="1107751" cy="10936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6F4DC-5C0C-4E22-9A29-29433E82CCBC}">
      <dsp:nvSpPr>
        <dsp:cNvPr id="0" name=""/>
        <dsp:cNvSpPr/>
      </dsp:nvSpPr>
      <dsp:spPr>
        <a:xfrm>
          <a:off x="3517056" y="1659578"/>
          <a:ext cx="2109396" cy="1824713"/>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E" sz="1500" b="1" kern="1200" dirty="0"/>
            <a:t>Number of firms within a markets (lesser extent the number of purchasers)</a:t>
          </a:r>
        </a:p>
      </dsp:txBody>
      <dsp:txXfrm>
        <a:off x="3866613" y="1961959"/>
        <a:ext cx="1410282" cy="1219951"/>
      </dsp:txXfrm>
    </dsp:sp>
    <dsp:sp modelId="{1C3037DB-75D8-4641-AC2E-ED7AD243001F}">
      <dsp:nvSpPr>
        <dsp:cNvPr id="0" name=""/>
        <dsp:cNvSpPr/>
      </dsp:nvSpPr>
      <dsp:spPr>
        <a:xfrm>
          <a:off x="4837943" y="786576"/>
          <a:ext cx="795869" cy="685746"/>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AC8B0-78A9-4A6A-9A3C-3E1C448B69A3}">
      <dsp:nvSpPr>
        <dsp:cNvPr id="0" name=""/>
        <dsp:cNvSpPr/>
      </dsp:nvSpPr>
      <dsp:spPr>
        <a:xfrm>
          <a:off x="3711362" y="0"/>
          <a:ext cx="1728635" cy="1495473"/>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E" sz="1500" b="1" kern="1200" dirty="0"/>
            <a:t>Perfect Competition</a:t>
          </a:r>
        </a:p>
      </dsp:txBody>
      <dsp:txXfrm>
        <a:off x="3997834" y="247832"/>
        <a:ext cx="1155691" cy="999809"/>
      </dsp:txXfrm>
    </dsp:sp>
    <dsp:sp modelId="{CE9691E2-9DEC-4003-91DF-F0965BEC3F3B}">
      <dsp:nvSpPr>
        <dsp:cNvPr id="0" name=""/>
        <dsp:cNvSpPr/>
      </dsp:nvSpPr>
      <dsp:spPr>
        <a:xfrm>
          <a:off x="5766785" y="2068557"/>
          <a:ext cx="795869" cy="685746"/>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02822-C86F-4EE3-91D7-D4B865BBE3BD}">
      <dsp:nvSpPr>
        <dsp:cNvPr id="0" name=""/>
        <dsp:cNvSpPr/>
      </dsp:nvSpPr>
      <dsp:spPr>
        <a:xfrm>
          <a:off x="5296721" y="919816"/>
          <a:ext cx="1728635" cy="1495473"/>
        </a:xfrm>
        <a:prstGeom prst="hexagon">
          <a:avLst>
            <a:gd name="adj" fmla="val 28570"/>
            <a:gd name="vf" fmla="val 115470"/>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E" sz="1500" b="1" kern="1200" dirty="0"/>
            <a:t>Monopolistic Competition</a:t>
          </a:r>
        </a:p>
      </dsp:txBody>
      <dsp:txXfrm>
        <a:off x="5583193" y="1167648"/>
        <a:ext cx="1155691" cy="999809"/>
      </dsp:txXfrm>
    </dsp:sp>
    <dsp:sp modelId="{81DD73B6-9BEE-401E-B040-CCC90008A2E3}">
      <dsp:nvSpPr>
        <dsp:cNvPr id="0" name=""/>
        <dsp:cNvSpPr/>
      </dsp:nvSpPr>
      <dsp:spPr>
        <a:xfrm>
          <a:off x="5121552" y="3515673"/>
          <a:ext cx="795869" cy="685746"/>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C89516-2EF5-4C55-9EA2-B971F2FC4D70}">
      <dsp:nvSpPr>
        <dsp:cNvPr id="0" name=""/>
        <dsp:cNvSpPr/>
      </dsp:nvSpPr>
      <dsp:spPr>
        <a:xfrm>
          <a:off x="5296721" y="2728067"/>
          <a:ext cx="1728635" cy="1495473"/>
        </a:xfrm>
        <a:prstGeom prst="hexagon">
          <a:avLst>
            <a:gd name="adj" fmla="val 28570"/>
            <a:gd name="vf" fmla="val 115470"/>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E" sz="1500" b="1" kern="1200"/>
            <a:t>Monopoly</a:t>
          </a:r>
        </a:p>
      </dsp:txBody>
      <dsp:txXfrm>
        <a:off x="5583193" y="2975899"/>
        <a:ext cx="1155691" cy="999809"/>
      </dsp:txXfrm>
    </dsp:sp>
    <dsp:sp modelId="{7E6B45CF-C9F0-43FB-AB5C-F8297076732C}">
      <dsp:nvSpPr>
        <dsp:cNvPr id="0" name=""/>
        <dsp:cNvSpPr/>
      </dsp:nvSpPr>
      <dsp:spPr>
        <a:xfrm>
          <a:off x="3520981" y="3665889"/>
          <a:ext cx="795869" cy="685746"/>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03D57B-0BA5-4FB7-BFED-9CE9E4A579E0}">
      <dsp:nvSpPr>
        <dsp:cNvPr id="0" name=""/>
        <dsp:cNvSpPr/>
      </dsp:nvSpPr>
      <dsp:spPr>
        <a:xfrm>
          <a:off x="3711362" y="3648912"/>
          <a:ext cx="1728635" cy="1495473"/>
        </a:xfrm>
        <a:prstGeom prst="hexagon">
          <a:avLst>
            <a:gd name="adj" fmla="val 28570"/>
            <a:gd name="vf" fmla="val 115470"/>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E" sz="1500" b="1" kern="1200"/>
            <a:t>Oligopoly</a:t>
          </a:r>
        </a:p>
      </dsp:txBody>
      <dsp:txXfrm>
        <a:off x="3997834" y="3896744"/>
        <a:ext cx="1155691" cy="999809"/>
      </dsp:txXfrm>
    </dsp:sp>
    <dsp:sp modelId="{E256B3B6-B80C-4F72-A111-E9C8D0E69B91}">
      <dsp:nvSpPr>
        <dsp:cNvPr id="0" name=""/>
        <dsp:cNvSpPr/>
      </dsp:nvSpPr>
      <dsp:spPr>
        <a:xfrm>
          <a:off x="2576929" y="2384422"/>
          <a:ext cx="795869" cy="685746"/>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34D552-473D-4A60-86B1-02FAF73ACA18}">
      <dsp:nvSpPr>
        <dsp:cNvPr id="0" name=""/>
        <dsp:cNvSpPr/>
      </dsp:nvSpPr>
      <dsp:spPr>
        <a:xfrm>
          <a:off x="2118642" y="2729096"/>
          <a:ext cx="1728635" cy="1495473"/>
        </a:xfrm>
        <a:prstGeom prst="hexagon">
          <a:avLst>
            <a:gd name="adj" fmla="val 28570"/>
            <a:gd name="vf" fmla="val 115470"/>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E" sz="1500" b="1" kern="1200"/>
            <a:t>Monopsony</a:t>
          </a:r>
        </a:p>
      </dsp:txBody>
      <dsp:txXfrm>
        <a:off x="2405114" y="2976928"/>
        <a:ext cx="1155691" cy="999809"/>
      </dsp:txXfrm>
    </dsp:sp>
    <dsp:sp modelId="{91CB7687-54DE-43FF-A15A-4C478BA2B2CC}">
      <dsp:nvSpPr>
        <dsp:cNvPr id="0" name=""/>
        <dsp:cNvSpPr/>
      </dsp:nvSpPr>
      <dsp:spPr>
        <a:xfrm>
          <a:off x="2118642" y="917758"/>
          <a:ext cx="1728635" cy="1495473"/>
        </a:xfrm>
        <a:prstGeom prst="hexagon">
          <a:avLst>
            <a:gd name="adj" fmla="val 28570"/>
            <a:gd name="vf" fmla="val 11547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IE" sz="1500" b="1" kern="1200"/>
            <a:t>Bilateral Monopoly </a:t>
          </a:r>
        </a:p>
      </dsp:txBody>
      <dsp:txXfrm>
        <a:off x="2405114" y="1165590"/>
        <a:ext cx="1155691" cy="9998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7F01C-FEC8-4241-BC5A-83BA018655CB}">
      <dsp:nvSpPr>
        <dsp:cNvPr id="0" name=""/>
        <dsp:cNvSpPr/>
      </dsp:nvSpPr>
      <dsp:spPr>
        <a:xfrm>
          <a:off x="0" y="3986179"/>
          <a:ext cx="11101341" cy="87207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kern="1200"/>
            <a:t>Lower the price the greater the quantity which buyers will demand</a:t>
          </a:r>
        </a:p>
      </dsp:txBody>
      <dsp:txXfrm>
        <a:off x="0" y="3986179"/>
        <a:ext cx="11101341" cy="470922"/>
      </dsp:txXfrm>
    </dsp:sp>
    <dsp:sp modelId="{929CC1FF-925F-4A42-9537-5E27860DDCC1}">
      <dsp:nvSpPr>
        <dsp:cNvPr id="0" name=""/>
        <dsp:cNvSpPr/>
      </dsp:nvSpPr>
      <dsp:spPr>
        <a:xfrm>
          <a:off x="1355" y="4439660"/>
          <a:ext cx="2219726" cy="401156"/>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Demand Curve</a:t>
          </a:r>
        </a:p>
      </dsp:txBody>
      <dsp:txXfrm>
        <a:off x="1355" y="4439660"/>
        <a:ext cx="2219726" cy="401156"/>
      </dsp:txXfrm>
    </dsp:sp>
    <dsp:sp modelId="{CA03256C-DBE5-4A31-B5C7-DE7AB6B83087}">
      <dsp:nvSpPr>
        <dsp:cNvPr id="0" name=""/>
        <dsp:cNvSpPr/>
      </dsp:nvSpPr>
      <dsp:spPr>
        <a:xfrm>
          <a:off x="2221081" y="4439660"/>
          <a:ext cx="2219726" cy="401156"/>
        </a:xfrm>
        <a:prstGeom prst="rect">
          <a:avLst/>
        </a:prstGeom>
        <a:solidFill>
          <a:schemeClr val="accent5">
            <a:tint val="40000"/>
            <a:alpha val="90000"/>
            <a:hueOff val="-1684941"/>
            <a:satOff val="-5708"/>
            <a:lumOff val="-732"/>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Increase in Demand</a:t>
          </a:r>
        </a:p>
      </dsp:txBody>
      <dsp:txXfrm>
        <a:off x="2221081" y="4439660"/>
        <a:ext cx="2219726" cy="401156"/>
      </dsp:txXfrm>
    </dsp:sp>
    <dsp:sp modelId="{84860CA8-D158-4477-AC0D-79683A3F7438}">
      <dsp:nvSpPr>
        <dsp:cNvPr id="0" name=""/>
        <dsp:cNvSpPr/>
      </dsp:nvSpPr>
      <dsp:spPr>
        <a:xfrm>
          <a:off x="4440807" y="4439660"/>
          <a:ext cx="2219726" cy="401156"/>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Supply Curve</a:t>
          </a:r>
        </a:p>
      </dsp:txBody>
      <dsp:txXfrm>
        <a:off x="4440807" y="4439660"/>
        <a:ext cx="2219726" cy="401156"/>
      </dsp:txXfrm>
    </dsp:sp>
    <dsp:sp modelId="{6C5F098A-BAB6-4400-A7D7-1D7909D3F433}">
      <dsp:nvSpPr>
        <dsp:cNvPr id="0" name=""/>
        <dsp:cNvSpPr/>
      </dsp:nvSpPr>
      <dsp:spPr>
        <a:xfrm>
          <a:off x="6660534" y="4439660"/>
          <a:ext cx="2219726" cy="401156"/>
        </a:xfrm>
        <a:prstGeom prst="rect">
          <a:avLst/>
        </a:prstGeom>
        <a:solidFill>
          <a:schemeClr val="accent5">
            <a:tint val="40000"/>
            <a:alpha val="90000"/>
            <a:hueOff val="-5054821"/>
            <a:satOff val="-17124"/>
            <a:lumOff val="-2196"/>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Supply, Demand &amp; Equilibrium</a:t>
          </a:r>
        </a:p>
      </dsp:txBody>
      <dsp:txXfrm>
        <a:off x="6660534" y="4439660"/>
        <a:ext cx="2219726" cy="401156"/>
      </dsp:txXfrm>
    </dsp:sp>
    <dsp:sp modelId="{7CBDE99E-06CD-40DE-9F35-7C5FF5FAC37D}">
      <dsp:nvSpPr>
        <dsp:cNvPr id="0" name=""/>
        <dsp:cNvSpPr/>
      </dsp:nvSpPr>
      <dsp:spPr>
        <a:xfrm>
          <a:off x="8880260" y="4439660"/>
          <a:ext cx="2219726" cy="401156"/>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House Prices?</a:t>
          </a:r>
        </a:p>
      </dsp:txBody>
      <dsp:txXfrm>
        <a:off x="8880260" y="4439660"/>
        <a:ext cx="2219726" cy="401156"/>
      </dsp:txXfrm>
    </dsp:sp>
    <dsp:sp modelId="{C4BBF02C-D8F0-4ACD-B143-5D7F0C67B1C5}">
      <dsp:nvSpPr>
        <dsp:cNvPr id="0" name=""/>
        <dsp:cNvSpPr/>
      </dsp:nvSpPr>
      <dsp:spPr>
        <a:xfrm rot="10800000">
          <a:off x="0" y="2658003"/>
          <a:ext cx="11101341" cy="1341256"/>
        </a:xfrm>
        <a:prstGeom prst="upArrowCallou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Demand measures the amount of a good or service which buyers are willing to spend</a:t>
          </a:r>
        </a:p>
        <a:p>
          <a:pPr marL="0" lvl="0" indent="0" algn="ctr" defTabSz="800100">
            <a:lnSpc>
              <a:spcPct val="90000"/>
            </a:lnSpc>
            <a:spcBef>
              <a:spcPct val="0"/>
            </a:spcBef>
            <a:spcAft>
              <a:spcPct val="35000"/>
            </a:spcAft>
            <a:buNone/>
          </a:pPr>
          <a:r>
            <a:rPr lang="en-IE" sz="1800" b="1" kern="1200" dirty="0"/>
            <a:t> (Note not the amount that they need)</a:t>
          </a:r>
        </a:p>
      </dsp:txBody>
      <dsp:txXfrm rot="10800000">
        <a:off x="0" y="2658003"/>
        <a:ext cx="11101341" cy="871508"/>
      </dsp:txXfrm>
    </dsp:sp>
    <dsp:sp modelId="{657CDC42-32E2-4FC1-9D9A-AA3EF3A5819B}">
      <dsp:nvSpPr>
        <dsp:cNvPr id="0" name=""/>
        <dsp:cNvSpPr/>
      </dsp:nvSpPr>
      <dsp:spPr>
        <a:xfrm rot="10800000">
          <a:off x="0" y="1329827"/>
          <a:ext cx="11101341" cy="1341256"/>
        </a:xfrm>
        <a:prstGeom prst="upArrowCallou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Supply &amp; Demand</a:t>
          </a:r>
        </a:p>
      </dsp:txBody>
      <dsp:txXfrm rot="10800000">
        <a:off x="0" y="1329827"/>
        <a:ext cx="11101341" cy="871508"/>
      </dsp:txXfrm>
    </dsp:sp>
    <dsp:sp modelId="{0F3C7702-6903-4FDB-9145-42A20046B22E}">
      <dsp:nvSpPr>
        <dsp:cNvPr id="0" name=""/>
        <dsp:cNvSpPr/>
      </dsp:nvSpPr>
      <dsp:spPr>
        <a:xfrm rot="10800000">
          <a:off x="0" y="1652"/>
          <a:ext cx="11101341" cy="1341256"/>
        </a:xfrm>
        <a:prstGeom prst="upArrowCallou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No one producer has an advantage over another</a:t>
          </a:r>
        </a:p>
      </dsp:txBody>
      <dsp:txXfrm rot="10800000">
        <a:off x="0" y="1652"/>
        <a:ext cx="11101341" cy="87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3804D-0AEB-40D3-A171-DE3133FB168F}">
      <dsp:nvSpPr>
        <dsp:cNvPr id="0" name=""/>
        <dsp:cNvSpPr/>
      </dsp:nvSpPr>
      <dsp:spPr>
        <a:xfrm>
          <a:off x="0" y="3248589"/>
          <a:ext cx="10515600" cy="14632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b="1" kern="1200" dirty="0"/>
            <a:t>Why </a:t>
          </a:r>
        </a:p>
        <a:p>
          <a:pPr marL="0" lvl="0" indent="0" algn="ctr" defTabSz="1066800">
            <a:lnSpc>
              <a:spcPct val="90000"/>
            </a:lnSpc>
            <a:spcBef>
              <a:spcPct val="0"/>
            </a:spcBef>
            <a:spcAft>
              <a:spcPct val="35000"/>
            </a:spcAft>
            <a:buNone/>
          </a:pPr>
          <a:r>
            <a:rPr lang="en-IE" sz="2400" b="1" kern="1200" dirty="0"/>
            <a:t>Attempts to explain behaviour (Idealist)</a:t>
          </a:r>
        </a:p>
      </dsp:txBody>
      <dsp:txXfrm>
        <a:off x="0" y="3248589"/>
        <a:ext cx="10515600" cy="790163"/>
      </dsp:txXfrm>
    </dsp:sp>
    <dsp:sp modelId="{E7822822-01ED-4E19-82F1-65D0E9D53370}">
      <dsp:nvSpPr>
        <dsp:cNvPr id="0" name=""/>
        <dsp:cNvSpPr/>
      </dsp:nvSpPr>
      <dsp:spPr>
        <a:xfrm>
          <a:off x="1283" y="4009488"/>
          <a:ext cx="2102606" cy="67310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Efficient use of resources</a:t>
          </a:r>
        </a:p>
      </dsp:txBody>
      <dsp:txXfrm>
        <a:off x="1283" y="4009488"/>
        <a:ext cx="2102606" cy="673102"/>
      </dsp:txXfrm>
    </dsp:sp>
    <dsp:sp modelId="{E1D7CF78-DB48-452A-8BE0-C2D99ECDB811}">
      <dsp:nvSpPr>
        <dsp:cNvPr id="0" name=""/>
        <dsp:cNvSpPr/>
      </dsp:nvSpPr>
      <dsp:spPr>
        <a:xfrm>
          <a:off x="2103890" y="4009488"/>
          <a:ext cx="2102606" cy="673102"/>
        </a:xfrm>
        <a:prstGeom prst="rect">
          <a:avLst/>
        </a:prstGeom>
        <a:solidFill>
          <a:schemeClr val="accent5">
            <a:tint val="40000"/>
            <a:alpha val="90000"/>
            <a:hueOff val="-842470"/>
            <a:satOff val="-2854"/>
            <a:lumOff val="-36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Production methods costs reduced </a:t>
          </a:r>
        </a:p>
      </dsp:txBody>
      <dsp:txXfrm>
        <a:off x="2103890" y="4009488"/>
        <a:ext cx="2102606" cy="673102"/>
      </dsp:txXfrm>
    </dsp:sp>
    <dsp:sp modelId="{671FB6A7-AF1C-4789-A7EF-7C3FB16BEA91}">
      <dsp:nvSpPr>
        <dsp:cNvPr id="0" name=""/>
        <dsp:cNvSpPr/>
      </dsp:nvSpPr>
      <dsp:spPr>
        <a:xfrm>
          <a:off x="4206496" y="4009488"/>
          <a:ext cx="2102606" cy="673102"/>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Profits long-term not short-term</a:t>
          </a:r>
        </a:p>
      </dsp:txBody>
      <dsp:txXfrm>
        <a:off x="4206496" y="4009488"/>
        <a:ext cx="2102606" cy="673102"/>
      </dsp:txXfrm>
    </dsp:sp>
    <dsp:sp modelId="{1658D581-783E-4313-8ED5-2202A1945CD5}">
      <dsp:nvSpPr>
        <dsp:cNvPr id="0" name=""/>
        <dsp:cNvSpPr/>
      </dsp:nvSpPr>
      <dsp:spPr>
        <a:xfrm>
          <a:off x="6309103" y="4009488"/>
          <a:ext cx="2102606" cy="673102"/>
        </a:xfrm>
        <a:prstGeom prst="rect">
          <a:avLst/>
        </a:prstGeom>
        <a:solidFill>
          <a:schemeClr val="accent5">
            <a:tint val="40000"/>
            <a:alpha val="90000"/>
            <a:hueOff val="-2527411"/>
            <a:satOff val="-8562"/>
            <a:lumOff val="-109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No incentive to innovate</a:t>
          </a:r>
        </a:p>
      </dsp:txBody>
      <dsp:txXfrm>
        <a:off x="6309103" y="4009488"/>
        <a:ext cx="2102606" cy="673102"/>
      </dsp:txXfrm>
    </dsp:sp>
    <dsp:sp modelId="{B7EB3A5A-124A-4F58-A8A8-17C11F98E685}">
      <dsp:nvSpPr>
        <dsp:cNvPr id="0" name=""/>
        <dsp:cNvSpPr/>
      </dsp:nvSpPr>
      <dsp:spPr>
        <a:xfrm>
          <a:off x="8411709" y="4009488"/>
          <a:ext cx="2102606" cy="673102"/>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Labour markets?</a:t>
          </a:r>
        </a:p>
      </dsp:txBody>
      <dsp:txXfrm>
        <a:off x="8411709" y="4009488"/>
        <a:ext cx="2102606" cy="673102"/>
      </dsp:txXfrm>
    </dsp:sp>
    <dsp:sp modelId="{1AAF343F-AAD3-4949-AF67-EC80A9F2E73E}">
      <dsp:nvSpPr>
        <dsp:cNvPr id="0" name=""/>
        <dsp:cNvSpPr/>
      </dsp:nvSpPr>
      <dsp:spPr>
        <a:xfrm rot="10800000">
          <a:off x="0" y="2261772"/>
          <a:ext cx="10515600" cy="1041938"/>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b="1" kern="1200" dirty="0"/>
            <a:t>Extremely Unlikely </a:t>
          </a:r>
        </a:p>
      </dsp:txBody>
      <dsp:txXfrm rot="10800000">
        <a:off x="0" y="2261772"/>
        <a:ext cx="10515600" cy="677020"/>
      </dsp:txXfrm>
    </dsp:sp>
    <dsp:sp modelId="{662D09C5-C96B-4E82-B589-B6864031C080}">
      <dsp:nvSpPr>
        <dsp:cNvPr id="0" name=""/>
        <dsp:cNvSpPr/>
      </dsp:nvSpPr>
      <dsp:spPr>
        <a:xfrm rot="10800000">
          <a:off x="0" y="45"/>
          <a:ext cx="10515600" cy="2250503"/>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b="1" kern="1200" dirty="0"/>
            <a:t>Assumption that product are assumed to be identical </a:t>
          </a:r>
        </a:p>
      </dsp:txBody>
      <dsp:txXfrm rot="-10800000">
        <a:off x="0" y="45"/>
        <a:ext cx="10515600" cy="789926"/>
      </dsp:txXfrm>
    </dsp:sp>
    <dsp:sp modelId="{B19005DB-0F71-4546-9515-8F2446827E9F}">
      <dsp:nvSpPr>
        <dsp:cNvPr id="0" name=""/>
        <dsp:cNvSpPr/>
      </dsp:nvSpPr>
      <dsp:spPr>
        <a:xfrm>
          <a:off x="0" y="789972"/>
          <a:ext cx="2628899" cy="672900"/>
        </a:xfrm>
        <a:prstGeom prst="rect">
          <a:avLst/>
        </a:prstGeom>
        <a:solidFill>
          <a:schemeClr val="accent5">
            <a:tint val="40000"/>
            <a:alpha val="90000"/>
            <a:hueOff val="-4212351"/>
            <a:satOff val="-14270"/>
            <a:lumOff val="-18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Market players are all well informed</a:t>
          </a:r>
        </a:p>
      </dsp:txBody>
      <dsp:txXfrm>
        <a:off x="0" y="789972"/>
        <a:ext cx="2628899" cy="672900"/>
      </dsp:txXfrm>
    </dsp:sp>
    <dsp:sp modelId="{C6F46AF1-3863-4073-B03B-6E7930D72913}">
      <dsp:nvSpPr>
        <dsp:cNvPr id="0" name=""/>
        <dsp:cNvSpPr/>
      </dsp:nvSpPr>
      <dsp:spPr>
        <a:xfrm>
          <a:off x="2628900" y="789972"/>
          <a:ext cx="2628899" cy="672900"/>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No point in advertising </a:t>
          </a:r>
        </a:p>
      </dsp:txBody>
      <dsp:txXfrm>
        <a:off x="2628900" y="789972"/>
        <a:ext cx="2628899" cy="672900"/>
      </dsp:txXfrm>
    </dsp:sp>
    <dsp:sp modelId="{414BA92A-29B5-4F3D-B052-75FF9DE911A7}">
      <dsp:nvSpPr>
        <dsp:cNvPr id="0" name=""/>
        <dsp:cNvSpPr/>
      </dsp:nvSpPr>
      <dsp:spPr>
        <a:xfrm>
          <a:off x="5257800" y="789972"/>
          <a:ext cx="2628899" cy="672900"/>
        </a:xfrm>
        <a:prstGeom prst="rect">
          <a:avLst/>
        </a:prstGeom>
        <a:solidFill>
          <a:schemeClr val="accent5">
            <a:tint val="40000"/>
            <a:alpha val="90000"/>
            <a:hueOff val="-5897292"/>
            <a:satOff val="-19978"/>
            <a:lumOff val="-256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Entry to the market is completely free</a:t>
          </a:r>
        </a:p>
      </dsp:txBody>
      <dsp:txXfrm>
        <a:off x="5257800" y="789972"/>
        <a:ext cx="2628899" cy="672900"/>
      </dsp:txXfrm>
    </dsp:sp>
    <dsp:sp modelId="{60C75BE0-B676-4EFF-B05A-22BAA8931BBB}">
      <dsp:nvSpPr>
        <dsp:cNvPr id="0" name=""/>
        <dsp:cNvSpPr/>
      </dsp:nvSpPr>
      <dsp:spPr>
        <a:xfrm>
          <a:off x="7886700" y="789972"/>
          <a:ext cx="2628899" cy="67290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Incentive to cut process  i.e. can sell as much as one likes</a:t>
          </a:r>
        </a:p>
      </dsp:txBody>
      <dsp:txXfrm>
        <a:off x="7886700" y="789972"/>
        <a:ext cx="2628899" cy="6729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F2529-7DAC-4D44-AD18-DFCA66996FFC}">
      <dsp:nvSpPr>
        <dsp:cNvPr id="0" name=""/>
        <dsp:cNvSpPr/>
      </dsp:nvSpPr>
      <dsp:spPr>
        <a:xfrm>
          <a:off x="0" y="4603969"/>
          <a:ext cx="9542016" cy="37775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b="1" kern="1200" dirty="0"/>
            <a:t>Framing Effect</a:t>
          </a:r>
        </a:p>
      </dsp:txBody>
      <dsp:txXfrm>
        <a:off x="0" y="4603969"/>
        <a:ext cx="9542016" cy="377751"/>
      </dsp:txXfrm>
    </dsp:sp>
    <dsp:sp modelId="{DA7BC3D9-2D13-4D0F-84C9-6CB3DE1F5978}">
      <dsp:nvSpPr>
        <dsp:cNvPr id="0" name=""/>
        <dsp:cNvSpPr/>
      </dsp:nvSpPr>
      <dsp:spPr>
        <a:xfrm rot="10800000">
          <a:off x="0" y="4028653"/>
          <a:ext cx="9542016" cy="580982"/>
        </a:xfrm>
        <a:prstGeom prst="upArrowCallou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b="1" kern="1200"/>
            <a:t>Fairness Effect</a:t>
          </a:r>
        </a:p>
      </dsp:txBody>
      <dsp:txXfrm rot="10800000">
        <a:off x="0" y="4028653"/>
        <a:ext cx="9542016" cy="377505"/>
      </dsp:txXfrm>
    </dsp:sp>
    <dsp:sp modelId="{E3C9687D-7AD7-4CBA-AB21-B5213E0AFAFC}">
      <dsp:nvSpPr>
        <dsp:cNvPr id="0" name=""/>
        <dsp:cNvSpPr/>
      </dsp:nvSpPr>
      <dsp:spPr>
        <a:xfrm rot="10800000">
          <a:off x="0" y="3453337"/>
          <a:ext cx="9542016" cy="580982"/>
        </a:xfrm>
        <a:prstGeom prst="upArrowCallou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b="1" kern="1200"/>
            <a:t>Shared Cost Effect</a:t>
          </a:r>
        </a:p>
      </dsp:txBody>
      <dsp:txXfrm rot="10800000">
        <a:off x="0" y="3453337"/>
        <a:ext cx="9542016" cy="377505"/>
      </dsp:txXfrm>
    </dsp:sp>
    <dsp:sp modelId="{38F14A26-C2C7-4CF7-B906-C6390A59F32B}">
      <dsp:nvSpPr>
        <dsp:cNvPr id="0" name=""/>
        <dsp:cNvSpPr/>
      </dsp:nvSpPr>
      <dsp:spPr>
        <a:xfrm rot="10800000">
          <a:off x="0" y="2878021"/>
          <a:ext cx="9542016" cy="580982"/>
        </a:xfrm>
        <a:prstGeom prst="upArrowCallou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b="1" kern="1200"/>
            <a:t>End-benefit Effect</a:t>
          </a:r>
        </a:p>
      </dsp:txBody>
      <dsp:txXfrm rot="10800000">
        <a:off x="0" y="2878021"/>
        <a:ext cx="9542016" cy="377505"/>
      </dsp:txXfrm>
    </dsp:sp>
    <dsp:sp modelId="{ED4A5655-0655-4CF1-B09D-41B648554D5A}">
      <dsp:nvSpPr>
        <dsp:cNvPr id="0" name=""/>
        <dsp:cNvSpPr/>
      </dsp:nvSpPr>
      <dsp:spPr>
        <a:xfrm rot="10800000">
          <a:off x="0" y="2302705"/>
          <a:ext cx="9542016" cy="580982"/>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b="1" kern="1200"/>
            <a:t>Expenditure Effect</a:t>
          </a:r>
        </a:p>
      </dsp:txBody>
      <dsp:txXfrm rot="10800000">
        <a:off x="0" y="2302705"/>
        <a:ext cx="9542016" cy="377505"/>
      </dsp:txXfrm>
    </dsp:sp>
    <dsp:sp modelId="{B47AF40F-9674-4B4B-9251-0BA5AAAC1782}">
      <dsp:nvSpPr>
        <dsp:cNvPr id="0" name=""/>
        <dsp:cNvSpPr/>
      </dsp:nvSpPr>
      <dsp:spPr>
        <a:xfrm rot="10800000">
          <a:off x="0" y="1727388"/>
          <a:ext cx="9542016" cy="580982"/>
        </a:xfrm>
        <a:prstGeom prst="upArrowCallou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b="1" kern="1200"/>
            <a:t>Price Quality Effect</a:t>
          </a:r>
        </a:p>
      </dsp:txBody>
      <dsp:txXfrm rot="10800000">
        <a:off x="0" y="1727388"/>
        <a:ext cx="9542016" cy="377505"/>
      </dsp:txXfrm>
    </dsp:sp>
    <dsp:sp modelId="{B7B19ABC-34EE-4677-B545-2DDCA16E8CBC}">
      <dsp:nvSpPr>
        <dsp:cNvPr id="0" name=""/>
        <dsp:cNvSpPr/>
      </dsp:nvSpPr>
      <dsp:spPr>
        <a:xfrm rot="10800000">
          <a:off x="0" y="1152072"/>
          <a:ext cx="9542016" cy="580982"/>
        </a:xfrm>
        <a:prstGeom prst="upArrowCallou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b="1" kern="1200"/>
            <a:t>Switching Cost Effect</a:t>
          </a:r>
        </a:p>
      </dsp:txBody>
      <dsp:txXfrm rot="10800000">
        <a:off x="0" y="1152072"/>
        <a:ext cx="9542016" cy="377505"/>
      </dsp:txXfrm>
    </dsp:sp>
    <dsp:sp modelId="{9D3316E0-36B9-4E9D-A6DC-50D2D38FF3A3}">
      <dsp:nvSpPr>
        <dsp:cNvPr id="0" name=""/>
        <dsp:cNvSpPr/>
      </dsp:nvSpPr>
      <dsp:spPr>
        <a:xfrm rot="10800000">
          <a:off x="0" y="576756"/>
          <a:ext cx="9542016" cy="580982"/>
        </a:xfrm>
        <a:prstGeom prst="upArrowCallou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b="1" kern="1200"/>
            <a:t>Difficult Comparison Effect</a:t>
          </a:r>
        </a:p>
      </dsp:txBody>
      <dsp:txXfrm rot="10800000">
        <a:off x="0" y="576756"/>
        <a:ext cx="9542016" cy="377505"/>
      </dsp:txXfrm>
    </dsp:sp>
    <dsp:sp modelId="{4E44EE3E-0707-4523-BEFA-CAD24003761E}">
      <dsp:nvSpPr>
        <dsp:cNvPr id="0" name=""/>
        <dsp:cNvSpPr/>
      </dsp:nvSpPr>
      <dsp:spPr>
        <a:xfrm rot="10800000">
          <a:off x="0" y="1440"/>
          <a:ext cx="9542016" cy="580982"/>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IE" sz="2000" b="1" kern="1200"/>
            <a:t>Reference Price Effect</a:t>
          </a:r>
        </a:p>
      </dsp:txBody>
      <dsp:txXfrm rot="10800000">
        <a:off x="0" y="1440"/>
        <a:ext cx="9542016" cy="3775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F2EDA-E3A9-4A6B-83B3-8DEE12219FA7}">
      <dsp:nvSpPr>
        <dsp:cNvPr id="0" name=""/>
        <dsp:cNvSpPr/>
      </dsp:nvSpPr>
      <dsp:spPr>
        <a:xfrm>
          <a:off x="1038678" y="233986"/>
          <a:ext cx="3286125" cy="10103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29999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dirty="0"/>
            <a:t>Builds or inherits entry barriers</a:t>
          </a:r>
        </a:p>
      </dsp:txBody>
      <dsp:txXfrm>
        <a:off x="1038678" y="233986"/>
        <a:ext cx="3286125" cy="1010384"/>
      </dsp:txXfrm>
    </dsp:sp>
    <dsp:sp modelId="{8E239724-EE6A-4963-B475-6C6BEBD6866F}">
      <dsp:nvSpPr>
        <dsp:cNvPr id="0" name=""/>
        <dsp:cNvSpPr/>
      </dsp:nvSpPr>
      <dsp:spPr>
        <a:xfrm>
          <a:off x="1074201" y="1446468"/>
          <a:ext cx="3286125" cy="991575"/>
        </a:xfrm>
        <a:prstGeom prst="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29999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dirty="0"/>
            <a:t>No response</a:t>
          </a:r>
        </a:p>
      </dsp:txBody>
      <dsp:txXfrm>
        <a:off x="1074201" y="1446468"/>
        <a:ext cx="3286125" cy="991575"/>
      </dsp:txXfrm>
    </dsp:sp>
    <dsp:sp modelId="{5DAEE406-2FDE-4CFC-BC1B-F08CF7E4CDF5}">
      <dsp:nvSpPr>
        <dsp:cNvPr id="0" name=""/>
        <dsp:cNvSpPr/>
      </dsp:nvSpPr>
      <dsp:spPr>
        <a:xfrm>
          <a:off x="1068614" y="2516181"/>
          <a:ext cx="3286125" cy="999974"/>
        </a:xfrm>
        <a:prstGeom prst="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29999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dirty="0"/>
            <a:t>Reinforces barriers </a:t>
          </a:r>
        </a:p>
      </dsp:txBody>
      <dsp:txXfrm>
        <a:off x="1068614" y="2516181"/>
        <a:ext cx="3286125" cy="999974"/>
      </dsp:txXfrm>
    </dsp:sp>
    <dsp:sp modelId="{C23CA1B4-4AEF-4A0F-BC3E-30E3880948E0}">
      <dsp:nvSpPr>
        <dsp:cNvPr id="0" name=""/>
        <dsp:cNvSpPr/>
      </dsp:nvSpPr>
      <dsp:spPr>
        <a:xfrm>
          <a:off x="1096809" y="3746184"/>
          <a:ext cx="3286125" cy="1043252"/>
        </a:xfrm>
        <a:prstGeom prst="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29999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dirty="0"/>
            <a:t>Attacks entrant’s home market</a:t>
          </a:r>
        </a:p>
      </dsp:txBody>
      <dsp:txXfrm>
        <a:off x="1096809" y="3746184"/>
        <a:ext cx="3286125" cy="1043252"/>
      </dsp:txXfrm>
    </dsp:sp>
    <dsp:sp modelId="{27E39EF0-AA90-4D16-86A0-D22F832F9FB1}">
      <dsp:nvSpPr>
        <dsp:cNvPr id="0" name=""/>
        <dsp:cNvSpPr/>
      </dsp:nvSpPr>
      <dsp:spPr>
        <a:xfrm>
          <a:off x="5922287" y="260943"/>
          <a:ext cx="3286125" cy="1006007"/>
        </a:xfrm>
        <a:prstGeom prst="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29999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dirty="0"/>
            <a:t>Attacks ‘soft’ Market segment</a:t>
          </a:r>
        </a:p>
      </dsp:txBody>
      <dsp:txXfrm>
        <a:off x="5922287" y="260943"/>
        <a:ext cx="3286125" cy="1006007"/>
      </dsp:txXfrm>
    </dsp:sp>
    <dsp:sp modelId="{CF51D60A-25D0-4E87-AB15-56F455BBD3C5}">
      <dsp:nvSpPr>
        <dsp:cNvPr id="0" name=""/>
        <dsp:cNvSpPr/>
      </dsp:nvSpPr>
      <dsp:spPr>
        <a:xfrm>
          <a:off x="5933887" y="1449271"/>
          <a:ext cx="3286125" cy="971621"/>
        </a:xfrm>
        <a:prstGeom prst="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29999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dirty="0"/>
            <a:t>Widens attack to adjacent segments</a:t>
          </a:r>
        </a:p>
      </dsp:txBody>
      <dsp:txXfrm>
        <a:off x="5933887" y="1449271"/>
        <a:ext cx="3286125" cy="971621"/>
      </dsp:txXfrm>
    </dsp:sp>
    <dsp:sp modelId="{24CA1AAD-BFC9-4F44-813A-68D984BD9A28}">
      <dsp:nvSpPr>
        <dsp:cNvPr id="0" name=""/>
        <dsp:cNvSpPr/>
      </dsp:nvSpPr>
      <dsp:spPr>
        <a:xfrm>
          <a:off x="5944370" y="2498955"/>
          <a:ext cx="3286125" cy="1000881"/>
        </a:xfrm>
        <a:prstGeom prst="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29999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a:t>Starts price war</a:t>
          </a:r>
        </a:p>
      </dsp:txBody>
      <dsp:txXfrm>
        <a:off x="5944370" y="2498955"/>
        <a:ext cx="3286125" cy="1000881"/>
      </dsp:txXfrm>
    </dsp:sp>
    <dsp:sp modelId="{96E3529B-DA64-4079-A67A-95230A9E6BC5}">
      <dsp:nvSpPr>
        <dsp:cNvPr id="0" name=""/>
        <dsp:cNvSpPr/>
      </dsp:nvSpPr>
      <dsp:spPr>
        <a:xfrm>
          <a:off x="5981404" y="3717253"/>
          <a:ext cx="3286125" cy="106776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a:scene3d>
          <a:camera prst="orthographicFront">
            <a:rot lat="0" lon="29999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kern="1200"/>
            <a:t>Restarts the cycle in adjacent market</a:t>
          </a:r>
        </a:p>
      </dsp:txBody>
      <dsp:txXfrm>
        <a:off x="5981404" y="3717253"/>
        <a:ext cx="3286125" cy="10677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66C27-5CEF-42BF-93D8-C15D9706BF37}">
      <dsp:nvSpPr>
        <dsp:cNvPr id="0" name=""/>
        <dsp:cNvSpPr/>
      </dsp:nvSpPr>
      <dsp:spPr>
        <a:xfrm>
          <a:off x="0" y="4192221"/>
          <a:ext cx="10515600" cy="91715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i="0" kern="1200" dirty="0"/>
            <a:t>Decline Stage</a:t>
          </a:r>
          <a:endParaRPr lang="en-IE" sz="1800" b="1" i="0" kern="1200" dirty="0"/>
        </a:p>
      </dsp:txBody>
      <dsp:txXfrm>
        <a:off x="0" y="4192221"/>
        <a:ext cx="10515600" cy="495264"/>
      </dsp:txXfrm>
    </dsp:sp>
    <dsp:sp modelId="{F9E2C04C-043E-4751-8654-EC920E7ADB21}">
      <dsp:nvSpPr>
        <dsp:cNvPr id="0" name=""/>
        <dsp:cNvSpPr/>
      </dsp:nvSpPr>
      <dsp:spPr>
        <a:xfrm>
          <a:off x="0" y="4669142"/>
          <a:ext cx="5257799" cy="42189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How can strategy secure and retain the type of operations that are necessary for the organisation’s continued viability, as industries and sectors develop?</a:t>
          </a:r>
          <a:endParaRPr lang="en-IE" sz="1200" kern="1200" dirty="0"/>
        </a:p>
      </dsp:txBody>
      <dsp:txXfrm>
        <a:off x="0" y="4669142"/>
        <a:ext cx="5257799" cy="421891"/>
      </dsp:txXfrm>
    </dsp:sp>
    <dsp:sp modelId="{113B93AF-C702-4C69-9080-5D295864B21E}">
      <dsp:nvSpPr>
        <dsp:cNvPr id="0" name=""/>
        <dsp:cNvSpPr/>
      </dsp:nvSpPr>
      <dsp:spPr>
        <a:xfrm>
          <a:off x="5257800" y="4669142"/>
          <a:ext cx="5257799" cy="421891"/>
        </a:xfrm>
        <a:prstGeom prst="rect">
          <a:avLst/>
        </a:prstGeom>
        <a:solidFill>
          <a:schemeClr val="accent5">
            <a:tint val="40000"/>
            <a:alpha val="90000"/>
            <a:hueOff val="-1347952"/>
            <a:satOff val="-4566"/>
            <a:lumOff val="-58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Which strategies and practices are more likely to contribute to sustainable competitive advantage as organisations go through their life-cycle</a:t>
          </a:r>
          <a:endParaRPr lang="en-IE" sz="1200" kern="1200" dirty="0"/>
        </a:p>
      </dsp:txBody>
      <dsp:txXfrm>
        <a:off x="5257800" y="4669142"/>
        <a:ext cx="5257799" cy="421891"/>
      </dsp:txXfrm>
    </dsp:sp>
    <dsp:sp modelId="{502461A9-9B8F-4766-83C2-5B7FB156FF18}">
      <dsp:nvSpPr>
        <dsp:cNvPr id="0" name=""/>
        <dsp:cNvSpPr/>
      </dsp:nvSpPr>
      <dsp:spPr>
        <a:xfrm rot="10800000">
          <a:off x="0" y="2795393"/>
          <a:ext cx="10515600" cy="1410585"/>
        </a:xfrm>
        <a:prstGeom prst="upArrowCallou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i="0" kern="1200" dirty="0"/>
            <a:t>Maturity Stage</a:t>
          </a:r>
          <a:endParaRPr lang="en-IE" sz="1800" b="1" i="0" kern="1200" dirty="0"/>
        </a:p>
      </dsp:txBody>
      <dsp:txXfrm rot="-10800000">
        <a:off x="0" y="2795393"/>
        <a:ext cx="10515600" cy="495115"/>
      </dsp:txXfrm>
    </dsp:sp>
    <dsp:sp modelId="{0C7E0278-A73D-4842-AA81-7B68062644E1}">
      <dsp:nvSpPr>
        <dsp:cNvPr id="0" name=""/>
        <dsp:cNvSpPr/>
      </dsp:nvSpPr>
      <dsp:spPr>
        <a:xfrm>
          <a:off x="0" y="3290509"/>
          <a:ext cx="10515600" cy="421765"/>
        </a:xfrm>
        <a:prstGeom prst="rect">
          <a:avLst/>
        </a:prstGeom>
        <a:solidFill>
          <a:schemeClr val="accent5">
            <a:tint val="40000"/>
            <a:alpha val="90000"/>
            <a:hueOff val="-2695905"/>
            <a:satOff val="-9133"/>
            <a:lumOff val="-1171"/>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i="0" kern="1200" dirty="0"/>
            <a:t>Move to cost </a:t>
          </a:r>
          <a:r>
            <a:rPr lang="en-US" sz="1200" kern="1200" dirty="0"/>
            <a:t>control by strategy</a:t>
          </a:r>
          <a:endParaRPr lang="en-IE" sz="1200" kern="1200" dirty="0"/>
        </a:p>
      </dsp:txBody>
      <dsp:txXfrm>
        <a:off x="0" y="3290509"/>
        <a:ext cx="10515600" cy="421765"/>
      </dsp:txXfrm>
    </dsp:sp>
    <dsp:sp modelId="{2F01E16F-B0AA-4CEF-B8E2-6768131FA91B}">
      <dsp:nvSpPr>
        <dsp:cNvPr id="0" name=""/>
        <dsp:cNvSpPr/>
      </dsp:nvSpPr>
      <dsp:spPr>
        <a:xfrm rot="10800000">
          <a:off x="0" y="1398565"/>
          <a:ext cx="10515600" cy="1410585"/>
        </a:xfrm>
        <a:prstGeom prst="upArrowCallou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i="0" kern="1200" dirty="0"/>
            <a:t>Growth Stage </a:t>
          </a:r>
          <a:endParaRPr lang="en-IE" sz="1800" b="1" i="0" kern="1200" dirty="0"/>
        </a:p>
      </dsp:txBody>
      <dsp:txXfrm rot="-10800000">
        <a:off x="0" y="1398565"/>
        <a:ext cx="10515600" cy="495115"/>
      </dsp:txXfrm>
    </dsp:sp>
    <dsp:sp modelId="{A7301ED3-0344-4583-A78E-33F103B9BBC3}">
      <dsp:nvSpPr>
        <dsp:cNvPr id="0" name=""/>
        <dsp:cNvSpPr/>
      </dsp:nvSpPr>
      <dsp:spPr>
        <a:xfrm>
          <a:off x="0" y="1893681"/>
          <a:ext cx="5257799" cy="421765"/>
        </a:xfrm>
        <a:prstGeom prst="rect">
          <a:avLst/>
        </a:prstGeom>
        <a:solidFill>
          <a:schemeClr val="accent5">
            <a:tint val="40000"/>
            <a:alpha val="90000"/>
            <a:hueOff val="-4043857"/>
            <a:satOff val="-13699"/>
            <a:lumOff val="-1757"/>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Development of more formal policies and procedures</a:t>
          </a:r>
          <a:endParaRPr lang="en-IE" sz="1200" kern="1200" dirty="0"/>
        </a:p>
      </dsp:txBody>
      <dsp:txXfrm>
        <a:off x="0" y="1893681"/>
        <a:ext cx="5257799" cy="421765"/>
      </dsp:txXfrm>
    </dsp:sp>
    <dsp:sp modelId="{F005B174-48A2-499E-B77A-97CB3CB3D322}">
      <dsp:nvSpPr>
        <dsp:cNvPr id="0" name=""/>
        <dsp:cNvSpPr/>
      </dsp:nvSpPr>
      <dsp:spPr>
        <a:xfrm>
          <a:off x="5257800" y="1893681"/>
          <a:ext cx="5257799" cy="421765"/>
        </a:xfrm>
        <a:prstGeom prst="rect">
          <a:avLst/>
        </a:prstGeom>
        <a:solidFill>
          <a:schemeClr val="accent5">
            <a:tint val="40000"/>
            <a:alpha val="90000"/>
            <a:hueOff val="-5391810"/>
            <a:satOff val="-18266"/>
            <a:lumOff val="-234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Grow size of organisation</a:t>
          </a:r>
          <a:endParaRPr lang="en-IE" sz="1200" kern="1200" dirty="0"/>
        </a:p>
      </dsp:txBody>
      <dsp:txXfrm>
        <a:off x="5257800" y="1893681"/>
        <a:ext cx="5257799" cy="421765"/>
      </dsp:txXfrm>
    </dsp:sp>
    <dsp:sp modelId="{9DF05D66-E4C7-460F-B364-3189FFF96B25}">
      <dsp:nvSpPr>
        <dsp:cNvPr id="0" name=""/>
        <dsp:cNvSpPr/>
      </dsp:nvSpPr>
      <dsp:spPr>
        <a:xfrm rot="10800000">
          <a:off x="0" y="1737"/>
          <a:ext cx="10515600" cy="1410585"/>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1" i="0" kern="1200" dirty="0"/>
        </a:p>
        <a:p>
          <a:pPr marL="0" lvl="0" indent="0" algn="ctr" defTabSz="800100">
            <a:lnSpc>
              <a:spcPct val="90000"/>
            </a:lnSpc>
            <a:spcBef>
              <a:spcPct val="0"/>
            </a:spcBef>
            <a:spcAft>
              <a:spcPct val="35000"/>
            </a:spcAft>
            <a:buNone/>
          </a:pPr>
          <a:r>
            <a:rPr lang="en-US" sz="1800" b="1" i="0" kern="1200" dirty="0"/>
            <a:t>Start-up Phases</a:t>
          </a:r>
        </a:p>
        <a:p>
          <a:pPr marL="0" lvl="0" indent="0" algn="ctr" defTabSz="800100">
            <a:lnSpc>
              <a:spcPct val="90000"/>
            </a:lnSpc>
            <a:spcBef>
              <a:spcPct val="0"/>
            </a:spcBef>
            <a:spcAft>
              <a:spcPct val="35000"/>
            </a:spcAft>
            <a:buNone/>
          </a:pPr>
          <a:r>
            <a:rPr lang="en-US" sz="800" kern="1200" dirty="0"/>
            <a:t> </a:t>
          </a:r>
          <a:endParaRPr lang="en-IE" sz="800" kern="1200" dirty="0"/>
        </a:p>
      </dsp:txBody>
      <dsp:txXfrm rot="-10800000">
        <a:off x="0" y="1737"/>
        <a:ext cx="10515600" cy="495115"/>
      </dsp:txXfrm>
    </dsp:sp>
    <dsp:sp modelId="{AE5973C1-1622-4B50-8EC4-4C7394BD0F21}">
      <dsp:nvSpPr>
        <dsp:cNvPr id="0" name=""/>
        <dsp:cNvSpPr/>
      </dsp:nvSpPr>
      <dsp:spPr>
        <a:xfrm>
          <a:off x="0" y="544588"/>
          <a:ext cx="10515600" cy="42176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IE" sz="1200" kern="1200" dirty="0"/>
            <a:t>Flexibility </a:t>
          </a:r>
        </a:p>
      </dsp:txBody>
      <dsp:txXfrm>
        <a:off x="0" y="544588"/>
        <a:ext cx="10515600" cy="42176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FE644-EE12-472C-9B4F-73658A581EA9}">
      <dsp:nvSpPr>
        <dsp:cNvPr id="0" name=""/>
        <dsp:cNvSpPr/>
      </dsp:nvSpPr>
      <dsp:spPr>
        <a:xfrm>
          <a:off x="42" y="1239835"/>
          <a:ext cx="4037792" cy="158264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IE" sz="2000" b="1" kern="1200" dirty="0"/>
            <a:t>The scope of an organisation’s activities (product range, geographical coverage &amp; resource commitment (brands, marketing spend etc.)</a:t>
          </a:r>
        </a:p>
      </dsp:txBody>
      <dsp:txXfrm>
        <a:off x="42" y="1239835"/>
        <a:ext cx="4037792" cy="1582644"/>
      </dsp:txXfrm>
    </dsp:sp>
    <dsp:sp modelId="{4D8CF8D0-7EEA-4AC7-BAEF-9532CBBE0754}">
      <dsp:nvSpPr>
        <dsp:cNvPr id="0" name=""/>
        <dsp:cNvSpPr/>
      </dsp:nvSpPr>
      <dsp:spPr>
        <a:xfrm>
          <a:off x="42" y="2822480"/>
          <a:ext cx="4037792" cy="14822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IE" sz="2000" kern="1200"/>
            <a:t>Understanding competition</a:t>
          </a:r>
        </a:p>
        <a:p>
          <a:pPr marL="228600" lvl="1" indent="-228600" algn="l" defTabSz="889000">
            <a:lnSpc>
              <a:spcPct val="90000"/>
            </a:lnSpc>
            <a:spcBef>
              <a:spcPct val="0"/>
            </a:spcBef>
            <a:spcAft>
              <a:spcPct val="15000"/>
            </a:spcAft>
            <a:buChar char="•"/>
          </a:pPr>
          <a:r>
            <a:rPr lang="en-IE" sz="2000" kern="1200"/>
            <a:t>Analysis of strategic opportunities</a:t>
          </a:r>
        </a:p>
        <a:p>
          <a:pPr marL="228600" lvl="1" indent="-228600" algn="l" defTabSz="889000">
            <a:lnSpc>
              <a:spcPct val="90000"/>
            </a:lnSpc>
            <a:spcBef>
              <a:spcPct val="0"/>
            </a:spcBef>
            <a:spcAft>
              <a:spcPct val="15000"/>
            </a:spcAft>
            <a:buChar char="•"/>
          </a:pPr>
          <a:r>
            <a:rPr lang="en-IE" sz="2000" kern="1200"/>
            <a:t>Analysis of mobility barriers (Johnson et al 2011)</a:t>
          </a:r>
        </a:p>
      </dsp:txBody>
      <dsp:txXfrm>
        <a:off x="42" y="2822480"/>
        <a:ext cx="4037792" cy="1482299"/>
      </dsp:txXfrm>
    </dsp:sp>
    <dsp:sp modelId="{7F40E1D4-0304-43CE-A00B-3C442774BCF9}">
      <dsp:nvSpPr>
        <dsp:cNvPr id="0" name=""/>
        <dsp:cNvSpPr/>
      </dsp:nvSpPr>
      <dsp:spPr>
        <a:xfrm>
          <a:off x="4603125" y="1239835"/>
          <a:ext cx="4037792" cy="1582644"/>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IE" sz="2000" b="1" kern="1200" dirty="0"/>
            <a:t>Portfolio Analysis</a:t>
          </a:r>
        </a:p>
      </dsp:txBody>
      <dsp:txXfrm>
        <a:off x="4603125" y="1239835"/>
        <a:ext cx="4037792" cy="1582644"/>
      </dsp:txXfrm>
    </dsp:sp>
    <dsp:sp modelId="{813EE47C-15F0-4552-A498-9500CE114B94}">
      <dsp:nvSpPr>
        <dsp:cNvPr id="0" name=""/>
        <dsp:cNvSpPr/>
      </dsp:nvSpPr>
      <dsp:spPr>
        <a:xfrm>
          <a:off x="4603125" y="2822480"/>
          <a:ext cx="4037792" cy="148229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IE" sz="2000" kern="1200"/>
            <a:t>Strategic emphasis on organisations building up a balance portfolio of activities, or Strategic Business Units (SBU)</a:t>
          </a:r>
        </a:p>
      </dsp:txBody>
      <dsp:txXfrm>
        <a:off x="4603125" y="2822480"/>
        <a:ext cx="4037792" cy="14822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C1BAE-BEB7-47F9-B4DF-DBC75ABE41E6}">
      <dsp:nvSpPr>
        <dsp:cNvPr id="0" name=""/>
        <dsp:cNvSpPr/>
      </dsp:nvSpPr>
      <dsp:spPr>
        <a:xfrm>
          <a:off x="51" y="104333"/>
          <a:ext cx="4913783" cy="720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IE" sz="2500" kern="1200" dirty="0"/>
            <a:t>Scope of Activities</a:t>
          </a:r>
        </a:p>
      </dsp:txBody>
      <dsp:txXfrm>
        <a:off x="51" y="104333"/>
        <a:ext cx="4913783" cy="720000"/>
      </dsp:txXfrm>
    </dsp:sp>
    <dsp:sp modelId="{2F1AD482-3C73-4F53-86BD-E2F8B1A9554A}">
      <dsp:nvSpPr>
        <dsp:cNvPr id="0" name=""/>
        <dsp:cNvSpPr/>
      </dsp:nvSpPr>
      <dsp:spPr>
        <a:xfrm>
          <a:off x="51" y="824333"/>
          <a:ext cx="4913783" cy="34226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IE" sz="2500" kern="1200" dirty="0"/>
            <a:t>Extent of product for service diversity cope of activities</a:t>
          </a:r>
        </a:p>
        <a:p>
          <a:pPr marL="228600" lvl="1" indent="-228600" algn="l" defTabSz="1111250">
            <a:lnSpc>
              <a:spcPct val="90000"/>
            </a:lnSpc>
            <a:spcBef>
              <a:spcPct val="0"/>
            </a:spcBef>
            <a:spcAft>
              <a:spcPct val="15000"/>
            </a:spcAft>
            <a:buChar char="•"/>
          </a:pPr>
          <a:r>
            <a:rPr lang="en-IE" sz="2500" kern="1200" dirty="0"/>
            <a:t>Extent of geographical coverage</a:t>
          </a:r>
        </a:p>
        <a:p>
          <a:pPr marL="228600" lvl="1" indent="-228600" algn="l" defTabSz="1111250">
            <a:lnSpc>
              <a:spcPct val="90000"/>
            </a:lnSpc>
            <a:spcBef>
              <a:spcPct val="0"/>
            </a:spcBef>
            <a:spcAft>
              <a:spcPct val="15000"/>
            </a:spcAft>
            <a:buChar char="•"/>
          </a:pPr>
          <a:r>
            <a:rPr lang="en-IE" sz="2500" kern="1200" dirty="0"/>
            <a:t>Number of market segments served</a:t>
          </a:r>
        </a:p>
        <a:p>
          <a:pPr marL="228600" lvl="1" indent="-228600" algn="l" defTabSz="1111250">
            <a:lnSpc>
              <a:spcPct val="90000"/>
            </a:lnSpc>
            <a:spcBef>
              <a:spcPct val="0"/>
            </a:spcBef>
            <a:spcAft>
              <a:spcPct val="15000"/>
            </a:spcAft>
            <a:buChar char="•"/>
          </a:pPr>
          <a:r>
            <a:rPr lang="en-IE" sz="2500" kern="1200" dirty="0"/>
            <a:t>Distribution channels used</a:t>
          </a:r>
        </a:p>
      </dsp:txBody>
      <dsp:txXfrm>
        <a:off x="51" y="824333"/>
        <a:ext cx="4913783" cy="3422671"/>
      </dsp:txXfrm>
    </dsp:sp>
    <dsp:sp modelId="{23B47489-AD67-4A16-8D3E-4D307220DDA2}">
      <dsp:nvSpPr>
        <dsp:cNvPr id="0" name=""/>
        <dsp:cNvSpPr/>
      </dsp:nvSpPr>
      <dsp:spPr>
        <a:xfrm>
          <a:off x="5601764" y="104333"/>
          <a:ext cx="4913783" cy="7200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IE" sz="2500" kern="1200" dirty="0"/>
            <a:t>Resource Commitment</a:t>
          </a:r>
        </a:p>
      </dsp:txBody>
      <dsp:txXfrm>
        <a:off x="5601764" y="104333"/>
        <a:ext cx="4913783" cy="720000"/>
      </dsp:txXfrm>
    </dsp:sp>
    <dsp:sp modelId="{AD87AD73-5C7F-415D-AC3B-DE0AA70EC6E0}">
      <dsp:nvSpPr>
        <dsp:cNvPr id="0" name=""/>
        <dsp:cNvSpPr/>
      </dsp:nvSpPr>
      <dsp:spPr>
        <a:xfrm>
          <a:off x="5601764" y="824333"/>
          <a:ext cx="4913783" cy="3422671"/>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IE" sz="2500" kern="1200" dirty="0"/>
            <a:t>Extent (number) of branding</a:t>
          </a:r>
        </a:p>
        <a:p>
          <a:pPr marL="228600" lvl="1" indent="-228600" algn="l" defTabSz="1111250">
            <a:lnSpc>
              <a:spcPct val="90000"/>
            </a:lnSpc>
            <a:spcBef>
              <a:spcPct val="0"/>
            </a:spcBef>
            <a:spcAft>
              <a:spcPct val="15000"/>
            </a:spcAft>
            <a:buChar char="•"/>
          </a:pPr>
          <a:r>
            <a:rPr lang="en-IE" sz="2500" kern="1200" dirty="0"/>
            <a:t>Marketing effort (e.g. advertising spread, size of sales force)</a:t>
          </a:r>
        </a:p>
        <a:p>
          <a:pPr marL="228600" lvl="1" indent="-228600" algn="l" defTabSz="1111250">
            <a:lnSpc>
              <a:spcPct val="90000"/>
            </a:lnSpc>
            <a:spcBef>
              <a:spcPct val="0"/>
            </a:spcBef>
            <a:spcAft>
              <a:spcPct val="15000"/>
            </a:spcAft>
            <a:buChar char="•"/>
          </a:pPr>
          <a:r>
            <a:rPr lang="en-IE" sz="2500" kern="1200" dirty="0"/>
            <a:t>Extent of vertical integration</a:t>
          </a:r>
        </a:p>
        <a:p>
          <a:pPr marL="228600" lvl="1" indent="-228600" algn="l" defTabSz="1111250">
            <a:lnSpc>
              <a:spcPct val="90000"/>
            </a:lnSpc>
            <a:spcBef>
              <a:spcPct val="0"/>
            </a:spcBef>
            <a:spcAft>
              <a:spcPct val="15000"/>
            </a:spcAft>
            <a:buChar char="•"/>
          </a:pPr>
          <a:r>
            <a:rPr lang="en-IE" sz="2500" kern="1200" dirty="0"/>
            <a:t>Product or service quality</a:t>
          </a:r>
        </a:p>
        <a:p>
          <a:pPr marL="228600" lvl="1" indent="-228600" algn="l" defTabSz="1111250">
            <a:lnSpc>
              <a:spcPct val="90000"/>
            </a:lnSpc>
            <a:spcBef>
              <a:spcPct val="0"/>
            </a:spcBef>
            <a:spcAft>
              <a:spcPct val="15000"/>
            </a:spcAft>
            <a:buChar char="•"/>
          </a:pPr>
          <a:r>
            <a:rPr lang="en-IE" sz="2500" kern="1200" dirty="0"/>
            <a:t>Technological leadership (a leader or follower)</a:t>
          </a:r>
        </a:p>
        <a:p>
          <a:pPr marL="228600" lvl="1" indent="-228600" algn="l" defTabSz="1111250">
            <a:lnSpc>
              <a:spcPct val="90000"/>
            </a:lnSpc>
            <a:spcBef>
              <a:spcPct val="0"/>
            </a:spcBef>
            <a:spcAft>
              <a:spcPct val="15000"/>
            </a:spcAft>
            <a:buChar char="•"/>
          </a:pPr>
          <a:r>
            <a:rPr lang="en-IE" sz="2500" kern="1200" dirty="0"/>
            <a:t>Size of organisations</a:t>
          </a:r>
        </a:p>
      </dsp:txBody>
      <dsp:txXfrm>
        <a:off x="5601764" y="824333"/>
        <a:ext cx="4913783" cy="3422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8C192-739E-4A08-BD99-6FE31A0BBF57}">
      <dsp:nvSpPr>
        <dsp:cNvPr id="0" name=""/>
        <dsp:cNvSpPr/>
      </dsp:nvSpPr>
      <dsp:spPr>
        <a:xfrm>
          <a:off x="5525691" y="2449394"/>
          <a:ext cx="964912" cy="96491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E" sz="2400" b="1" kern="1200" dirty="0"/>
            <a:t>Firm</a:t>
          </a:r>
        </a:p>
      </dsp:txBody>
      <dsp:txXfrm>
        <a:off x="5666999" y="2590702"/>
        <a:ext cx="682296" cy="682296"/>
      </dsp:txXfrm>
    </dsp:sp>
    <dsp:sp modelId="{8F1957BE-9F79-4199-BAF1-09DD6A5C5F69}">
      <dsp:nvSpPr>
        <dsp:cNvPr id="0" name=""/>
        <dsp:cNvSpPr/>
      </dsp:nvSpPr>
      <dsp:spPr>
        <a:xfrm rot="16200000">
          <a:off x="5277704" y="171172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5971625" y="1682428"/>
        <a:ext cx="73044" cy="73044"/>
      </dsp:txXfrm>
    </dsp:sp>
    <dsp:sp modelId="{D63F5875-E8F1-40F6-96DA-88F988E7164B}">
      <dsp:nvSpPr>
        <dsp:cNvPr id="0" name=""/>
        <dsp:cNvSpPr/>
      </dsp:nvSpPr>
      <dsp:spPr>
        <a:xfrm>
          <a:off x="5525691" y="23594"/>
          <a:ext cx="964912" cy="96491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dirty="0"/>
            <a:t>Owners Shareholder</a:t>
          </a:r>
        </a:p>
      </dsp:txBody>
      <dsp:txXfrm>
        <a:off x="5666999" y="164902"/>
        <a:ext cx="682296" cy="682296"/>
      </dsp:txXfrm>
    </dsp:sp>
    <dsp:sp modelId="{1AFE4773-8962-4A90-8733-6E541F96AF2C}">
      <dsp:nvSpPr>
        <dsp:cNvPr id="0" name=""/>
        <dsp:cNvSpPr/>
      </dsp:nvSpPr>
      <dsp:spPr>
        <a:xfrm rot="18000000">
          <a:off x="5884154" y="1874221"/>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6578075" y="1844926"/>
        <a:ext cx="73044" cy="73044"/>
      </dsp:txXfrm>
    </dsp:sp>
    <dsp:sp modelId="{3735F421-206D-4157-BA7F-F93350D18FD8}">
      <dsp:nvSpPr>
        <dsp:cNvPr id="0" name=""/>
        <dsp:cNvSpPr/>
      </dsp:nvSpPr>
      <dsp:spPr>
        <a:xfrm>
          <a:off x="6738591" y="348590"/>
          <a:ext cx="964912" cy="964912"/>
        </a:xfrm>
        <a:prstGeom prst="ellipse">
          <a:avLst/>
        </a:prstGeom>
        <a:solidFill>
          <a:schemeClr val="accent5">
            <a:hueOff val="-614413"/>
            <a:satOff val="-1584"/>
            <a:lumOff val="-10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dirty="0"/>
            <a:t>Financial Community</a:t>
          </a:r>
        </a:p>
      </dsp:txBody>
      <dsp:txXfrm>
        <a:off x="6879899" y="489898"/>
        <a:ext cx="682296" cy="682296"/>
      </dsp:txXfrm>
    </dsp:sp>
    <dsp:sp modelId="{CBDA92EA-B622-4110-BA5C-06934EAC7FA6}">
      <dsp:nvSpPr>
        <dsp:cNvPr id="0" name=""/>
        <dsp:cNvSpPr/>
      </dsp:nvSpPr>
      <dsp:spPr>
        <a:xfrm rot="19800000">
          <a:off x="6328106" y="231817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7022027" y="2288878"/>
        <a:ext cx="73044" cy="73044"/>
      </dsp:txXfrm>
    </dsp:sp>
    <dsp:sp modelId="{BB9929DE-6AD7-436E-BC8A-83595AF23862}">
      <dsp:nvSpPr>
        <dsp:cNvPr id="0" name=""/>
        <dsp:cNvSpPr/>
      </dsp:nvSpPr>
      <dsp:spPr>
        <a:xfrm>
          <a:off x="7626495" y="1236494"/>
          <a:ext cx="964912" cy="964912"/>
        </a:xfrm>
        <a:prstGeom prst="ellipse">
          <a:avLst/>
        </a:prstGeom>
        <a:solidFill>
          <a:schemeClr val="accent5">
            <a:hueOff val="-1228826"/>
            <a:satOff val="-3167"/>
            <a:lumOff val="-21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dirty="0"/>
            <a:t>Activist Groups</a:t>
          </a:r>
        </a:p>
      </dsp:txBody>
      <dsp:txXfrm>
        <a:off x="7767803" y="1377802"/>
        <a:ext cx="682296" cy="682296"/>
      </dsp:txXfrm>
    </dsp:sp>
    <dsp:sp modelId="{18B46A5D-F9E9-4B50-A378-88D77E3B7D42}">
      <dsp:nvSpPr>
        <dsp:cNvPr id="0" name=""/>
        <dsp:cNvSpPr/>
      </dsp:nvSpPr>
      <dsp:spPr>
        <a:xfrm>
          <a:off x="6490604" y="292462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7184525" y="2895328"/>
        <a:ext cx="73044" cy="73044"/>
      </dsp:txXfrm>
    </dsp:sp>
    <dsp:sp modelId="{91DF4671-9D86-46C8-A862-33586265D25A}">
      <dsp:nvSpPr>
        <dsp:cNvPr id="0" name=""/>
        <dsp:cNvSpPr/>
      </dsp:nvSpPr>
      <dsp:spPr>
        <a:xfrm>
          <a:off x="7951491" y="2449394"/>
          <a:ext cx="964912" cy="964912"/>
        </a:xfrm>
        <a:prstGeom prst="ellipse">
          <a:avLst/>
        </a:prstGeom>
        <a:solidFill>
          <a:schemeClr val="accent5">
            <a:hueOff val="-1843239"/>
            <a:satOff val="-4751"/>
            <a:lumOff val="-3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Customers</a:t>
          </a:r>
        </a:p>
      </dsp:txBody>
      <dsp:txXfrm>
        <a:off x="8092799" y="2590702"/>
        <a:ext cx="682296" cy="682296"/>
      </dsp:txXfrm>
    </dsp:sp>
    <dsp:sp modelId="{7C1CD989-9E8B-482F-9D33-CCCC84F7AD57}">
      <dsp:nvSpPr>
        <dsp:cNvPr id="0" name=""/>
        <dsp:cNvSpPr/>
      </dsp:nvSpPr>
      <dsp:spPr>
        <a:xfrm rot="1800000">
          <a:off x="6328106" y="353107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7022027" y="3501778"/>
        <a:ext cx="73044" cy="73044"/>
      </dsp:txXfrm>
    </dsp:sp>
    <dsp:sp modelId="{1EAD55D9-D486-4EB7-AD2C-6D735D2C846B}">
      <dsp:nvSpPr>
        <dsp:cNvPr id="0" name=""/>
        <dsp:cNvSpPr/>
      </dsp:nvSpPr>
      <dsp:spPr>
        <a:xfrm>
          <a:off x="7626495" y="3662294"/>
          <a:ext cx="964912" cy="964912"/>
        </a:xfrm>
        <a:prstGeom prst="ellipse">
          <a:avLst/>
        </a:prstGeom>
        <a:solidFill>
          <a:schemeClr val="accent5">
            <a:hueOff val="-2457652"/>
            <a:satOff val="-6334"/>
            <a:lumOff val="-42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Managers</a:t>
          </a:r>
        </a:p>
      </dsp:txBody>
      <dsp:txXfrm>
        <a:off x="7767803" y="3803602"/>
        <a:ext cx="682296" cy="682296"/>
      </dsp:txXfrm>
    </dsp:sp>
    <dsp:sp modelId="{75E8AF6A-810D-42B1-8632-9AE58B127DEA}">
      <dsp:nvSpPr>
        <dsp:cNvPr id="0" name=""/>
        <dsp:cNvSpPr/>
      </dsp:nvSpPr>
      <dsp:spPr>
        <a:xfrm rot="3600000">
          <a:off x="5884154" y="3975025"/>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6578075" y="3945730"/>
        <a:ext cx="73044" cy="73044"/>
      </dsp:txXfrm>
    </dsp:sp>
    <dsp:sp modelId="{83D877E4-056E-4DD7-B11F-C06506225FEE}">
      <dsp:nvSpPr>
        <dsp:cNvPr id="0" name=""/>
        <dsp:cNvSpPr/>
      </dsp:nvSpPr>
      <dsp:spPr>
        <a:xfrm>
          <a:off x="6738591" y="4550198"/>
          <a:ext cx="964912" cy="964912"/>
        </a:xfrm>
        <a:prstGeom prst="ellipse">
          <a:avLst/>
        </a:prstGeom>
        <a:solidFill>
          <a:schemeClr val="accent5">
            <a:hueOff val="-3072065"/>
            <a:satOff val="-7918"/>
            <a:lumOff val="-53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Unions</a:t>
          </a:r>
        </a:p>
      </dsp:txBody>
      <dsp:txXfrm>
        <a:off x="6879899" y="4691506"/>
        <a:ext cx="682296" cy="682296"/>
      </dsp:txXfrm>
    </dsp:sp>
    <dsp:sp modelId="{ABE7A0B6-38BE-4CEE-A717-F5A209EA82FA}">
      <dsp:nvSpPr>
        <dsp:cNvPr id="0" name=""/>
        <dsp:cNvSpPr/>
      </dsp:nvSpPr>
      <dsp:spPr>
        <a:xfrm rot="5400000">
          <a:off x="5277704" y="413752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5971625" y="4108228"/>
        <a:ext cx="73044" cy="73044"/>
      </dsp:txXfrm>
    </dsp:sp>
    <dsp:sp modelId="{604FEF73-8287-471E-8235-8642FF793CC3}">
      <dsp:nvSpPr>
        <dsp:cNvPr id="0" name=""/>
        <dsp:cNvSpPr/>
      </dsp:nvSpPr>
      <dsp:spPr>
        <a:xfrm>
          <a:off x="5525691" y="4875193"/>
          <a:ext cx="964912" cy="964912"/>
        </a:xfrm>
        <a:prstGeom prst="ellipse">
          <a:avLst/>
        </a:prstGeom>
        <a:solidFill>
          <a:schemeClr val="accent5">
            <a:hueOff val="-3686478"/>
            <a:satOff val="-9501"/>
            <a:lumOff val="-64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Employees</a:t>
          </a:r>
        </a:p>
      </dsp:txBody>
      <dsp:txXfrm>
        <a:off x="5666999" y="5016501"/>
        <a:ext cx="682296" cy="682296"/>
      </dsp:txXfrm>
    </dsp:sp>
    <dsp:sp modelId="{4CCFEBFF-DE2C-47C9-8E1E-F0DA2419DD60}">
      <dsp:nvSpPr>
        <dsp:cNvPr id="0" name=""/>
        <dsp:cNvSpPr/>
      </dsp:nvSpPr>
      <dsp:spPr>
        <a:xfrm rot="7200000">
          <a:off x="4671254" y="3975025"/>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rot="10800000">
        <a:off x="5365175" y="3945730"/>
        <a:ext cx="73044" cy="73044"/>
      </dsp:txXfrm>
    </dsp:sp>
    <dsp:sp modelId="{34F46600-DF17-449C-B5A5-AD5F48F46196}">
      <dsp:nvSpPr>
        <dsp:cNvPr id="0" name=""/>
        <dsp:cNvSpPr/>
      </dsp:nvSpPr>
      <dsp:spPr>
        <a:xfrm>
          <a:off x="4312791" y="4550198"/>
          <a:ext cx="964912" cy="964912"/>
        </a:xfrm>
        <a:prstGeom prst="ellipse">
          <a:avLst/>
        </a:prstGeom>
        <a:solidFill>
          <a:schemeClr val="accent5">
            <a:hueOff val="-4300891"/>
            <a:satOff val="-11085"/>
            <a:lumOff val="-74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dirty="0"/>
            <a:t>Trade Associations</a:t>
          </a:r>
        </a:p>
      </dsp:txBody>
      <dsp:txXfrm>
        <a:off x="4454099" y="4691506"/>
        <a:ext cx="682296" cy="682296"/>
      </dsp:txXfrm>
    </dsp:sp>
    <dsp:sp modelId="{99C5AD6F-A2E6-47E1-95DC-87F9B535005F}">
      <dsp:nvSpPr>
        <dsp:cNvPr id="0" name=""/>
        <dsp:cNvSpPr/>
      </dsp:nvSpPr>
      <dsp:spPr>
        <a:xfrm rot="9000000">
          <a:off x="4227302" y="353107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rot="10800000">
        <a:off x="4921223" y="3501778"/>
        <a:ext cx="73044" cy="73044"/>
      </dsp:txXfrm>
    </dsp:sp>
    <dsp:sp modelId="{7EAD61D5-8D2C-4DD3-AD54-12BC199A715E}">
      <dsp:nvSpPr>
        <dsp:cNvPr id="0" name=""/>
        <dsp:cNvSpPr/>
      </dsp:nvSpPr>
      <dsp:spPr>
        <a:xfrm>
          <a:off x="3424887" y="3662294"/>
          <a:ext cx="964912" cy="964912"/>
        </a:xfrm>
        <a:prstGeom prst="ellipse">
          <a:avLst/>
        </a:prstGeom>
        <a:solidFill>
          <a:schemeClr val="accent5">
            <a:hueOff val="-4915304"/>
            <a:satOff val="-12668"/>
            <a:lumOff val="-85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Competitors</a:t>
          </a:r>
        </a:p>
      </dsp:txBody>
      <dsp:txXfrm>
        <a:off x="3566195" y="3803602"/>
        <a:ext cx="682296" cy="682296"/>
      </dsp:txXfrm>
    </dsp:sp>
    <dsp:sp modelId="{3210BE2A-2308-4740-B935-A49B862FC6A4}">
      <dsp:nvSpPr>
        <dsp:cNvPr id="0" name=""/>
        <dsp:cNvSpPr/>
      </dsp:nvSpPr>
      <dsp:spPr>
        <a:xfrm rot="10800000">
          <a:off x="4064804" y="292462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rot="10800000">
        <a:off x="4758726" y="2895328"/>
        <a:ext cx="73044" cy="73044"/>
      </dsp:txXfrm>
    </dsp:sp>
    <dsp:sp modelId="{A7F0E59B-660F-4E17-99F2-360A47728C7F}">
      <dsp:nvSpPr>
        <dsp:cNvPr id="0" name=""/>
        <dsp:cNvSpPr/>
      </dsp:nvSpPr>
      <dsp:spPr>
        <a:xfrm>
          <a:off x="3099892" y="2449394"/>
          <a:ext cx="964912" cy="964912"/>
        </a:xfrm>
        <a:prstGeom prst="ellipse">
          <a:avLst/>
        </a:prstGeom>
        <a:solidFill>
          <a:schemeClr val="accent5">
            <a:hueOff val="-5529717"/>
            <a:satOff val="-14252"/>
            <a:lumOff val="-96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Suppliers</a:t>
          </a:r>
        </a:p>
      </dsp:txBody>
      <dsp:txXfrm>
        <a:off x="3241200" y="2590702"/>
        <a:ext cx="682296" cy="682296"/>
      </dsp:txXfrm>
    </dsp:sp>
    <dsp:sp modelId="{A819E46C-0DD6-4A89-BA58-96D5664F892B}">
      <dsp:nvSpPr>
        <dsp:cNvPr id="0" name=""/>
        <dsp:cNvSpPr/>
      </dsp:nvSpPr>
      <dsp:spPr>
        <a:xfrm rot="12600000">
          <a:off x="4227302" y="231817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rot="10800000">
        <a:off x="4921223" y="2288878"/>
        <a:ext cx="73044" cy="73044"/>
      </dsp:txXfrm>
    </dsp:sp>
    <dsp:sp modelId="{CED26074-7CCE-41D9-B6EB-FFDC5997778E}">
      <dsp:nvSpPr>
        <dsp:cNvPr id="0" name=""/>
        <dsp:cNvSpPr/>
      </dsp:nvSpPr>
      <dsp:spPr>
        <a:xfrm>
          <a:off x="3424887" y="1236494"/>
          <a:ext cx="964912" cy="964912"/>
        </a:xfrm>
        <a:prstGeom prst="ellipse">
          <a:avLst/>
        </a:prstGeom>
        <a:solidFill>
          <a:schemeClr val="accent5">
            <a:hueOff val="-6144130"/>
            <a:satOff val="-15835"/>
            <a:lumOff val="-10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Government</a:t>
          </a:r>
        </a:p>
      </dsp:txBody>
      <dsp:txXfrm>
        <a:off x="3566195" y="1377802"/>
        <a:ext cx="682296" cy="682296"/>
      </dsp:txXfrm>
    </dsp:sp>
    <dsp:sp modelId="{02E7584A-9AFB-4F09-8FA9-FE8697300931}">
      <dsp:nvSpPr>
        <dsp:cNvPr id="0" name=""/>
        <dsp:cNvSpPr/>
      </dsp:nvSpPr>
      <dsp:spPr>
        <a:xfrm rot="14400000">
          <a:off x="4671254" y="1874221"/>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rot="10800000">
        <a:off x="5365175" y="1844926"/>
        <a:ext cx="73044" cy="73044"/>
      </dsp:txXfrm>
    </dsp:sp>
    <dsp:sp modelId="{7755A73B-8D28-4431-9763-DC95929F705E}">
      <dsp:nvSpPr>
        <dsp:cNvPr id="0" name=""/>
        <dsp:cNvSpPr/>
      </dsp:nvSpPr>
      <dsp:spPr>
        <a:xfrm>
          <a:off x="4312791" y="348590"/>
          <a:ext cx="964912" cy="964912"/>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dirty="0"/>
            <a:t>Political Groups</a:t>
          </a:r>
        </a:p>
      </dsp:txBody>
      <dsp:txXfrm>
        <a:off x="4454099" y="489898"/>
        <a:ext cx="682296" cy="68229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6B2CB-5AA8-4946-BD07-F51E218B3A13}">
      <dsp:nvSpPr>
        <dsp:cNvPr id="0" name=""/>
        <dsp:cNvSpPr/>
      </dsp:nvSpPr>
      <dsp:spPr>
        <a:xfrm>
          <a:off x="2794138" y="0"/>
          <a:ext cx="4927323" cy="4927323"/>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51569-7656-479B-B253-E47F716D25C5}">
      <dsp:nvSpPr>
        <dsp:cNvPr id="0" name=""/>
        <dsp:cNvSpPr/>
      </dsp:nvSpPr>
      <dsp:spPr>
        <a:xfrm>
          <a:off x="3262234" y="468095"/>
          <a:ext cx="1921655" cy="192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(A) Protect/Build</a:t>
          </a:r>
        </a:p>
        <a:p>
          <a:pPr marL="0" lvl="0" indent="0" algn="ctr" defTabSz="533400">
            <a:lnSpc>
              <a:spcPct val="90000"/>
            </a:lnSpc>
            <a:spcBef>
              <a:spcPct val="0"/>
            </a:spcBef>
            <a:spcAft>
              <a:spcPct val="35000"/>
            </a:spcAft>
            <a:buNone/>
          </a:pPr>
          <a:r>
            <a:rPr lang="en-IE" sz="1200" kern="1200" dirty="0"/>
            <a:t>Consolidation</a:t>
          </a:r>
        </a:p>
        <a:p>
          <a:pPr marL="0" lvl="0" indent="0" algn="ctr" defTabSz="533400">
            <a:lnSpc>
              <a:spcPct val="90000"/>
            </a:lnSpc>
            <a:spcBef>
              <a:spcPct val="0"/>
            </a:spcBef>
            <a:spcAft>
              <a:spcPct val="35000"/>
            </a:spcAft>
            <a:buNone/>
          </a:pPr>
          <a:r>
            <a:rPr lang="en-IE" sz="1200" kern="1200" dirty="0"/>
            <a:t>Market penetration </a:t>
          </a:r>
        </a:p>
      </dsp:txBody>
      <dsp:txXfrm>
        <a:off x="3356041" y="561902"/>
        <a:ext cx="1734041" cy="1734041"/>
      </dsp:txXfrm>
    </dsp:sp>
    <dsp:sp modelId="{36B3C1CB-5A66-4DF7-9A2F-845FF580C964}">
      <dsp:nvSpPr>
        <dsp:cNvPr id="0" name=""/>
        <dsp:cNvSpPr/>
      </dsp:nvSpPr>
      <dsp:spPr>
        <a:xfrm>
          <a:off x="5331709" y="468095"/>
          <a:ext cx="1921655" cy="192165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(B) Product Development</a:t>
          </a:r>
        </a:p>
        <a:p>
          <a:pPr marL="0" lvl="0" indent="0" algn="ctr" defTabSz="533400">
            <a:lnSpc>
              <a:spcPct val="90000"/>
            </a:lnSpc>
            <a:spcBef>
              <a:spcPct val="0"/>
            </a:spcBef>
            <a:spcAft>
              <a:spcPct val="35000"/>
            </a:spcAft>
            <a:buNone/>
          </a:pPr>
          <a:r>
            <a:rPr lang="en-IE" sz="1200" kern="1200" dirty="0"/>
            <a:t>With existing capabilities</a:t>
          </a:r>
        </a:p>
        <a:p>
          <a:pPr marL="0" lvl="0" indent="0" algn="ctr" defTabSz="533400">
            <a:lnSpc>
              <a:spcPct val="90000"/>
            </a:lnSpc>
            <a:spcBef>
              <a:spcPct val="0"/>
            </a:spcBef>
            <a:spcAft>
              <a:spcPct val="35000"/>
            </a:spcAft>
            <a:buNone/>
          </a:pPr>
          <a:r>
            <a:rPr lang="en-IE" sz="1200" kern="1200" dirty="0"/>
            <a:t>With new capabilities</a:t>
          </a:r>
        </a:p>
        <a:p>
          <a:pPr marL="0" lvl="0" indent="0" algn="ctr" defTabSz="533400">
            <a:lnSpc>
              <a:spcPct val="90000"/>
            </a:lnSpc>
            <a:spcBef>
              <a:spcPct val="0"/>
            </a:spcBef>
            <a:spcAft>
              <a:spcPct val="35000"/>
            </a:spcAft>
            <a:buNone/>
          </a:pPr>
          <a:r>
            <a:rPr lang="en-IE" sz="1200" kern="1200" dirty="0"/>
            <a:t>Beyond current expectations</a:t>
          </a:r>
        </a:p>
        <a:p>
          <a:pPr marL="0" lvl="0" indent="0" algn="ctr" defTabSz="533400">
            <a:lnSpc>
              <a:spcPct val="90000"/>
            </a:lnSpc>
            <a:spcBef>
              <a:spcPct val="0"/>
            </a:spcBef>
            <a:spcAft>
              <a:spcPct val="35000"/>
            </a:spcAft>
            <a:buNone/>
          </a:pPr>
          <a:endParaRPr lang="en-IE" sz="1200" kern="1200" dirty="0"/>
        </a:p>
      </dsp:txBody>
      <dsp:txXfrm>
        <a:off x="5425516" y="561902"/>
        <a:ext cx="1734041" cy="1734041"/>
      </dsp:txXfrm>
    </dsp:sp>
    <dsp:sp modelId="{AF4E202F-C1B0-4D70-A37C-FE60C9A789C4}">
      <dsp:nvSpPr>
        <dsp:cNvPr id="0" name=""/>
        <dsp:cNvSpPr/>
      </dsp:nvSpPr>
      <dsp:spPr>
        <a:xfrm>
          <a:off x="3262234" y="2537571"/>
          <a:ext cx="1921655" cy="192165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(C) Market Development</a:t>
          </a:r>
        </a:p>
        <a:p>
          <a:pPr marL="0" lvl="0" indent="0" algn="ctr" defTabSz="533400">
            <a:lnSpc>
              <a:spcPct val="90000"/>
            </a:lnSpc>
            <a:spcBef>
              <a:spcPct val="0"/>
            </a:spcBef>
            <a:spcAft>
              <a:spcPct val="35000"/>
            </a:spcAft>
            <a:buNone/>
          </a:pPr>
          <a:r>
            <a:rPr lang="en-IE" sz="1200" kern="1200" dirty="0"/>
            <a:t>New segments</a:t>
          </a:r>
        </a:p>
        <a:p>
          <a:pPr marL="0" lvl="0" indent="0" algn="ctr" defTabSz="533400">
            <a:lnSpc>
              <a:spcPct val="90000"/>
            </a:lnSpc>
            <a:spcBef>
              <a:spcPct val="0"/>
            </a:spcBef>
            <a:spcAft>
              <a:spcPct val="35000"/>
            </a:spcAft>
            <a:buNone/>
          </a:pPr>
          <a:r>
            <a:rPr lang="en-IE" sz="1200" kern="1200" dirty="0"/>
            <a:t>New territories</a:t>
          </a:r>
        </a:p>
        <a:p>
          <a:pPr marL="0" lvl="0" indent="0" algn="ctr" defTabSz="533400">
            <a:lnSpc>
              <a:spcPct val="90000"/>
            </a:lnSpc>
            <a:spcBef>
              <a:spcPct val="0"/>
            </a:spcBef>
            <a:spcAft>
              <a:spcPct val="35000"/>
            </a:spcAft>
            <a:buNone/>
          </a:pPr>
          <a:r>
            <a:rPr lang="en-IE" sz="1200" kern="1200" dirty="0"/>
            <a:t>New uses</a:t>
          </a:r>
        </a:p>
        <a:p>
          <a:pPr marL="0" lvl="0" indent="0" algn="ctr" defTabSz="533400">
            <a:lnSpc>
              <a:spcPct val="90000"/>
            </a:lnSpc>
            <a:spcBef>
              <a:spcPct val="0"/>
            </a:spcBef>
            <a:spcAft>
              <a:spcPct val="35000"/>
            </a:spcAft>
            <a:buNone/>
          </a:pPr>
          <a:r>
            <a:rPr lang="en-IE" sz="1200" kern="1200" dirty="0"/>
            <a:t>With new capabilities</a:t>
          </a:r>
        </a:p>
        <a:p>
          <a:pPr marL="0" lvl="0" indent="0" algn="ctr" defTabSz="533400">
            <a:lnSpc>
              <a:spcPct val="90000"/>
            </a:lnSpc>
            <a:spcBef>
              <a:spcPct val="0"/>
            </a:spcBef>
            <a:spcAft>
              <a:spcPct val="35000"/>
            </a:spcAft>
            <a:buNone/>
          </a:pPr>
          <a:r>
            <a:rPr lang="en-IE" sz="1200" kern="1200" dirty="0"/>
            <a:t>Beyond current expectations </a:t>
          </a:r>
        </a:p>
      </dsp:txBody>
      <dsp:txXfrm>
        <a:off x="3356041" y="2631378"/>
        <a:ext cx="1734041" cy="1734041"/>
      </dsp:txXfrm>
    </dsp:sp>
    <dsp:sp modelId="{02F55789-0E28-47FB-BAD3-DF2D9424A333}">
      <dsp:nvSpPr>
        <dsp:cNvPr id="0" name=""/>
        <dsp:cNvSpPr/>
      </dsp:nvSpPr>
      <dsp:spPr>
        <a:xfrm>
          <a:off x="5331709" y="2537571"/>
          <a:ext cx="1921655" cy="192165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(D) Diversification</a:t>
          </a:r>
        </a:p>
        <a:p>
          <a:pPr marL="0" lvl="0" indent="0" algn="ctr" defTabSz="533400">
            <a:lnSpc>
              <a:spcPct val="90000"/>
            </a:lnSpc>
            <a:spcBef>
              <a:spcPct val="0"/>
            </a:spcBef>
            <a:spcAft>
              <a:spcPct val="35000"/>
            </a:spcAft>
            <a:buNone/>
          </a:pPr>
          <a:r>
            <a:rPr lang="en-IE" sz="1200" kern="1200" dirty="0"/>
            <a:t>With existing capabilities</a:t>
          </a:r>
        </a:p>
        <a:p>
          <a:pPr marL="0" lvl="0" indent="0" algn="ctr" defTabSz="533400">
            <a:lnSpc>
              <a:spcPct val="90000"/>
            </a:lnSpc>
            <a:spcBef>
              <a:spcPct val="0"/>
            </a:spcBef>
            <a:spcAft>
              <a:spcPct val="35000"/>
            </a:spcAft>
            <a:buNone/>
          </a:pPr>
          <a:r>
            <a:rPr lang="en-IE" sz="1200" kern="1200" dirty="0"/>
            <a:t>With new capabilities</a:t>
          </a:r>
        </a:p>
        <a:p>
          <a:pPr marL="0" lvl="0" indent="0" algn="ctr" defTabSz="533400">
            <a:lnSpc>
              <a:spcPct val="90000"/>
            </a:lnSpc>
            <a:spcBef>
              <a:spcPct val="0"/>
            </a:spcBef>
            <a:spcAft>
              <a:spcPct val="35000"/>
            </a:spcAft>
            <a:buNone/>
          </a:pPr>
          <a:r>
            <a:rPr lang="en-IE" sz="1200" kern="1200" dirty="0"/>
            <a:t>Beyond current expectations</a:t>
          </a:r>
        </a:p>
        <a:p>
          <a:pPr marL="0" lvl="0" indent="0" algn="ctr" defTabSz="533400">
            <a:lnSpc>
              <a:spcPct val="90000"/>
            </a:lnSpc>
            <a:spcBef>
              <a:spcPct val="0"/>
            </a:spcBef>
            <a:spcAft>
              <a:spcPct val="35000"/>
            </a:spcAft>
            <a:buNone/>
          </a:pPr>
          <a:endParaRPr lang="en-IE" sz="1200" kern="1200" dirty="0"/>
        </a:p>
      </dsp:txBody>
      <dsp:txXfrm>
        <a:off x="5425516" y="2631378"/>
        <a:ext cx="1734041" cy="173404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E0A00-D49D-4646-B76A-5BAD43A0AC54}">
      <dsp:nvSpPr>
        <dsp:cNvPr id="0" name=""/>
        <dsp:cNvSpPr/>
      </dsp:nvSpPr>
      <dsp:spPr>
        <a:xfrm>
          <a:off x="0" y="4237012"/>
          <a:ext cx="6114288" cy="92695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IE" sz="1900" kern="1200"/>
            <a:t>Uses a 3x3 grid as opposed to the 2x2 </a:t>
          </a:r>
          <a:endParaRPr lang="en-US" sz="1900" kern="1200"/>
        </a:p>
      </dsp:txBody>
      <dsp:txXfrm>
        <a:off x="0" y="4237012"/>
        <a:ext cx="6114288" cy="926954"/>
      </dsp:txXfrm>
    </dsp:sp>
    <dsp:sp modelId="{3911A5EC-75A5-4C1B-94FD-5FFAADDEF2C7}">
      <dsp:nvSpPr>
        <dsp:cNvPr id="0" name=""/>
        <dsp:cNvSpPr/>
      </dsp:nvSpPr>
      <dsp:spPr>
        <a:xfrm rot="10800000">
          <a:off x="0" y="2825260"/>
          <a:ext cx="6114288" cy="1425656"/>
        </a:xfrm>
        <a:prstGeom prst="upArrowCallou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IE" sz="1900" kern="1200" dirty="0"/>
            <a:t>Other factors considered such as managerial skill, technology etc.</a:t>
          </a:r>
          <a:endParaRPr lang="en-US" sz="1900" kern="1200" dirty="0"/>
        </a:p>
      </dsp:txBody>
      <dsp:txXfrm rot="10800000">
        <a:off x="0" y="2825260"/>
        <a:ext cx="6114288" cy="926348"/>
      </dsp:txXfrm>
    </dsp:sp>
    <dsp:sp modelId="{50085EAE-A103-4980-AD04-16EBB3739E3E}">
      <dsp:nvSpPr>
        <dsp:cNvPr id="0" name=""/>
        <dsp:cNvSpPr/>
      </dsp:nvSpPr>
      <dsp:spPr>
        <a:xfrm rot="10800000">
          <a:off x="0" y="1413508"/>
          <a:ext cx="6114288" cy="1425656"/>
        </a:xfrm>
        <a:prstGeom prst="upArrowCallou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IE" sz="1900" kern="1200" dirty="0"/>
            <a:t>Rather than using market share as a variable, use enterprises capabilities, assessed as weak, average, strong</a:t>
          </a:r>
          <a:endParaRPr lang="en-US" sz="1900" kern="1200" dirty="0"/>
        </a:p>
      </dsp:txBody>
      <dsp:txXfrm rot="10800000">
        <a:off x="0" y="1413508"/>
        <a:ext cx="6114288" cy="926348"/>
      </dsp:txXfrm>
    </dsp:sp>
    <dsp:sp modelId="{57EDD399-B082-46EF-B966-4E24BE632967}">
      <dsp:nvSpPr>
        <dsp:cNvPr id="0" name=""/>
        <dsp:cNvSpPr/>
      </dsp:nvSpPr>
      <dsp:spPr>
        <a:xfrm rot="10800000">
          <a:off x="0" y="1756"/>
          <a:ext cx="6114288" cy="1425656"/>
        </a:xfrm>
        <a:prstGeom prst="upArrowCallou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IE" sz="1900" kern="1200"/>
            <a:t>Meets some of the criticisms of the Boston Matrix</a:t>
          </a:r>
          <a:endParaRPr lang="en-US" sz="1900" kern="1200"/>
        </a:p>
      </dsp:txBody>
      <dsp:txXfrm rot="10800000">
        <a:off x="0" y="1756"/>
        <a:ext cx="6114288" cy="9263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0F130-F929-4AC5-BDE8-0CB3DAED2055}">
      <dsp:nvSpPr>
        <dsp:cNvPr id="0" name=""/>
        <dsp:cNvSpPr/>
      </dsp:nvSpPr>
      <dsp:spPr>
        <a:xfrm>
          <a:off x="0" y="8109"/>
          <a:ext cx="10515600" cy="777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GB" sz="2700" b="0" i="0" kern="1200" baseline="0" dirty="0"/>
            <a:t>Proposed strategies may be evaluated using the three </a:t>
          </a:r>
          <a:r>
            <a:rPr lang="en-GB" sz="2700" b="1" i="0" kern="1200" baseline="0" dirty="0"/>
            <a:t>SAF</a:t>
          </a:r>
          <a:r>
            <a:rPr lang="en-GB" sz="2700" b="0" i="0" kern="1200" baseline="0" dirty="0"/>
            <a:t>e criteria</a:t>
          </a:r>
          <a:endParaRPr lang="en-IE" sz="2700" kern="1200" dirty="0"/>
        </a:p>
      </dsp:txBody>
      <dsp:txXfrm>
        <a:off x="0" y="8109"/>
        <a:ext cx="10515600" cy="777600"/>
      </dsp:txXfrm>
    </dsp:sp>
    <dsp:sp modelId="{6FBC4584-BE1B-4EF1-81F4-E1A14D2714D8}">
      <dsp:nvSpPr>
        <dsp:cNvPr id="0" name=""/>
        <dsp:cNvSpPr/>
      </dsp:nvSpPr>
      <dsp:spPr>
        <a:xfrm>
          <a:off x="0" y="785709"/>
          <a:ext cx="10515600" cy="355752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GB" sz="2700" b="1" i="0" kern="1200" baseline="0" dirty="0"/>
            <a:t>Suitability</a:t>
          </a:r>
          <a:r>
            <a:rPr lang="en-GB" sz="2700" b="0" i="0" kern="1200" baseline="0" dirty="0"/>
            <a:t> is concerned with assessing which proposed strategies address the key opportunities and constraints an organisation faces. It is about the rationale of a </a:t>
          </a:r>
          <a:r>
            <a:rPr lang="en-IE" sz="2700" b="0" i="0" kern="1200" baseline="0" dirty="0"/>
            <a:t>strategy</a:t>
          </a:r>
          <a:endParaRPr lang="en-IE" sz="2700" kern="1200" dirty="0"/>
        </a:p>
        <a:p>
          <a:pPr marL="228600" lvl="1" indent="-228600" algn="l" defTabSz="1200150">
            <a:lnSpc>
              <a:spcPct val="90000"/>
            </a:lnSpc>
            <a:spcBef>
              <a:spcPct val="0"/>
            </a:spcBef>
            <a:spcAft>
              <a:spcPct val="15000"/>
            </a:spcAft>
            <a:buChar char="•"/>
          </a:pPr>
          <a:r>
            <a:rPr lang="en-GB" sz="2700" b="1" i="0" kern="1200" baseline="0" dirty="0"/>
            <a:t>Acceptability</a:t>
          </a:r>
          <a:r>
            <a:rPr lang="en-GB" sz="2700" b="0" i="0" kern="1200" baseline="0" dirty="0"/>
            <a:t> of a strategy relates to three issues: the level of risk of a strategy, the expected return from a strategy and the likely reaction of stakeholders</a:t>
          </a:r>
          <a:endParaRPr lang="en-IE" sz="2700" kern="1200" dirty="0"/>
        </a:p>
        <a:p>
          <a:pPr marL="228600" lvl="1" indent="-228600" algn="l" defTabSz="1200150">
            <a:lnSpc>
              <a:spcPct val="90000"/>
            </a:lnSpc>
            <a:spcBef>
              <a:spcPct val="0"/>
            </a:spcBef>
            <a:spcAft>
              <a:spcPct val="15000"/>
            </a:spcAft>
            <a:buChar char="•"/>
          </a:pPr>
          <a:r>
            <a:rPr lang="en-GB" sz="2700" b="1" i="0" kern="1200" baseline="0" dirty="0"/>
            <a:t>Feasibility</a:t>
          </a:r>
          <a:r>
            <a:rPr lang="en-GB" sz="2700" b="0" i="0" kern="1200" baseline="0" dirty="0"/>
            <a:t> is concerned with whether an organisation has or can obtain the capabilities </a:t>
          </a:r>
          <a:r>
            <a:rPr lang="en-IE" sz="2700" b="0" i="0" kern="1200" baseline="0" dirty="0"/>
            <a:t>to deliver a strategy</a:t>
          </a:r>
          <a:endParaRPr lang="en-IE" sz="2700" kern="1200" dirty="0"/>
        </a:p>
      </dsp:txBody>
      <dsp:txXfrm>
        <a:off x="0" y="785709"/>
        <a:ext cx="10515600" cy="355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FD878-3358-4B41-BA97-A7A37431106A}">
      <dsp:nvSpPr>
        <dsp:cNvPr id="0" name=""/>
        <dsp:cNvSpPr/>
      </dsp:nvSpPr>
      <dsp:spPr>
        <a:xfrm>
          <a:off x="0" y="4579833"/>
          <a:ext cx="10515600" cy="37577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E" sz="1300" kern="1200"/>
            <a:t>In large multi-multinational organisations, conflict can result because of a division responsibilities to the company and also to its host country</a:t>
          </a:r>
        </a:p>
      </dsp:txBody>
      <dsp:txXfrm>
        <a:off x="0" y="4579833"/>
        <a:ext cx="10515600" cy="375771"/>
      </dsp:txXfrm>
    </dsp:sp>
    <dsp:sp modelId="{1636168B-D27B-4C77-ACE8-06132E5AFAE9}">
      <dsp:nvSpPr>
        <dsp:cNvPr id="0" name=""/>
        <dsp:cNvSpPr/>
      </dsp:nvSpPr>
      <dsp:spPr>
        <a:xfrm rot="10800000">
          <a:off x="0" y="4007533"/>
          <a:ext cx="10515600" cy="577936"/>
        </a:xfrm>
        <a:prstGeom prst="upArrowCallou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E" sz="1300" kern="1200"/>
            <a:t>In public services, a common conflict between mass provision and specialist services(e.g. preventative dentistry or heart transplants)</a:t>
          </a:r>
        </a:p>
      </dsp:txBody>
      <dsp:txXfrm rot="10800000">
        <a:off x="0" y="4007533"/>
        <a:ext cx="10515600" cy="375525"/>
      </dsp:txXfrm>
    </dsp:sp>
    <dsp:sp modelId="{25833AF3-1C76-4028-AAF2-E76912318AFE}">
      <dsp:nvSpPr>
        <dsp:cNvPr id="0" name=""/>
        <dsp:cNvSpPr/>
      </dsp:nvSpPr>
      <dsp:spPr>
        <a:xfrm rot="10800000">
          <a:off x="0" y="3435233"/>
          <a:ext cx="10515600" cy="577936"/>
        </a:xfrm>
        <a:prstGeom prst="upArrowCallou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E" sz="1300" kern="1200"/>
            <a:t>Extending into mass markets may require reduction in quality standards</a:t>
          </a:r>
        </a:p>
      </dsp:txBody>
      <dsp:txXfrm rot="10800000">
        <a:off x="0" y="3435233"/>
        <a:ext cx="10515600" cy="375525"/>
      </dsp:txXfrm>
    </dsp:sp>
    <dsp:sp modelId="{F189C2A1-A596-4BC6-B43D-9B6EFDAAA9B3}">
      <dsp:nvSpPr>
        <dsp:cNvPr id="0" name=""/>
        <dsp:cNvSpPr/>
      </dsp:nvSpPr>
      <dsp:spPr>
        <a:xfrm rot="10800000">
          <a:off x="0" y="2862933"/>
          <a:ext cx="10515600" cy="577936"/>
        </a:xfrm>
        <a:prstGeom prst="upArrowCallou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E" sz="1300" kern="1200"/>
            <a:t>Cost efficiency through capital investment can mean job losses</a:t>
          </a:r>
        </a:p>
      </dsp:txBody>
      <dsp:txXfrm rot="10800000">
        <a:off x="0" y="2862933"/>
        <a:ext cx="10515600" cy="375525"/>
      </dsp:txXfrm>
    </dsp:sp>
    <dsp:sp modelId="{2D7BB50E-1A58-462B-9DBA-AF083E87EB86}">
      <dsp:nvSpPr>
        <dsp:cNvPr id="0" name=""/>
        <dsp:cNvSpPr/>
      </dsp:nvSpPr>
      <dsp:spPr>
        <a:xfrm rot="10800000">
          <a:off x="0" y="2290633"/>
          <a:ext cx="10515600" cy="577936"/>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E" sz="1300" kern="1200"/>
            <a:t>Public ownership of shares will require more openness and accountability form the management</a:t>
          </a:r>
        </a:p>
      </dsp:txBody>
      <dsp:txXfrm rot="10800000">
        <a:off x="0" y="2290633"/>
        <a:ext cx="10515600" cy="375525"/>
      </dsp:txXfrm>
    </dsp:sp>
    <dsp:sp modelId="{FBE4C617-F9D0-421B-ABDC-C9AAFF212CBB}">
      <dsp:nvSpPr>
        <dsp:cNvPr id="0" name=""/>
        <dsp:cNvSpPr/>
      </dsp:nvSpPr>
      <dsp:spPr>
        <a:xfrm rot="10800000">
          <a:off x="0" y="1718333"/>
          <a:ext cx="10515600" cy="577936"/>
        </a:xfrm>
        <a:prstGeom prst="upArrowCallou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E" sz="1300" kern="1200"/>
            <a:t>New developments may require additional funding through share issue or loans, in either case, financial independence may be sacrificed</a:t>
          </a:r>
        </a:p>
      </dsp:txBody>
      <dsp:txXfrm rot="10800000">
        <a:off x="0" y="1718333"/>
        <a:ext cx="10515600" cy="375525"/>
      </dsp:txXfrm>
    </dsp:sp>
    <dsp:sp modelId="{1DCE3FBD-9203-455A-95F3-7AF5F4D62A37}">
      <dsp:nvSpPr>
        <dsp:cNvPr id="0" name=""/>
        <dsp:cNvSpPr/>
      </dsp:nvSpPr>
      <dsp:spPr>
        <a:xfrm rot="10800000">
          <a:off x="0" y="1146033"/>
          <a:ext cx="10515600" cy="577936"/>
        </a:xfrm>
        <a:prstGeom prst="upArrowCallou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E" sz="1300" kern="1200"/>
            <a:t>When family businesses grow, the owners may lose control if they need to appoint professional mangers</a:t>
          </a:r>
        </a:p>
      </dsp:txBody>
      <dsp:txXfrm rot="10800000">
        <a:off x="0" y="1146033"/>
        <a:ext cx="10515600" cy="375525"/>
      </dsp:txXfrm>
    </dsp:sp>
    <dsp:sp modelId="{D9F1FC29-96DE-4DAC-B2FE-3AED8053F201}">
      <dsp:nvSpPr>
        <dsp:cNvPr id="0" name=""/>
        <dsp:cNvSpPr/>
      </dsp:nvSpPr>
      <dsp:spPr>
        <a:xfrm rot="10800000">
          <a:off x="0" y="573732"/>
          <a:ext cx="10515600" cy="577936"/>
        </a:xfrm>
        <a:prstGeom prst="upArrowCallou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E" sz="1300" kern="1200"/>
            <a:t>Short-termism may suit managerial career aspirations but preclude investment in long-term projects</a:t>
          </a:r>
        </a:p>
      </dsp:txBody>
      <dsp:txXfrm rot="10800000">
        <a:off x="0" y="573732"/>
        <a:ext cx="10515600" cy="375525"/>
      </dsp:txXfrm>
    </dsp:sp>
    <dsp:sp modelId="{3F420AC7-DAD1-42B6-8DE1-8C6B7951D1B7}">
      <dsp:nvSpPr>
        <dsp:cNvPr id="0" name=""/>
        <dsp:cNvSpPr/>
      </dsp:nvSpPr>
      <dsp:spPr>
        <a:xfrm rot="10800000">
          <a:off x="0" y="1432"/>
          <a:ext cx="10515600" cy="577936"/>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E" sz="1300" kern="1200"/>
            <a:t>In order to grow, short-term profitability, cash flow and pay levels may need to be sacrificed</a:t>
          </a:r>
        </a:p>
      </dsp:txBody>
      <dsp:txXfrm rot="10800000">
        <a:off x="0" y="1432"/>
        <a:ext cx="10515600" cy="3755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02C02-4763-4D96-B6A2-B7A4FA654EF4}">
      <dsp:nvSpPr>
        <dsp:cNvPr id="0" name=""/>
        <dsp:cNvSpPr/>
      </dsp:nvSpPr>
      <dsp:spPr>
        <a:xfrm>
          <a:off x="3653161" y="66859"/>
          <a:ext cx="3209277" cy="320927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a:lnSpc>
              <a:spcPct val="90000"/>
            </a:lnSpc>
            <a:spcBef>
              <a:spcPct val="0"/>
            </a:spcBef>
            <a:spcAft>
              <a:spcPct val="35000"/>
            </a:spcAft>
            <a:buNone/>
          </a:pPr>
          <a:r>
            <a:rPr lang="en-IE" sz="2600" kern="1200"/>
            <a:t>Customer Groups</a:t>
          </a:r>
        </a:p>
        <a:p>
          <a:pPr marL="228600" lvl="1" indent="-228600" algn="l" defTabSz="889000">
            <a:lnSpc>
              <a:spcPct val="90000"/>
            </a:lnSpc>
            <a:spcBef>
              <a:spcPct val="0"/>
            </a:spcBef>
            <a:spcAft>
              <a:spcPct val="15000"/>
            </a:spcAft>
            <a:buChar char="•"/>
          </a:pPr>
          <a:r>
            <a:rPr lang="en-IE" sz="2000" kern="1200" dirty="0"/>
            <a:t>Who is being satisfied?</a:t>
          </a:r>
        </a:p>
      </dsp:txBody>
      <dsp:txXfrm>
        <a:off x="4081065" y="628483"/>
        <a:ext cx="2353469" cy="1444174"/>
      </dsp:txXfrm>
    </dsp:sp>
    <dsp:sp modelId="{7969976D-41A7-4680-A282-5CBD9D06052C}">
      <dsp:nvSpPr>
        <dsp:cNvPr id="0" name=""/>
        <dsp:cNvSpPr/>
      </dsp:nvSpPr>
      <dsp:spPr>
        <a:xfrm>
          <a:off x="4811175" y="2072658"/>
          <a:ext cx="3209277" cy="3209277"/>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a:lnSpc>
              <a:spcPct val="90000"/>
            </a:lnSpc>
            <a:spcBef>
              <a:spcPct val="0"/>
            </a:spcBef>
            <a:spcAft>
              <a:spcPct val="35000"/>
            </a:spcAft>
            <a:buNone/>
          </a:pPr>
          <a:r>
            <a:rPr lang="en-IE" sz="2600" kern="1200" dirty="0"/>
            <a:t>Customer Needs</a:t>
          </a:r>
        </a:p>
        <a:p>
          <a:pPr marL="228600" lvl="1" indent="-228600" algn="l" defTabSz="889000">
            <a:lnSpc>
              <a:spcPct val="90000"/>
            </a:lnSpc>
            <a:spcBef>
              <a:spcPct val="0"/>
            </a:spcBef>
            <a:spcAft>
              <a:spcPct val="15000"/>
            </a:spcAft>
            <a:buChar char="•"/>
          </a:pPr>
          <a:r>
            <a:rPr lang="en-IE" sz="2000" kern="1200"/>
            <a:t>What is being satisfied?</a:t>
          </a:r>
        </a:p>
      </dsp:txBody>
      <dsp:txXfrm>
        <a:off x="5792679" y="2901721"/>
        <a:ext cx="1925566" cy="1765102"/>
      </dsp:txXfrm>
    </dsp:sp>
    <dsp:sp modelId="{347D5017-4B3D-45C1-B5D7-0854752BC127}">
      <dsp:nvSpPr>
        <dsp:cNvPr id="0" name=""/>
        <dsp:cNvSpPr/>
      </dsp:nvSpPr>
      <dsp:spPr>
        <a:xfrm>
          <a:off x="2495147" y="2072658"/>
          <a:ext cx="3209277" cy="3209277"/>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a:lnSpc>
              <a:spcPct val="90000"/>
            </a:lnSpc>
            <a:spcBef>
              <a:spcPct val="0"/>
            </a:spcBef>
            <a:spcAft>
              <a:spcPct val="35000"/>
            </a:spcAft>
            <a:buNone/>
          </a:pPr>
          <a:r>
            <a:rPr lang="en-IE" sz="2600" kern="1200" dirty="0"/>
            <a:t>Distinctive Competencies</a:t>
          </a:r>
        </a:p>
        <a:p>
          <a:pPr marL="228600" lvl="1" indent="-228600" algn="l" defTabSz="889000">
            <a:lnSpc>
              <a:spcPct val="90000"/>
            </a:lnSpc>
            <a:spcBef>
              <a:spcPct val="0"/>
            </a:spcBef>
            <a:spcAft>
              <a:spcPct val="15000"/>
            </a:spcAft>
            <a:buChar char="•"/>
          </a:pPr>
          <a:r>
            <a:rPr lang="en-IE" sz="2000" kern="1200"/>
            <a:t>How are customer needs being satisfied?</a:t>
          </a:r>
        </a:p>
      </dsp:txBody>
      <dsp:txXfrm>
        <a:off x="2797354" y="2901721"/>
        <a:ext cx="1925566" cy="17651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28BEE-E8DA-45FD-B203-1D8FB7598A22}">
      <dsp:nvSpPr>
        <dsp:cNvPr id="0" name=""/>
        <dsp:cNvSpPr/>
      </dsp:nvSpPr>
      <dsp:spPr>
        <a:xfrm>
          <a:off x="0" y="3749179"/>
          <a:ext cx="10515600" cy="96282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t>Implementation</a:t>
          </a:r>
        </a:p>
      </dsp:txBody>
      <dsp:txXfrm>
        <a:off x="0" y="3749179"/>
        <a:ext cx="10515600" cy="519924"/>
      </dsp:txXfrm>
    </dsp:sp>
    <dsp:sp modelId="{71736330-7D36-4DF8-8A02-3D8F9693A482}">
      <dsp:nvSpPr>
        <dsp:cNvPr id="0" name=""/>
        <dsp:cNvSpPr/>
      </dsp:nvSpPr>
      <dsp:spPr>
        <a:xfrm>
          <a:off x="0" y="4258605"/>
          <a:ext cx="10515600" cy="64433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Configure value chain</a:t>
          </a:r>
        </a:p>
        <a:p>
          <a:pPr marL="0" lvl="0" indent="0" algn="ctr" defTabSz="711200">
            <a:lnSpc>
              <a:spcPct val="90000"/>
            </a:lnSpc>
            <a:spcBef>
              <a:spcPct val="0"/>
            </a:spcBef>
            <a:spcAft>
              <a:spcPct val="35000"/>
            </a:spcAft>
            <a:buNone/>
          </a:pPr>
          <a:r>
            <a:rPr lang="en-IE" sz="1600" kern="1200" dirty="0"/>
            <a:t>Value chain and value systems are configured are best suit the chosen strategy</a:t>
          </a:r>
        </a:p>
      </dsp:txBody>
      <dsp:txXfrm>
        <a:off x="0" y="4258605"/>
        <a:ext cx="10515600" cy="644338"/>
      </dsp:txXfrm>
    </dsp:sp>
    <dsp:sp modelId="{57A18CA3-9F7D-4EA2-A93B-4D6786D89415}">
      <dsp:nvSpPr>
        <dsp:cNvPr id="0" name=""/>
        <dsp:cNvSpPr/>
      </dsp:nvSpPr>
      <dsp:spPr>
        <a:xfrm rot="10800000">
          <a:off x="0" y="2134148"/>
          <a:ext cx="10515600" cy="1636042"/>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t>Choice</a:t>
          </a:r>
        </a:p>
        <a:p>
          <a:pPr marL="0" lvl="0" indent="0" algn="ctr" defTabSz="711200">
            <a:lnSpc>
              <a:spcPct val="90000"/>
            </a:lnSpc>
            <a:spcBef>
              <a:spcPct val="0"/>
            </a:spcBef>
            <a:spcAft>
              <a:spcPct val="35000"/>
            </a:spcAft>
            <a:buNone/>
          </a:pPr>
          <a:r>
            <a:rPr lang="en-IE" sz="1600" b="1" kern="1200" dirty="0"/>
            <a:t>Generic Strategies </a:t>
          </a:r>
        </a:p>
      </dsp:txBody>
      <dsp:txXfrm rot="-10800000">
        <a:off x="0" y="2134148"/>
        <a:ext cx="10515600" cy="574250"/>
      </dsp:txXfrm>
    </dsp:sp>
    <dsp:sp modelId="{F4D0F21D-2001-4A3C-921C-39B47B32ECD2}">
      <dsp:nvSpPr>
        <dsp:cNvPr id="0" name=""/>
        <dsp:cNvSpPr/>
      </dsp:nvSpPr>
      <dsp:spPr>
        <a:xfrm>
          <a:off x="5134" y="2681056"/>
          <a:ext cx="3501776" cy="544379"/>
        </a:xfrm>
        <a:prstGeom prst="rect">
          <a:avLst/>
        </a:prstGeom>
        <a:solidFill>
          <a:schemeClr val="accent5">
            <a:tint val="40000"/>
            <a:alpha val="90000"/>
            <a:hueOff val="-1123294"/>
            <a:satOff val="-3805"/>
            <a:lumOff val="-48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Low cost</a:t>
          </a:r>
        </a:p>
      </dsp:txBody>
      <dsp:txXfrm>
        <a:off x="5134" y="2681056"/>
        <a:ext cx="3501776" cy="544379"/>
      </dsp:txXfrm>
    </dsp:sp>
    <dsp:sp modelId="{B4D91AF8-126B-4A1B-8D8D-EFA316691A82}">
      <dsp:nvSpPr>
        <dsp:cNvPr id="0" name=""/>
        <dsp:cNvSpPr/>
      </dsp:nvSpPr>
      <dsp:spPr>
        <a:xfrm>
          <a:off x="3506911" y="2681056"/>
          <a:ext cx="3501776" cy="544379"/>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Differentiation</a:t>
          </a:r>
        </a:p>
      </dsp:txBody>
      <dsp:txXfrm>
        <a:off x="3506911" y="2681056"/>
        <a:ext cx="3501776" cy="544379"/>
      </dsp:txXfrm>
    </dsp:sp>
    <dsp:sp modelId="{3DE65AB1-595F-4C7F-8FAE-F210EE59C252}">
      <dsp:nvSpPr>
        <dsp:cNvPr id="0" name=""/>
        <dsp:cNvSpPr/>
      </dsp:nvSpPr>
      <dsp:spPr>
        <a:xfrm>
          <a:off x="7008688" y="2681056"/>
          <a:ext cx="3501776" cy="544379"/>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Focus</a:t>
          </a:r>
        </a:p>
      </dsp:txBody>
      <dsp:txXfrm>
        <a:off x="7008688" y="2681056"/>
        <a:ext cx="3501776" cy="544379"/>
      </dsp:txXfrm>
    </dsp:sp>
    <dsp:sp modelId="{199BF952-F905-403A-BEC9-4ECA7B023675}">
      <dsp:nvSpPr>
        <dsp:cNvPr id="0" name=""/>
        <dsp:cNvSpPr/>
      </dsp:nvSpPr>
      <dsp:spPr>
        <a:xfrm rot="10800000">
          <a:off x="0" y="827"/>
          <a:ext cx="10515600" cy="2154331"/>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t>Analysis</a:t>
          </a:r>
        </a:p>
      </dsp:txBody>
      <dsp:txXfrm rot="-10800000">
        <a:off x="0" y="827"/>
        <a:ext cx="10515600" cy="756170"/>
      </dsp:txXfrm>
    </dsp:sp>
    <dsp:sp modelId="{6CD3B5D4-F11D-47C7-B049-8D862B948631}">
      <dsp:nvSpPr>
        <dsp:cNvPr id="0" name=""/>
        <dsp:cNvSpPr/>
      </dsp:nvSpPr>
      <dsp:spPr>
        <a:xfrm>
          <a:off x="5134" y="756997"/>
          <a:ext cx="3501776" cy="644145"/>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Five Forces</a:t>
          </a:r>
        </a:p>
        <a:p>
          <a:pPr marL="0" lvl="0" indent="0" algn="ctr" defTabSz="711200">
            <a:lnSpc>
              <a:spcPct val="90000"/>
            </a:lnSpc>
            <a:spcBef>
              <a:spcPct val="0"/>
            </a:spcBef>
            <a:spcAft>
              <a:spcPct val="35000"/>
            </a:spcAft>
            <a:buNone/>
          </a:pPr>
          <a:r>
            <a:rPr lang="en-IE" sz="1000" kern="1200" dirty="0"/>
            <a:t>Identifies the reasons for the competitive pressures within the industry</a:t>
          </a:r>
        </a:p>
      </dsp:txBody>
      <dsp:txXfrm>
        <a:off x="5134" y="756997"/>
        <a:ext cx="3501776" cy="644145"/>
      </dsp:txXfrm>
    </dsp:sp>
    <dsp:sp modelId="{3CBA1E6E-A76D-47B3-B686-39C6DC87E0FB}">
      <dsp:nvSpPr>
        <dsp:cNvPr id="0" name=""/>
        <dsp:cNvSpPr/>
      </dsp:nvSpPr>
      <dsp:spPr>
        <a:xfrm>
          <a:off x="3506911" y="756997"/>
          <a:ext cx="3501776" cy="644145"/>
        </a:xfrm>
        <a:prstGeom prst="rect">
          <a:avLst/>
        </a:prstGeom>
        <a:solidFill>
          <a:schemeClr val="accent5">
            <a:tint val="40000"/>
            <a:alpha val="90000"/>
            <a:hueOff val="-5616468"/>
            <a:satOff val="-19027"/>
            <a:lumOff val="-244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Strategic group analysis</a:t>
          </a:r>
        </a:p>
        <a:p>
          <a:pPr marL="0" lvl="0" indent="0" algn="ctr" defTabSz="711200">
            <a:lnSpc>
              <a:spcPct val="90000"/>
            </a:lnSpc>
            <a:spcBef>
              <a:spcPct val="0"/>
            </a:spcBef>
            <a:spcAft>
              <a:spcPct val="35000"/>
            </a:spcAft>
            <a:buNone/>
          </a:pPr>
          <a:r>
            <a:rPr lang="en-IE" sz="1000" kern="1200" dirty="0"/>
            <a:t>Identifies the characteristics of groups within the industry </a:t>
          </a:r>
        </a:p>
      </dsp:txBody>
      <dsp:txXfrm>
        <a:off x="3506911" y="756997"/>
        <a:ext cx="3501776" cy="644145"/>
      </dsp:txXfrm>
    </dsp:sp>
    <dsp:sp modelId="{CCFC69A5-CB34-4B0A-99E0-447A72E8041B}">
      <dsp:nvSpPr>
        <dsp:cNvPr id="0" name=""/>
        <dsp:cNvSpPr/>
      </dsp:nvSpPr>
      <dsp:spPr>
        <a:xfrm>
          <a:off x="7008688" y="756997"/>
          <a:ext cx="3501776" cy="64414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Value chain analysis</a:t>
          </a:r>
        </a:p>
        <a:p>
          <a:pPr marL="0" lvl="0" indent="0" algn="ctr" defTabSz="711200">
            <a:lnSpc>
              <a:spcPct val="90000"/>
            </a:lnSpc>
            <a:spcBef>
              <a:spcPct val="0"/>
            </a:spcBef>
            <a:spcAft>
              <a:spcPct val="35000"/>
            </a:spcAft>
            <a:buNone/>
          </a:pPr>
          <a:r>
            <a:rPr lang="en-IE" sz="1000" kern="1200" dirty="0"/>
            <a:t>Assesses the capabilities of the company</a:t>
          </a:r>
        </a:p>
      </dsp:txBody>
      <dsp:txXfrm>
        <a:off x="7008688" y="756997"/>
        <a:ext cx="3501776" cy="6441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16123-C79D-4330-A262-5A476A36004F}">
      <dsp:nvSpPr>
        <dsp:cNvPr id="0" name=""/>
        <dsp:cNvSpPr/>
      </dsp:nvSpPr>
      <dsp:spPr>
        <a:xfrm>
          <a:off x="4621" y="155215"/>
          <a:ext cx="4040906" cy="404090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2385" tIns="27940" rIns="222385" bIns="27940" numCol="1" spcCol="1270" anchor="ctr" anchorCtr="0">
          <a:noAutofit/>
        </a:bodyPr>
        <a:lstStyle/>
        <a:p>
          <a:pPr marL="0" lvl="0" indent="0" algn="ctr" defTabSz="977900">
            <a:lnSpc>
              <a:spcPct val="90000"/>
            </a:lnSpc>
            <a:spcBef>
              <a:spcPct val="0"/>
            </a:spcBef>
            <a:spcAft>
              <a:spcPct val="35000"/>
            </a:spcAft>
            <a:buNone/>
          </a:pPr>
          <a:r>
            <a:rPr lang="en-GB" sz="2200" b="0" i="0" kern="1200" baseline="0"/>
            <a:t>An industry is a group of firms producing products and services that are essentially the same. For example, pharmaceutical industry and airline industry</a:t>
          </a:r>
          <a:endParaRPr lang="en-IE" sz="2200" kern="1200"/>
        </a:p>
      </dsp:txBody>
      <dsp:txXfrm>
        <a:off x="596398" y="746992"/>
        <a:ext cx="2857352" cy="2857352"/>
      </dsp:txXfrm>
    </dsp:sp>
    <dsp:sp modelId="{6A9C3539-0CDF-4475-96BA-EFB4D4DFFCD1}">
      <dsp:nvSpPr>
        <dsp:cNvPr id="0" name=""/>
        <dsp:cNvSpPr/>
      </dsp:nvSpPr>
      <dsp:spPr>
        <a:xfrm>
          <a:off x="3237346" y="155215"/>
          <a:ext cx="4040906" cy="4040906"/>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2385" tIns="27940" rIns="222385" bIns="27940" numCol="1" spcCol="1270" anchor="ctr" anchorCtr="0">
          <a:noAutofit/>
        </a:bodyPr>
        <a:lstStyle/>
        <a:p>
          <a:pPr marL="0" lvl="0" indent="0" algn="ctr" defTabSz="977900">
            <a:lnSpc>
              <a:spcPct val="90000"/>
            </a:lnSpc>
            <a:spcBef>
              <a:spcPct val="0"/>
            </a:spcBef>
            <a:spcAft>
              <a:spcPct val="35000"/>
            </a:spcAft>
            <a:buNone/>
          </a:pPr>
          <a:r>
            <a:rPr lang="en-GB" sz="2200" b="0" i="0" kern="1200" baseline="0"/>
            <a:t>A market is a group of customers for specific products or services that are essentially the same (e.g. the market for luxury cars in Germany)</a:t>
          </a:r>
          <a:endParaRPr lang="en-IE" sz="2200" kern="1200"/>
        </a:p>
      </dsp:txBody>
      <dsp:txXfrm>
        <a:off x="3829123" y="746992"/>
        <a:ext cx="2857352" cy="2857352"/>
      </dsp:txXfrm>
    </dsp:sp>
    <dsp:sp modelId="{0A1E1EE6-93CE-43BE-9ABA-513694C98048}">
      <dsp:nvSpPr>
        <dsp:cNvPr id="0" name=""/>
        <dsp:cNvSpPr/>
      </dsp:nvSpPr>
      <dsp:spPr>
        <a:xfrm>
          <a:off x="6470072" y="155215"/>
          <a:ext cx="4040906" cy="4040906"/>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2385" tIns="27940" rIns="222385" bIns="27940" numCol="1" spcCol="1270" anchor="ctr" anchorCtr="0">
          <a:noAutofit/>
        </a:bodyPr>
        <a:lstStyle/>
        <a:p>
          <a:pPr marL="0" lvl="0" indent="0" algn="ctr" defTabSz="977900">
            <a:lnSpc>
              <a:spcPct val="90000"/>
            </a:lnSpc>
            <a:spcBef>
              <a:spcPct val="0"/>
            </a:spcBef>
            <a:spcAft>
              <a:spcPct val="35000"/>
            </a:spcAft>
            <a:buNone/>
          </a:pPr>
          <a:r>
            <a:rPr lang="en-GB" sz="2200" b="0" i="0" kern="1200" baseline="0"/>
            <a:t>A sector is a broad industry group (or a group of markets) especially in the public sector (e.g. the health sector)</a:t>
          </a:r>
          <a:endParaRPr lang="en-IE" sz="2200" kern="1200"/>
        </a:p>
      </dsp:txBody>
      <dsp:txXfrm>
        <a:off x="7061849" y="746992"/>
        <a:ext cx="2857352" cy="28573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1FA64-79BA-442A-9B74-A6E96932AEC9}">
      <dsp:nvSpPr>
        <dsp:cNvPr id="0" name=""/>
        <dsp:cNvSpPr/>
      </dsp:nvSpPr>
      <dsp:spPr>
        <a:xfrm>
          <a:off x="2601" y="241881"/>
          <a:ext cx="2535994" cy="547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Cost Leadership </a:t>
          </a:r>
          <a:endParaRPr lang="en-IE" sz="2400" b="1" kern="1200" dirty="0"/>
        </a:p>
      </dsp:txBody>
      <dsp:txXfrm>
        <a:off x="2601" y="241881"/>
        <a:ext cx="2535994" cy="547200"/>
      </dsp:txXfrm>
    </dsp:sp>
    <dsp:sp modelId="{5127CD01-585D-43A3-A8D8-41C1FDC1CA9F}">
      <dsp:nvSpPr>
        <dsp:cNvPr id="0" name=""/>
        <dsp:cNvSpPr/>
      </dsp:nvSpPr>
      <dsp:spPr>
        <a:xfrm>
          <a:off x="2601" y="789081"/>
          <a:ext cx="2535994" cy="333466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Increasing profits by reducing costs, while charging industry-average prices</a:t>
          </a:r>
          <a:endParaRPr lang="en-IE" sz="1900" kern="1200" dirty="0"/>
        </a:p>
        <a:p>
          <a:pPr marL="171450" lvl="1" indent="-171450" algn="l" defTabSz="844550">
            <a:lnSpc>
              <a:spcPct val="90000"/>
            </a:lnSpc>
            <a:spcBef>
              <a:spcPct val="0"/>
            </a:spcBef>
            <a:spcAft>
              <a:spcPct val="15000"/>
            </a:spcAft>
            <a:buChar char="•"/>
          </a:pPr>
          <a:r>
            <a:rPr lang="en-US" sz="1900" kern="1200" dirty="0"/>
            <a:t>Increasing market share by charging lower prices, while still making a reasonable profit on each sale because of reduced costs</a:t>
          </a:r>
          <a:endParaRPr lang="en-IE" sz="1900" kern="1200" dirty="0"/>
        </a:p>
      </dsp:txBody>
      <dsp:txXfrm>
        <a:off x="2601" y="789081"/>
        <a:ext cx="2535994" cy="3334660"/>
      </dsp:txXfrm>
    </dsp:sp>
    <dsp:sp modelId="{2806876F-976D-454F-8FE2-2391E8EBF834}">
      <dsp:nvSpPr>
        <dsp:cNvPr id="0" name=""/>
        <dsp:cNvSpPr/>
      </dsp:nvSpPr>
      <dsp:spPr>
        <a:xfrm>
          <a:off x="2893634" y="241881"/>
          <a:ext cx="2535994" cy="54720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Differentiation </a:t>
          </a:r>
          <a:endParaRPr lang="en-IE" sz="2400" b="1" kern="1200" dirty="0"/>
        </a:p>
      </dsp:txBody>
      <dsp:txXfrm>
        <a:off x="2893634" y="241881"/>
        <a:ext cx="2535994" cy="547200"/>
      </dsp:txXfrm>
    </dsp:sp>
    <dsp:sp modelId="{3834AC14-D5DC-4D49-B441-B25C59568D7B}">
      <dsp:nvSpPr>
        <dsp:cNvPr id="0" name=""/>
        <dsp:cNvSpPr/>
      </dsp:nvSpPr>
      <dsp:spPr>
        <a:xfrm>
          <a:off x="2893634" y="789081"/>
          <a:ext cx="2535994" cy="333466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Involves making  products or services different from &amp; more attractive than those of the competitors </a:t>
          </a:r>
          <a:endParaRPr lang="en-IE" sz="1900" kern="1200" dirty="0"/>
        </a:p>
      </dsp:txBody>
      <dsp:txXfrm>
        <a:off x="2893634" y="789081"/>
        <a:ext cx="2535994" cy="3334660"/>
      </dsp:txXfrm>
    </dsp:sp>
    <dsp:sp modelId="{FC2C5DC3-7916-4124-9596-DBF460B72022}">
      <dsp:nvSpPr>
        <dsp:cNvPr id="0" name=""/>
        <dsp:cNvSpPr/>
      </dsp:nvSpPr>
      <dsp:spPr>
        <a:xfrm>
          <a:off x="5784667" y="241881"/>
          <a:ext cx="2535994" cy="5472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Focus  </a:t>
          </a:r>
          <a:endParaRPr lang="en-IE" sz="2400" b="1" kern="1200" dirty="0"/>
        </a:p>
      </dsp:txBody>
      <dsp:txXfrm>
        <a:off x="5784667" y="241881"/>
        <a:ext cx="2535994" cy="547200"/>
      </dsp:txXfrm>
    </dsp:sp>
    <dsp:sp modelId="{A314DFE7-AEF4-4DBC-8071-92398E705764}">
      <dsp:nvSpPr>
        <dsp:cNvPr id="0" name=""/>
        <dsp:cNvSpPr/>
      </dsp:nvSpPr>
      <dsp:spPr>
        <a:xfrm>
          <a:off x="5784667" y="789081"/>
          <a:ext cx="2535994" cy="333466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Concentrate on niche markets</a:t>
          </a:r>
          <a:endParaRPr lang="en-IE" sz="1900" kern="1200" dirty="0"/>
        </a:p>
        <a:p>
          <a:pPr marL="171450" lvl="1" indent="-171450" algn="l" defTabSz="844550">
            <a:lnSpc>
              <a:spcPct val="90000"/>
            </a:lnSpc>
            <a:spcBef>
              <a:spcPct val="0"/>
            </a:spcBef>
            <a:spcAft>
              <a:spcPct val="15000"/>
            </a:spcAft>
            <a:buChar char="•"/>
          </a:pPr>
          <a:r>
            <a:rPr lang="en-US" sz="1900" kern="1200" dirty="0"/>
            <a:t>By understanding the dynamics of that market and the unique needs of customers within it</a:t>
          </a:r>
          <a:endParaRPr lang="en-IE" sz="1900" kern="1200" dirty="0"/>
        </a:p>
        <a:p>
          <a:pPr marL="171450" lvl="1" indent="-171450" algn="l" defTabSz="844550">
            <a:lnSpc>
              <a:spcPct val="90000"/>
            </a:lnSpc>
            <a:spcBef>
              <a:spcPct val="0"/>
            </a:spcBef>
            <a:spcAft>
              <a:spcPct val="15000"/>
            </a:spcAft>
            <a:buChar char="•"/>
          </a:pPr>
          <a:r>
            <a:rPr lang="en-US" sz="1900" kern="1200" dirty="0"/>
            <a:t>Develop uniquely low-cost or well-specified products for the market</a:t>
          </a:r>
          <a:endParaRPr lang="en-IE" sz="1900" kern="1200" dirty="0"/>
        </a:p>
      </dsp:txBody>
      <dsp:txXfrm>
        <a:off x="5784667" y="789081"/>
        <a:ext cx="2535994" cy="33346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E88D2-095F-4986-A0D4-39CDBD49C981}">
      <dsp:nvSpPr>
        <dsp:cNvPr id="0" name=""/>
        <dsp:cNvSpPr/>
      </dsp:nvSpPr>
      <dsp:spPr>
        <a:xfrm>
          <a:off x="0" y="4219176"/>
          <a:ext cx="10515600" cy="55376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altLang="en-US" sz="1400" b="0" kern="1200" dirty="0"/>
            <a:t>Not</a:t>
          </a:r>
          <a:r>
            <a:rPr lang="en-US" altLang="en-US" sz="1400" kern="1200" dirty="0"/>
            <a:t> enough to focus on only one market segment because the organization is too small to serve a broader market </a:t>
          </a:r>
        </a:p>
        <a:p>
          <a:pPr marL="0" lvl="0" indent="0" algn="ctr" defTabSz="622300">
            <a:lnSpc>
              <a:spcPct val="90000"/>
            </a:lnSpc>
            <a:spcBef>
              <a:spcPct val="0"/>
            </a:spcBef>
            <a:spcAft>
              <a:spcPct val="35000"/>
            </a:spcAft>
            <a:buNone/>
          </a:pPr>
          <a:r>
            <a:rPr lang="en-US" altLang="en-US" sz="1400" kern="1200" dirty="0"/>
            <a:t>(Risk competing against better-resourced broad market companies' offerings)</a:t>
          </a:r>
        </a:p>
      </dsp:txBody>
      <dsp:txXfrm>
        <a:off x="0" y="4219176"/>
        <a:ext cx="10515600" cy="553764"/>
      </dsp:txXfrm>
    </dsp:sp>
    <dsp:sp modelId="{D8D997BD-DC7F-4547-A64F-FD818A47D4D0}">
      <dsp:nvSpPr>
        <dsp:cNvPr id="0" name=""/>
        <dsp:cNvSpPr/>
      </dsp:nvSpPr>
      <dsp:spPr>
        <a:xfrm rot="10800000">
          <a:off x="0" y="3375793"/>
          <a:ext cx="10515600" cy="851690"/>
        </a:xfrm>
        <a:prstGeom prst="upArrowCallou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Whether Cost Focus or Differentiation Focus, key is to ensure that the business is adding something extra as a result of serving only that market niche</a:t>
          </a:r>
          <a:endParaRPr lang="en-IE" sz="1400" kern="1200" dirty="0"/>
        </a:p>
      </dsp:txBody>
      <dsp:txXfrm rot="10800000">
        <a:off x="0" y="3375793"/>
        <a:ext cx="10515600" cy="553403"/>
      </dsp:txXfrm>
    </dsp:sp>
    <dsp:sp modelId="{66DAF662-B3DA-4531-952F-A46FD7F747F9}">
      <dsp:nvSpPr>
        <dsp:cNvPr id="0" name=""/>
        <dsp:cNvSpPr/>
      </dsp:nvSpPr>
      <dsp:spPr>
        <a:xfrm rot="10800000">
          <a:off x="0" y="2532409"/>
          <a:ext cx="10515600" cy="851690"/>
        </a:xfrm>
        <a:prstGeom prst="upArrowCallou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Focus is not normally enough on its own</a:t>
          </a:r>
          <a:endParaRPr lang="en-IE" sz="1400" kern="1200"/>
        </a:p>
      </dsp:txBody>
      <dsp:txXfrm rot="10800000">
        <a:off x="0" y="2532409"/>
        <a:ext cx="10515600" cy="553403"/>
      </dsp:txXfrm>
    </dsp:sp>
    <dsp:sp modelId="{2E0B401E-B945-4054-BEDC-A7EBD88E4BBA}">
      <dsp:nvSpPr>
        <dsp:cNvPr id="0" name=""/>
        <dsp:cNvSpPr/>
      </dsp:nvSpPr>
      <dsp:spPr>
        <a:xfrm rot="10800000">
          <a:off x="0" y="1689025"/>
          <a:ext cx="10515600" cy="851690"/>
        </a:xfrm>
        <a:prstGeom prst="upArrowCallou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As with broad market strategies, it is still essential to decide whether to pursue Cost Leadership or Differentiation once a focus strategy has been selected as the main approach</a:t>
          </a:r>
          <a:endParaRPr lang="en-IE" sz="1400" kern="1200"/>
        </a:p>
      </dsp:txBody>
      <dsp:txXfrm rot="10800000">
        <a:off x="0" y="1689025"/>
        <a:ext cx="10515600" cy="553403"/>
      </dsp:txXfrm>
    </dsp:sp>
    <dsp:sp modelId="{51C8EAE4-111B-4C44-B82D-4B67C77A9DFA}">
      <dsp:nvSpPr>
        <dsp:cNvPr id="0" name=""/>
        <dsp:cNvSpPr/>
      </dsp:nvSpPr>
      <dsp:spPr>
        <a:xfrm rot="10800000">
          <a:off x="0" y="845642"/>
          <a:ext cx="10515600" cy="851690"/>
        </a:xfrm>
        <a:prstGeom prst="upArrowCallou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Tend to build strong brand loyalty amongst their customers. This makes their market segment less attractive to competitors</a:t>
          </a:r>
          <a:endParaRPr lang="en-IE" sz="1400" kern="1200"/>
        </a:p>
      </dsp:txBody>
      <dsp:txXfrm rot="10800000">
        <a:off x="0" y="845642"/>
        <a:ext cx="10515600" cy="553403"/>
      </dsp:txXfrm>
    </dsp:sp>
    <dsp:sp modelId="{F92E200A-01D7-488E-B27A-56BA36D4A299}">
      <dsp:nvSpPr>
        <dsp:cNvPr id="0" name=""/>
        <dsp:cNvSpPr/>
      </dsp:nvSpPr>
      <dsp:spPr>
        <a:xfrm rot="10800000">
          <a:off x="0" y="2258"/>
          <a:ext cx="10515600" cy="851690"/>
        </a:xfrm>
        <a:prstGeom prst="upArrowCallou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Attempts to achieve a competitive advantage by creating a product or service that is perceived as unique and, by understanding the dynamics of that market and the unique needs of customers within it, develop uniquely low-cost or well-specified products for the market</a:t>
          </a:r>
          <a:endParaRPr lang="en-IE" sz="1400" kern="1200" dirty="0"/>
        </a:p>
      </dsp:txBody>
      <dsp:txXfrm rot="10800000">
        <a:off x="0" y="2258"/>
        <a:ext cx="10515600" cy="5534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AD7BE-E9E8-4A71-B2C5-A2E661566CFC}">
      <dsp:nvSpPr>
        <dsp:cNvPr id="0" name=""/>
        <dsp:cNvSpPr/>
      </dsp:nvSpPr>
      <dsp:spPr>
        <a:xfrm>
          <a:off x="0" y="4150554"/>
          <a:ext cx="10515600" cy="9080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IE" sz="1700" b="1" i="0" kern="1200" dirty="0"/>
            <a:t>I</a:t>
          </a:r>
          <a:r>
            <a:rPr lang="vi-VN" sz="1700" b="1" i="0" kern="1200" dirty="0"/>
            <a:t>nnovation</a:t>
          </a:r>
          <a:endParaRPr lang="en-IE" sz="1700" b="1" i="0" kern="1200" dirty="0"/>
        </a:p>
      </dsp:txBody>
      <dsp:txXfrm>
        <a:off x="0" y="4150554"/>
        <a:ext cx="10515600" cy="490341"/>
      </dsp:txXfrm>
    </dsp:sp>
    <dsp:sp modelId="{1226A958-A90E-43FD-8E2C-9A7CBB53906E}">
      <dsp:nvSpPr>
        <dsp:cNvPr id="0" name=""/>
        <dsp:cNvSpPr/>
      </dsp:nvSpPr>
      <dsp:spPr>
        <a:xfrm>
          <a:off x="0" y="4622735"/>
          <a:ext cx="10515600" cy="41769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vi-VN" sz="1100" i="0" kern="1200"/>
            <a:t>HR strategies focus on the delivery of added value through ‘softer’ HR techniques and policies</a:t>
          </a:r>
          <a:endParaRPr lang="en-IE" sz="1100" i="0" kern="1200"/>
        </a:p>
      </dsp:txBody>
      <dsp:txXfrm>
        <a:off x="0" y="4622735"/>
        <a:ext cx="10515600" cy="417698"/>
      </dsp:txXfrm>
    </dsp:sp>
    <dsp:sp modelId="{6DF3C7C0-1C39-4F8C-9CF5-90BA0B76C770}">
      <dsp:nvSpPr>
        <dsp:cNvPr id="0" name=""/>
        <dsp:cNvSpPr/>
      </dsp:nvSpPr>
      <dsp:spPr>
        <a:xfrm rot="10800000">
          <a:off x="0" y="2767609"/>
          <a:ext cx="10515600" cy="1396565"/>
        </a:xfrm>
        <a:prstGeom prst="upArrowCallou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b="1" i="0" kern="1200" dirty="0"/>
            <a:t>Q</a:t>
          </a:r>
          <a:r>
            <a:rPr lang="vi-VN" sz="1700" b="1" i="0" kern="1200" dirty="0"/>
            <a:t>uality </a:t>
          </a:r>
          <a:r>
            <a:rPr lang="en-IE" sz="1700" b="1" i="0" kern="1200" dirty="0"/>
            <a:t>E</a:t>
          </a:r>
          <a:r>
            <a:rPr lang="vi-VN" sz="1700" b="1" i="0" kern="1200" dirty="0"/>
            <a:t>nhancement</a:t>
          </a:r>
          <a:endParaRPr lang="en-IE" sz="1700" b="1" i="0" kern="1200" dirty="0"/>
        </a:p>
      </dsp:txBody>
      <dsp:txXfrm rot="-10800000">
        <a:off x="0" y="2767609"/>
        <a:ext cx="10515600" cy="490194"/>
      </dsp:txXfrm>
    </dsp:sp>
    <dsp:sp modelId="{C15208F4-4A41-4E64-A4AF-3B2917C20735}">
      <dsp:nvSpPr>
        <dsp:cNvPr id="0" name=""/>
        <dsp:cNvSpPr/>
      </dsp:nvSpPr>
      <dsp:spPr>
        <a:xfrm>
          <a:off x="0" y="3257804"/>
          <a:ext cx="10515600" cy="417573"/>
        </a:xfrm>
        <a:prstGeom prst="rect">
          <a:avLst/>
        </a:prstGeom>
        <a:solidFill>
          <a:schemeClr val="accent5">
            <a:tint val="40000"/>
            <a:alpha val="90000"/>
            <a:hueOff val="-1347952"/>
            <a:satOff val="-4566"/>
            <a:lumOff val="-58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i="0" kern="1200"/>
            <a:t>Encourages employee involvement and employee flexibility</a:t>
          </a:r>
          <a:endParaRPr lang="en-IE" sz="1100" i="0" kern="1200"/>
        </a:p>
      </dsp:txBody>
      <dsp:txXfrm>
        <a:off x="0" y="3257804"/>
        <a:ext cx="10515600" cy="417573"/>
      </dsp:txXfrm>
    </dsp:sp>
    <dsp:sp modelId="{4D15139C-CEEC-4EC0-8A3D-66A856454813}">
      <dsp:nvSpPr>
        <dsp:cNvPr id="0" name=""/>
        <dsp:cNvSpPr/>
      </dsp:nvSpPr>
      <dsp:spPr>
        <a:xfrm rot="10800000">
          <a:off x="0" y="1384665"/>
          <a:ext cx="10515600" cy="1396565"/>
        </a:xfrm>
        <a:prstGeom prst="upArrowCallou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IE" sz="1700" b="1" i="0" kern="1200" dirty="0"/>
            <a:t>C</a:t>
          </a:r>
          <a:r>
            <a:rPr lang="vi-VN" sz="1700" b="1" i="0" kern="1200" dirty="0"/>
            <a:t>ost </a:t>
          </a:r>
          <a:r>
            <a:rPr lang="en-IE" sz="1700" b="1" i="0" kern="1200" dirty="0"/>
            <a:t>R</a:t>
          </a:r>
          <a:r>
            <a:rPr lang="vi-VN" sz="1700" b="1" i="0" kern="1200" dirty="0"/>
            <a:t>eduction</a:t>
          </a:r>
          <a:endParaRPr lang="en-IE" sz="1700" b="1" i="0" kern="1200" dirty="0"/>
        </a:p>
      </dsp:txBody>
      <dsp:txXfrm rot="-10800000">
        <a:off x="0" y="1384665"/>
        <a:ext cx="10515600" cy="490194"/>
      </dsp:txXfrm>
    </dsp:sp>
    <dsp:sp modelId="{2B4F4DFA-E2EA-4355-AA84-9E64FE0A3EDE}">
      <dsp:nvSpPr>
        <dsp:cNvPr id="0" name=""/>
        <dsp:cNvSpPr/>
      </dsp:nvSpPr>
      <dsp:spPr>
        <a:xfrm>
          <a:off x="0" y="1874859"/>
          <a:ext cx="10515600" cy="417573"/>
        </a:xfrm>
        <a:prstGeom prst="rect">
          <a:avLst/>
        </a:prstGeom>
        <a:solidFill>
          <a:schemeClr val="accent5">
            <a:tint val="40000"/>
            <a:alpha val="90000"/>
            <a:hueOff val="-2695905"/>
            <a:satOff val="-9133"/>
            <a:lumOff val="-1171"/>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vi-VN" sz="1100" i="0" kern="1200"/>
            <a:t>HR strategy is likely to focus on the delivery of efficiency through mainly ‘hard’ HR techniques</a:t>
          </a:r>
          <a:endParaRPr lang="en-IE" sz="1100" i="0" kern="1200"/>
        </a:p>
      </dsp:txBody>
      <dsp:txXfrm>
        <a:off x="0" y="1874859"/>
        <a:ext cx="10515600" cy="417573"/>
      </dsp:txXfrm>
    </dsp:sp>
    <dsp:sp modelId="{6855AFFA-926A-4936-863B-B6F8075DFEC1}">
      <dsp:nvSpPr>
        <dsp:cNvPr id="0" name=""/>
        <dsp:cNvSpPr/>
      </dsp:nvSpPr>
      <dsp:spPr>
        <a:xfrm rot="10800000">
          <a:off x="0" y="1720"/>
          <a:ext cx="10515600" cy="1396565"/>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vi-VN" sz="1700" b="1" i="0" kern="1200" dirty="0"/>
            <a:t>Three key bases </a:t>
          </a:r>
          <a:endParaRPr lang="en-IE" sz="1700" b="1" i="0" kern="1200" dirty="0"/>
        </a:p>
      </dsp:txBody>
      <dsp:txXfrm rot="-10800000">
        <a:off x="0" y="1720"/>
        <a:ext cx="10515600" cy="490194"/>
      </dsp:txXfrm>
    </dsp:sp>
    <dsp:sp modelId="{D51637F7-3F86-448F-88FA-B65DF288E728}">
      <dsp:nvSpPr>
        <dsp:cNvPr id="0" name=""/>
        <dsp:cNvSpPr/>
      </dsp:nvSpPr>
      <dsp:spPr>
        <a:xfrm>
          <a:off x="5134" y="491914"/>
          <a:ext cx="3501776" cy="417573"/>
        </a:xfrm>
        <a:prstGeom prst="rect">
          <a:avLst/>
        </a:prstGeom>
        <a:solidFill>
          <a:schemeClr val="accent5">
            <a:tint val="40000"/>
            <a:alpha val="90000"/>
            <a:hueOff val="-4043857"/>
            <a:satOff val="-13699"/>
            <a:lumOff val="-1757"/>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i="0" kern="1200" dirty="0"/>
            <a:t>C</a:t>
          </a:r>
          <a:r>
            <a:rPr lang="vi-VN" sz="1100" i="0" kern="1200" dirty="0"/>
            <a:t>ost </a:t>
          </a:r>
          <a:r>
            <a:rPr lang="en-IE" sz="1100" i="0" kern="1200" dirty="0"/>
            <a:t>L</a:t>
          </a:r>
          <a:r>
            <a:rPr lang="vi-VN" sz="1100" i="0" kern="1200" dirty="0"/>
            <a:t>eadership</a:t>
          </a:r>
          <a:endParaRPr lang="en-IE" sz="1100" i="0" kern="1200" dirty="0"/>
        </a:p>
      </dsp:txBody>
      <dsp:txXfrm>
        <a:off x="5134" y="491914"/>
        <a:ext cx="3501776" cy="417573"/>
      </dsp:txXfrm>
    </dsp:sp>
    <dsp:sp modelId="{8E179AF6-05A3-44F5-A587-796E69C3FC8E}">
      <dsp:nvSpPr>
        <dsp:cNvPr id="0" name=""/>
        <dsp:cNvSpPr/>
      </dsp:nvSpPr>
      <dsp:spPr>
        <a:xfrm>
          <a:off x="3506911" y="491914"/>
          <a:ext cx="3501776" cy="417573"/>
        </a:xfrm>
        <a:prstGeom prst="rect">
          <a:avLst/>
        </a:prstGeom>
        <a:solidFill>
          <a:schemeClr val="accent5">
            <a:tint val="40000"/>
            <a:alpha val="90000"/>
            <a:hueOff val="-5391810"/>
            <a:satOff val="-18266"/>
            <a:lumOff val="-234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i="0" kern="1200" dirty="0"/>
            <a:t>D</a:t>
          </a:r>
          <a:r>
            <a:rPr lang="vi-VN" sz="1100" i="0" kern="1200" dirty="0"/>
            <a:t>ifferentiation through quality and service</a:t>
          </a:r>
          <a:endParaRPr lang="en-IE" sz="1100" i="0" kern="1200" dirty="0"/>
        </a:p>
      </dsp:txBody>
      <dsp:txXfrm>
        <a:off x="3506911" y="491914"/>
        <a:ext cx="3501776" cy="417573"/>
      </dsp:txXfrm>
    </dsp:sp>
    <dsp:sp modelId="{5900CB0A-AF4F-441C-BE6D-DFB2A71B478B}">
      <dsp:nvSpPr>
        <dsp:cNvPr id="0" name=""/>
        <dsp:cNvSpPr/>
      </dsp:nvSpPr>
      <dsp:spPr>
        <a:xfrm>
          <a:off x="7008688" y="491914"/>
          <a:ext cx="3501776" cy="417573"/>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i="0" kern="1200" dirty="0"/>
            <a:t>Focus</a:t>
          </a:r>
          <a:r>
            <a:rPr lang="vi-VN" sz="1100" i="0" kern="1200" dirty="0"/>
            <a:t> or ‘niche’ market - to ‘fit’ the generic strategies of cost reduction, quality enhancement and innovation</a:t>
          </a:r>
          <a:endParaRPr lang="en-IE" sz="1100" i="0" kern="1200" dirty="0"/>
        </a:p>
      </dsp:txBody>
      <dsp:txXfrm>
        <a:off x="7008688" y="491914"/>
        <a:ext cx="3501776" cy="4175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1E396-A07F-47FC-B19B-DA2B151C56FA}" type="datetimeFigureOut">
              <a:rPr lang="en-IE" smtClean="0"/>
              <a:t>28/06/2021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A8ED7-52DD-4745-8ABF-C9F2F6AAC742}" type="slidenum">
              <a:rPr lang="en-IE" smtClean="0"/>
              <a:t>‹#›</a:t>
            </a:fld>
            <a:endParaRPr lang="en-IE"/>
          </a:p>
        </p:txBody>
      </p:sp>
    </p:spTree>
    <p:extLst>
      <p:ext uri="{BB962C8B-B14F-4D97-AF65-F5344CB8AC3E}">
        <p14:creationId xmlns:p14="http://schemas.microsoft.com/office/powerpoint/2010/main" val="305345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85659CD7-EA34-4A9C-9E0B-97E55AFBA0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0F4D465-8DB7-49AF-8F45-67434FE880ED}"/>
              </a:ext>
            </a:extLst>
          </p:cNvPr>
          <p:cNvSpPr>
            <a:spLocks noGrp="1"/>
          </p:cNvSpPr>
          <p:nvPr>
            <p:ph type="body" idx="1"/>
          </p:nvPr>
        </p:nvSpPr>
        <p:spPr/>
        <p:txBody>
          <a:bodyPr>
            <a:normAutofit fontScale="92500"/>
          </a:bodyPr>
          <a:lstStyle/>
          <a:p>
            <a:pPr>
              <a:defRPr/>
            </a:pPr>
            <a:r>
              <a:rPr lang="en-US" b="1" dirty="0"/>
              <a:t>Differentiation involves </a:t>
            </a:r>
            <a:r>
              <a:rPr lang="en-US" dirty="0"/>
              <a:t>making your products or services different from and more attractive than those of your competitors. How you do this depends on the exact nature of your industry and of the products and services themselves, but will typically involve features, functionality, durability, support, and also brand image that your customers value.</a:t>
            </a:r>
          </a:p>
          <a:p>
            <a:pPr>
              <a:defRPr/>
            </a:pPr>
            <a:endParaRPr lang="en-IE" dirty="0"/>
          </a:p>
          <a:p>
            <a:pPr>
              <a:defRPr/>
            </a:pPr>
            <a:r>
              <a:rPr lang="en-IE" b="1" dirty="0"/>
              <a:t>Focus Strategy</a:t>
            </a:r>
          </a:p>
          <a:p>
            <a:pPr>
              <a:defRPr/>
            </a:pPr>
            <a:r>
              <a:rPr lang="en-US" dirty="0"/>
              <a:t>Companies that use Focus strategies concentrate on particular niche markets and, by understanding the dynamics of that market and the unique needs of customers within it, develop uniquely low-cost or well-specified products for the market. Because they serve customers in their market uniquely well, they tend to build strong brand loyalty amongst their customers. This makes their particular market segment less attractive to competitors.</a:t>
            </a:r>
          </a:p>
          <a:p>
            <a:pPr>
              <a:defRPr/>
            </a:pPr>
            <a:r>
              <a:rPr lang="en-US" dirty="0"/>
              <a:t>As with broad market strategies, it is still essential to decide whether you will pursue Cost Leadership or Differentiation once you have selected a Focus strategy as your main approach: Focus is not normally enough on its own.</a:t>
            </a:r>
          </a:p>
          <a:p>
            <a:pPr>
              <a:defRPr/>
            </a:pPr>
            <a:r>
              <a:rPr lang="en-US" dirty="0"/>
              <a:t>But whether you use Cost Focus or Differentiation Focus, the key to making a success of a generic Focus strategy is to ensure that you are adding something extra as a result of serving only that market niche. It's simply not enough to focus on only one market segment because your organization is too small to serve a broader market (if you do, you risk competing against better-resourced broad market companies' offerings).</a:t>
            </a:r>
          </a:p>
          <a:p>
            <a:pPr>
              <a:defRPr/>
            </a:pPr>
            <a:endParaRPr lang="en-IE" b="1" dirty="0"/>
          </a:p>
        </p:txBody>
      </p:sp>
      <p:sp>
        <p:nvSpPr>
          <p:cNvPr id="28676" name="Slide Number Placeholder 3">
            <a:extLst>
              <a:ext uri="{FF2B5EF4-FFF2-40B4-BE49-F238E27FC236}">
                <a16:creationId xmlns:a16="http://schemas.microsoft.com/office/drawing/2014/main" id="{B2A82376-C6AC-4B61-9EA2-245F2D422E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B3E040-9E9B-4F33-9CA5-52FCA62345A4}" type="slidenum">
              <a:rPr lang="en-GB" altLang="en-US" smtClean="0"/>
              <a:pPr/>
              <a:t>17</a:t>
            </a:fld>
            <a:endParaRPr lang="en-GB"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17D0D82-0654-4BDE-B41E-6B350F65C2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C5EEECAB-B637-4806-AFD8-6897599E20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altLang="en-US"/>
          </a:p>
        </p:txBody>
      </p:sp>
      <p:sp>
        <p:nvSpPr>
          <p:cNvPr id="47108" name="Slide Number Placeholder 3">
            <a:extLst>
              <a:ext uri="{FF2B5EF4-FFF2-40B4-BE49-F238E27FC236}">
                <a16:creationId xmlns:a16="http://schemas.microsoft.com/office/drawing/2014/main" id="{101B6908-3DBA-4907-9498-91ED411FAD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AABE21-C850-40F3-9453-B8545580F792}" type="slidenum">
              <a:rPr lang="en-GB" altLang="en-US" smtClean="0"/>
              <a:pPr/>
              <a:t>22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8F821E3-3D30-40D5-9200-A7B01F4442E0}" type="slidenum">
              <a:rPr lang="en-GB" smtClean="0"/>
              <a:t>41</a:t>
            </a:fld>
            <a:endParaRPr lang="en-GB"/>
          </a:p>
        </p:txBody>
      </p:sp>
    </p:spTree>
    <p:extLst>
      <p:ext uri="{BB962C8B-B14F-4D97-AF65-F5344CB8AC3E}">
        <p14:creationId xmlns:p14="http://schemas.microsoft.com/office/powerpoint/2010/main" val="263083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8F821E3-3D30-40D5-9200-A7B01F4442E0}" type="slidenum">
              <a:rPr lang="en-GB" smtClean="0"/>
              <a:t>47</a:t>
            </a:fld>
            <a:endParaRPr lang="en-GB"/>
          </a:p>
        </p:txBody>
      </p:sp>
    </p:spTree>
    <p:extLst>
      <p:ext uri="{BB962C8B-B14F-4D97-AF65-F5344CB8AC3E}">
        <p14:creationId xmlns:p14="http://schemas.microsoft.com/office/powerpoint/2010/main" val="2084774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8F821E3-3D30-40D5-9200-A7B01F4442E0}" type="slidenum">
              <a:rPr lang="en-GB" smtClean="0"/>
              <a:t>98</a:t>
            </a:fld>
            <a:endParaRPr lang="en-GB" dirty="0"/>
          </a:p>
        </p:txBody>
      </p:sp>
    </p:spTree>
    <p:extLst>
      <p:ext uri="{BB962C8B-B14F-4D97-AF65-F5344CB8AC3E}">
        <p14:creationId xmlns:p14="http://schemas.microsoft.com/office/powerpoint/2010/main" val="2409546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4E07-BE81-4687-BB3E-7852E36941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F4139BF-4C56-46BC-B9FC-7A3A894F28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08AAF98-0913-4D6A-A3E7-981D1EF048B7}"/>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5" name="Footer Placeholder 4">
            <a:extLst>
              <a:ext uri="{FF2B5EF4-FFF2-40B4-BE49-F238E27FC236}">
                <a16:creationId xmlns:a16="http://schemas.microsoft.com/office/drawing/2014/main" id="{14980AF4-B42C-4C42-BEEE-88A9F210913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DF29747-DA8D-4836-AAFB-1001B0DD4614}"/>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1247329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13D42-B788-41DA-B0C2-20039D8A549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ECB5A45-ADB4-4C00-AFCD-10765457D3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C38B8F8-B8F1-415A-94D9-36058C265CC0}"/>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5" name="Footer Placeholder 4">
            <a:extLst>
              <a:ext uri="{FF2B5EF4-FFF2-40B4-BE49-F238E27FC236}">
                <a16:creationId xmlns:a16="http://schemas.microsoft.com/office/drawing/2014/main" id="{DE86D0BA-F169-40EA-B1E4-9BC7DCDA0DC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07D2985-0A03-411F-A874-BC41326E2A35}"/>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214638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877DCE-CE68-4E01-81B7-58B2B36A5F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2C881CF-49ED-4774-B023-F329899B11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FF6CD80-F56D-42F5-AC9B-E100971687AA}"/>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5" name="Footer Placeholder 4">
            <a:extLst>
              <a:ext uri="{FF2B5EF4-FFF2-40B4-BE49-F238E27FC236}">
                <a16:creationId xmlns:a16="http://schemas.microsoft.com/office/drawing/2014/main" id="{213CF81F-F5C9-4EA0-B175-1CE88BD1420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0866F30-03B3-4DB7-BF38-2630B63C8624}"/>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2040732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8229-F11E-45C2-8C5E-837FEEFF525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8D51690-CE20-4D3E-BF59-4C2FC20623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419DD4D-D0EF-4C01-9C6A-ACB17CAB9A17}"/>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5" name="Footer Placeholder 4">
            <a:extLst>
              <a:ext uri="{FF2B5EF4-FFF2-40B4-BE49-F238E27FC236}">
                <a16:creationId xmlns:a16="http://schemas.microsoft.com/office/drawing/2014/main" id="{6F9C69BC-6477-4BB0-B66E-00E656483A9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371E9D8-72B3-48E1-899F-164A31912F0F}"/>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406827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5F75-6C08-4C4A-B817-C3F3A3C2C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B3A987D-C21A-407E-A3CF-56FD2BFAF3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A844AF-D570-49D6-AADC-700759D20766}"/>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5" name="Footer Placeholder 4">
            <a:extLst>
              <a:ext uri="{FF2B5EF4-FFF2-40B4-BE49-F238E27FC236}">
                <a16:creationId xmlns:a16="http://schemas.microsoft.com/office/drawing/2014/main" id="{7BFFD0E3-B3C7-499B-AE7E-6077FC5733C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8DC4A6E-B827-44FA-9274-5E0AF24B96B3}"/>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253584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5D7CC-4268-4226-B93A-5F2FAC0F65F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7B46302-7F0E-4070-8E70-7E5D2998BF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7FB457B-B417-416C-8208-5804A99F3C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C60CD00-9C20-482B-A854-CE264C12C879}"/>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6" name="Footer Placeholder 5">
            <a:extLst>
              <a:ext uri="{FF2B5EF4-FFF2-40B4-BE49-F238E27FC236}">
                <a16:creationId xmlns:a16="http://schemas.microsoft.com/office/drawing/2014/main" id="{B91355A1-828A-45FD-8C9B-BDCB558D5D3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5D6E94A-8C1D-41B9-8B16-68D5BE5CC8C8}"/>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131071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E3B85-DE8D-455E-AA24-E761A5C7DA1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B51D13F-ED6E-4A02-B788-9AA0020602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8CAA83-5AB0-49AC-AA25-819F9ED21F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D0BEE1B-A53D-435B-8680-C1B62C7134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E0A983-0199-4E36-9537-BEF6D5A954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EDDC265-EDD7-4A0C-8CB1-77FB37B34AB7}"/>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8" name="Footer Placeholder 7">
            <a:extLst>
              <a:ext uri="{FF2B5EF4-FFF2-40B4-BE49-F238E27FC236}">
                <a16:creationId xmlns:a16="http://schemas.microsoft.com/office/drawing/2014/main" id="{3DBF8C89-1F41-4E7B-8CB4-CDEFBAF9DBA7}"/>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F20DA575-A410-4570-90C8-633F5B2B6533}"/>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2232209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7759E-7BCD-48C2-96CE-CACA6D0309B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4253795-A56B-477E-BD2A-BF8F82F54CB0}"/>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4" name="Footer Placeholder 3">
            <a:extLst>
              <a:ext uri="{FF2B5EF4-FFF2-40B4-BE49-F238E27FC236}">
                <a16:creationId xmlns:a16="http://schemas.microsoft.com/office/drawing/2014/main" id="{337E1250-07AD-4836-A8A0-C1BEB2808FC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DB5A2D6-CC25-437A-A9A7-678CEA2181E6}"/>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3139748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8334DA-DEF2-4D3F-A1F1-7B04BF2DC74A}"/>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3" name="Footer Placeholder 2">
            <a:extLst>
              <a:ext uri="{FF2B5EF4-FFF2-40B4-BE49-F238E27FC236}">
                <a16:creationId xmlns:a16="http://schemas.microsoft.com/office/drawing/2014/main" id="{6E889719-40FD-4BBF-852F-5111D69F710C}"/>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C92E74C7-67BE-450E-8450-31294A655F4C}"/>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191981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9A4F-35DA-42D2-8D30-0F846B62F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2906F50-8C9C-43C6-9D4F-B6F7E928BA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B795FF8-704D-4E0D-98E1-C2CA774AF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D95C9-3C47-425E-BFB4-15FDA079F99C}"/>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6" name="Footer Placeholder 5">
            <a:extLst>
              <a:ext uri="{FF2B5EF4-FFF2-40B4-BE49-F238E27FC236}">
                <a16:creationId xmlns:a16="http://schemas.microsoft.com/office/drawing/2014/main" id="{4BFB6F42-9987-4D1C-A132-25B3436F9DA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EF09E90-16AE-4024-BF37-381D4FF7DAB9}"/>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94015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B7B3-7A09-40CA-B719-26DE401B3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770AD358-14B6-4122-8D1B-EDF0DD60FD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6B02910-EC50-47EC-8951-6C7D9C4C1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BD2CA6-A3E4-4C6D-A907-8074A594B822}"/>
              </a:ext>
            </a:extLst>
          </p:cNvPr>
          <p:cNvSpPr>
            <a:spLocks noGrp="1"/>
          </p:cNvSpPr>
          <p:nvPr>
            <p:ph type="dt" sz="half" idx="10"/>
          </p:nvPr>
        </p:nvSpPr>
        <p:spPr/>
        <p:txBody>
          <a:bodyPr/>
          <a:lstStyle/>
          <a:p>
            <a:fld id="{A4F2A171-22BD-4475-AD91-DFD686D82E17}" type="datetimeFigureOut">
              <a:rPr lang="en-IE" smtClean="0"/>
              <a:t>28/06/2021</a:t>
            </a:fld>
            <a:endParaRPr lang="en-IE"/>
          </a:p>
        </p:txBody>
      </p:sp>
      <p:sp>
        <p:nvSpPr>
          <p:cNvPr id="6" name="Footer Placeholder 5">
            <a:extLst>
              <a:ext uri="{FF2B5EF4-FFF2-40B4-BE49-F238E27FC236}">
                <a16:creationId xmlns:a16="http://schemas.microsoft.com/office/drawing/2014/main" id="{A693E4DE-DF63-46CA-8677-E78D8D80084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C95200F-0FB1-4059-A27B-574D738CB4AB}"/>
              </a:ext>
            </a:extLst>
          </p:cNvPr>
          <p:cNvSpPr>
            <a:spLocks noGrp="1"/>
          </p:cNvSpPr>
          <p:nvPr>
            <p:ph type="sldNum" sz="quarter" idx="12"/>
          </p:nvPr>
        </p:nvSpPr>
        <p:spPr/>
        <p:txBody>
          <a:bodyPr/>
          <a:lstStyle/>
          <a:p>
            <a:fld id="{61E83C6A-9F06-4028-A306-25A85D2A82B1}" type="slidenum">
              <a:rPr lang="en-IE" smtClean="0"/>
              <a:t>‹#›</a:t>
            </a:fld>
            <a:endParaRPr lang="en-IE"/>
          </a:p>
        </p:txBody>
      </p:sp>
    </p:spTree>
    <p:extLst>
      <p:ext uri="{BB962C8B-B14F-4D97-AF65-F5344CB8AC3E}">
        <p14:creationId xmlns:p14="http://schemas.microsoft.com/office/powerpoint/2010/main" val="2687688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ADC64A-27B2-4310-BBED-87E8BBD77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F6EE84D-3EEE-4AF7-9A2D-7BD02DFF5D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EB5A034-2D67-490D-BF25-D2152019F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2A171-22BD-4475-AD91-DFD686D82E17}" type="datetimeFigureOut">
              <a:rPr lang="en-IE" smtClean="0"/>
              <a:t>28/06/2021</a:t>
            </a:fld>
            <a:endParaRPr lang="en-IE"/>
          </a:p>
        </p:txBody>
      </p:sp>
      <p:sp>
        <p:nvSpPr>
          <p:cNvPr id="5" name="Footer Placeholder 4">
            <a:extLst>
              <a:ext uri="{FF2B5EF4-FFF2-40B4-BE49-F238E27FC236}">
                <a16:creationId xmlns:a16="http://schemas.microsoft.com/office/drawing/2014/main" id="{3B603D2A-648F-4D1A-96BB-1D328D61E0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E8928ECE-7A7B-4BB0-AAE1-CAA9AD2310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83C6A-9F06-4028-A306-25A85D2A82B1}" type="slidenum">
              <a:rPr lang="en-IE" smtClean="0"/>
              <a:t>‹#›</a:t>
            </a:fld>
            <a:endParaRPr lang="en-IE"/>
          </a:p>
        </p:txBody>
      </p:sp>
    </p:spTree>
    <p:extLst>
      <p:ext uri="{BB962C8B-B14F-4D97-AF65-F5344CB8AC3E}">
        <p14:creationId xmlns:p14="http://schemas.microsoft.com/office/powerpoint/2010/main" val="1431206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81.jp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investorschronicle.co.uk/comment/2020/01/08/games-workshop-a-case-study-in-sound-management-and-operational-gearing/"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theguardian.com/business/2019/mar/05/long-read-aldi-discount-supermarket-changed-britain-shopping"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edition.cnn.com/2020/08/13/tech/fortnite-apple-store-removed/index.html"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dailymail.co.uk/news/article-2902084/Budget-supermarkets-strike-blow-against-big-boys-15-item-shopping-basket-Aldi-proves-1-87-cheaper-closest-rival-Asda.html" TargetMode="External"/><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izP5n1SBEaI"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researchgate.net/"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slideshare.net/SageGrowthPartners/blue-ocean-innovation-bli"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enWEwAxhY-Y"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rainbow over a field&#10;&#10;Description automatically generated with medium confidence">
            <a:extLst>
              <a:ext uri="{FF2B5EF4-FFF2-40B4-BE49-F238E27FC236}">
                <a16:creationId xmlns:a16="http://schemas.microsoft.com/office/drawing/2014/main" id="{7D18B875-65C4-4698-972A-549F8E0F96F1}"/>
              </a:ext>
            </a:extLst>
          </p:cNvPr>
          <p:cNvPicPr>
            <a:picLocks noChangeAspect="1"/>
          </p:cNvPicPr>
          <p:nvPr/>
        </p:nvPicPr>
        <p:blipFill rotWithShape="1">
          <a:blip r:embed="rId2">
            <a:extLst>
              <a:ext uri="{28A0092B-C50C-407E-A947-70E740481C1C}">
                <a14:useLocalDpi xmlns:a14="http://schemas.microsoft.com/office/drawing/2010/main" val="0"/>
              </a:ext>
            </a:extLst>
          </a:blip>
          <a:srcRect t="22521" r="9091"/>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7D6B4E-5606-4D4E-A29C-6B163BE1E656}"/>
              </a:ext>
            </a:extLst>
          </p:cNvPr>
          <p:cNvSpPr>
            <a:spLocks noGrp="1"/>
          </p:cNvSpPr>
          <p:nvPr>
            <p:ph type="title"/>
          </p:nvPr>
        </p:nvSpPr>
        <p:spPr>
          <a:xfrm>
            <a:off x="927796" y="126187"/>
            <a:ext cx="3013890" cy="1043409"/>
          </a:xfrm>
        </p:spPr>
        <p:txBody>
          <a:bodyPr>
            <a:normAutofit/>
          </a:bodyPr>
          <a:lstStyle/>
          <a:p>
            <a:pPr algn="ctr"/>
            <a:r>
              <a:rPr lang="en-IE" b="1" dirty="0">
                <a:solidFill>
                  <a:schemeClr val="accent1"/>
                </a:solidFill>
              </a:rPr>
              <a:t>Introduction</a:t>
            </a:r>
          </a:p>
        </p:txBody>
      </p:sp>
      <p:sp>
        <p:nvSpPr>
          <p:cNvPr id="3" name="Content Placeholder 2">
            <a:extLst>
              <a:ext uri="{FF2B5EF4-FFF2-40B4-BE49-F238E27FC236}">
                <a16:creationId xmlns:a16="http://schemas.microsoft.com/office/drawing/2014/main" id="{910FE404-782B-4E26-8610-3588B213E837}"/>
              </a:ext>
            </a:extLst>
          </p:cNvPr>
          <p:cNvSpPr>
            <a:spLocks noGrp="1"/>
          </p:cNvSpPr>
          <p:nvPr>
            <p:ph idx="1"/>
          </p:nvPr>
        </p:nvSpPr>
        <p:spPr>
          <a:xfrm>
            <a:off x="0" y="1311272"/>
            <a:ext cx="5122416" cy="4254660"/>
          </a:xfrm>
        </p:spPr>
        <p:txBody>
          <a:bodyPr anchor="t">
            <a:normAutofit fontScale="62500" lnSpcReduction="20000"/>
          </a:bodyPr>
          <a:lstStyle/>
          <a:p>
            <a:r>
              <a:rPr lang="en-GB" dirty="0">
                <a:solidFill>
                  <a:schemeClr val="accent1"/>
                </a:solidFill>
              </a:rPr>
              <a:t>Analyse the broad macro-environment of organisations in terms of political, economic, social, technological, environmental (‘green’) and legal factors </a:t>
            </a:r>
            <a:r>
              <a:rPr lang="en-IE" dirty="0">
                <a:solidFill>
                  <a:schemeClr val="accent1"/>
                </a:solidFill>
              </a:rPr>
              <a:t>(PESTEL)</a:t>
            </a:r>
          </a:p>
          <a:p>
            <a:r>
              <a:rPr lang="en-GB" dirty="0">
                <a:solidFill>
                  <a:schemeClr val="accent1"/>
                </a:solidFill>
              </a:rPr>
              <a:t>Identify key drivers in this macro-environment and use these key drivers to construct alternative scenarios with regard to environmental change</a:t>
            </a:r>
          </a:p>
          <a:p>
            <a:r>
              <a:rPr lang="en-GB" dirty="0">
                <a:solidFill>
                  <a:schemeClr val="accent1"/>
                </a:solidFill>
              </a:rPr>
              <a:t>Use Porter’s five forces analysis and other models to define the attractiveness of industries and sectors and to identify their potential for change</a:t>
            </a:r>
          </a:p>
          <a:p>
            <a:r>
              <a:rPr lang="en-GB" dirty="0">
                <a:solidFill>
                  <a:schemeClr val="accent1"/>
                </a:solidFill>
              </a:rPr>
              <a:t>Identify successful strategic groups, valuable market segments and attractive </a:t>
            </a:r>
            <a:r>
              <a:rPr lang="en-IE" dirty="0">
                <a:solidFill>
                  <a:schemeClr val="accent1"/>
                </a:solidFill>
              </a:rPr>
              <a:t>‘Blue Oceans’ within industries</a:t>
            </a:r>
          </a:p>
          <a:p>
            <a:r>
              <a:rPr lang="en-GB" dirty="0">
                <a:solidFill>
                  <a:schemeClr val="accent1"/>
                </a:solidFill>
              </a:rPr>
              <a:t>Use these various concepts and techniques                         in order to recognise threats and                         </a:t>
            </a:r>
            <a:r>
              <a:rPr lang="en-IE" dirty="0">
                <a:solidFill>
                  <a:schemeClr val="accent1"/>
                </a:solidFill>
              </a:rPr>
              <a:t>opportunities in the marketplace</a:t>
            </a:r>
          </a:p>
        </p:txBody>
      </p:sp>
    </p:spTree>
    <p:extLst>
      <p:ext uri="{BB962C8B-B14F-4D97-AF65-F5344CB8AC3E}">
        <p14:creationId xmlns:p14="http://schemas.microsoft.com/office/powerpoint/2010/main" val="1465450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4059-FAE1-4E01-B992-EB4B2A98DFBE}"/>
              </a:ext>
            </a:extLst>
          </p:cNvPr>
          <p:cNvSpPr>
            <a:spLocks noGrp="1"/>
          </p:cNvSpPr>
          <p:nvPr>
            <p:ph type="title"/>
          </p:nvPr>
        </p:nvSpPr>
        <p:spPr>
          <a:xfrm>
            <a:off x="838200" y="156153"/>
            <a:ext cx="10515600" cy="1325563"/>
          </a:xfrm>
        </p:spPr>
        <p:txBody>
          <a:bodyPr/>
          <a:lstStyle/>
          <a:p>
            <a:pPr algn="ctr"/>
            <a:r>
              <a:rPr lang="en-IE" b="1" dirty="0">
                <a:solidFill>
                  <a:schemeClr val="accent1"/>
                </a:solidFill>
              </a:rPr>
              <a:t>Customer Ordination &amp; Defining Business</a:t>
            </a:r>
          </a:p>
        </p:txBody>
      </p:sp>
      <p:graphicFrame>
        <p:nvGraphicFramePr>
          <p:cNvPr id="4" name="Content Placeholder 9">
            <a:extLst>
              <a:ext uri="{FF2B5EF4-FFF2-40B4-BE49-F238E27FC236}">
                <a16:creationId xmlns:a16="http://schemas.microsoft.com/office/drawing/2014/main" id="{4CA11910-EB88-4C40-89E9-8CAA83EFB3A0}"/>
              </a:ext>
            </a:extLst>
          </p:cNvPr>
          <p:cNvGraphicFramePr>
            <a:graphicFrameLocks noGrp="1"/>
          </p:cNvGraphicFramePr>
          <p:nvPr>
            <p:ph idx="1"/>
            <p:extLst>
              <p:ext uri="{D42A27DB-BD31-4B8C-83A1-F6EECF244321}">
                <p14:modId xmlns:p14="http://schemas.microsoft.com/office/powerpoint/2010/main" val="2897503838"/>
              </p:ext>
            </p:extLst>
          </p:nvPr>
        </p:nvGraphicFramePr>
        <p:xfrm>
          <a:off x="838200" y="1144080"/>
          <a:ext cx="10515600" cy="5348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6CB76BE-8224-4711-867B-59CBFB6CB047}"/>
              </a:ext>
            </a:extLst>
          </p:cNvPr>
          <p:cNvSpPr txBox="1"/>
          <p:nvPr/>
        </p:nvSpPr>
        <p:spPr>
          <a:xfrm>
            <a:off x="4903063" y="3144914"/>
            <a:ext cx="2385874" cy="1200329"/>
          </a:xfrm>
          <a:prstGeom prst="rect">
            <a:avLst/>
          </a:prstGeom>
          <a:noFill/>
        </p:spPr>
        <p:txBody>
          <a:bodyPr wrap="square">
            <a:spAutoFit/>
          </a:bodyPr>
          <a:lstStyle/>
          <a:p>
            <a:pPr algn="ctr"/>
            <a:r>
              <a:rPr lang="en-IE" sz="3600" b="1" dirty="0">
                <a:ln>
                  <a:solidFill>
                    <a:schemeClr val="tx1"/>
                  </a:solidFill>
                </a:ln>
                <a:solidFill>
                  <a:schemeClr val="bg1"/>
                </a:solidFill>
              </a:rPr>
              <a:t>Definition of Business</a:t>
            </a:r>
          </a:p>
        </p:txBody>
      </p:sp>
      <p:sp>
        <p:nvSpPr>
          <p:cNvPr id="7" name="TextBox 6">
            <a:extLst>
              <a:ext uri="{FF2B5EF4-FFF2-40B4-BE49-F238E27FC236}">
                <a16:creationId xmlns:a16="http://schemas.microsoft.com/office/drawing/2014/main" id="{79BC5BA8-1030-4E38-8333-F2E87646A53A}"/>
              </a:ext>
            </a:extLst>
          </p:cNvPr>
          <p:cNvSpPr txBox="1"/>
          <p:nvPr/>
        </p:nvSpPr>
        <p:spPr>
          <a:xfrm>
            <a:off x="6411897" y="6492875"/>
            <a:ext cx="6094520" cy="400110"/>
          </a:xfrm>
          <a:prstGeom prst="rect">
            <a:avLst/>
          </a:prstGeom>
          <a:noFill/>
        </p:spPr>
        <p:txBody>
          <a:bodyPr wrap="square">
            <a:spAutoFit/>
          </a:bodyPr>
          <a:lstStyle/>
          <a:p>
            <a:r>
              <a:rPr lang="en-GB" sz="1000" b="0" i="0" u="none" strike="noStrike" baseline="0" dirty="0">
                <a:latin typeface="CIDFont+F8"/>
              </a:rPr>
              <a:t>Source: </a:t>
            </a:r>
            <a:r>
              <a:rPr lang="en-GB" sz="1000" b="0" i="0" u="none" strike="noStrike" baseline="0" dirty="0">
                <a:latin typeface="CIDFont+F9"/>
              </a:rPr>
              <a:t>Derek F. Abell, </a:t>
            </a:r>
            <a:r>
              <a:rPr lang="en-GB" sz="1000" b="0" i="0" u="none" strike="noStrike" baseline="0" dirty="0">
                <a:latin typeface="CIDFont+F8"/>
              </a:rPr>
              <a:t>Defining the Business: The Starting Point of Strategic Planning </a:t>
            </a:r>
            <a:r>
              <a:rPr lang="en-GB" sz="1000" b="0" i="0" u="none" strike="noStrike" baseline="0" dirty="0">
                <a:latin typeface="CIDFont+F9"/>
              </a:rPr>
              <a:t>(Englewood Cliffs, N.J.: Prentice-Hall, 1980), p.17</a:t>
            </a:r>
            <a:endParaRPr lang="en-IE" sz="1000" dirty="0"/>
          </a:p>
        </p:txBody>
      </p:sp>
    </p:spTree>
    <p:extLst>
      <p:ext uri="{BB962C8B-B14F-4D97-AF65-F5344CB8AC3E}">
        <p14:creationId xmlns:p14="http://schemas.microsoft.com/office/powerpoint/2010/main" val="38347236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1351642D-8312-4880-85CA-CC169125AD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5365190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indoor, open&#10;&#10;Description automatically generated">
            <a:extLst>
              <a:ext uri="{FF2B5EF4-FFF2-40B4-BE49-F238E27FC236}">
                <a16:creationId xmlns:a16="http://schemas.microsoft.com/office/drawing/2014/main" id="{F516A1B8-0983-428B-AB19-8216587377F2}"/>
              </a:ext>
            </a:extLst>
          </p:cNvPr>
          <p:cNvPicPr>
            <a:picLocks noChangeAspect="1"/>
          </p:cNvPicPr>
          <p:nvPr/>
        </p:nvPicPr>
        <p:blipFill rotWithShape="1">
          <a:blip r:embed="rId2">
            <a:extLst>
              <a:ext uri="{28A0092B-C50C-407E-A947-70E740481C1C}">
                <a14:useLocalDpi xmlns:a14="http://schemas.microsoft.com/office/drawing/2010/main" val="0"/>
              </a:ext>
            </a:extLst>
          </a:blip>
          <a:srcRect t="9768" r="-2" b="5787"/>
          <a:stretch/>
        </p:blipFill>
        <p:spPr>
          <a:xfrm>
            <a:off x="20" y="10"/>
            <a:ext cx="12191980" cy="6857990"/>
          </a:xfrm>
          <a:prstGeom prst="rect">
            <a:avLst/>
          </a:prstGeom>
        </p:spPr>
      </p:pic>
      <p:sp>
        <p:nvSpPr>
          <p:cNvPr id="13"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7EC35A-E3E8-47E5-A365-C2B8BAC0E59C}"/>
              </a:ext>
            </a:extLst>
          </p:cNvPr>
          <p:cNvSpPr>
            <a:spLocks noGrp="1"/>
          </p:cNvSpPr>
          <p:nvPr>
            <p:ph type="title"/>
          </p:nvPr>
        </p:nvSpPr>
        <p:spPr>
          <a:xfrm>
            <a:off x="0" y="83453"/>
            <a:ext cx="4679535" cy="1043409"/>
          </a:xfrm>
        </p:spPr>
        <p:txBody>
          <a:bodyPr vert="horz" lIns="91440" tIns="45720" rIns="91440" bIns="45720" rtlCol="0">
            <a:noAutofit/>
          </a:bodyPr>
          <a:lstStyle/>
          <a:p>
            <a:pPr algn="ctr"/>
            <a:r>
              <a:rPr lang="en-US" b="1" dirty="0">
                <a:solidFill>
                  <a:schemeClr val="accent1"/>
                </a:solidFill>
              </a:rPr>
              <a:t>Five Forces Criticism </a:t>
            </a:r>
          </a:p>
        </p:txBody>
      </p:sp>
      <p:sp>
        <p:nvSpPr>
          <p:cNvPr id="3" name="Content Placeholder 2">
            <a:extLst>
              <a:ext uri="{FF2B5EF4-FFF2-40B4-BE49-F238E27FC236}">
                <a16:creationId xmlns:a16="http://schemas.microsoft.com/office/drawing/2014/main" id="{E0AC220A-3AF5-4331-A41F-B6DFF88E74C0}"/>
              </a:ext>
            </a:extLst>
          </p:cNvPr>
          <p:cNvSpPr>
            <a:spLocks noGrp="1"/>
          </p:cNvSpPr>
          <p:nvPr>
            <p:ph idx="1"/>
          </p:nvPr>
        </p:nvSpPr>
        <p:spPr>
          <a:xfrm>
            <a:off x="0" y="1019730"/>
            <a:ext cx="5067300" cy="4285695"/>
          </a:xfrm>
        </p:spPr>
        <p:txBody>
          <a:bodyPr vert="horz" lIns="91440" tIns="45720" rIns="91440" bIns="45720" rtlCol="0" anchor="t">
            <a:normAutofit fontScale="55000" lnSpcReduction="20000"/>
          </a:bodyPr>
          <a:lstStyle/>
          <a:p>
            <a:r>
              <a:rPr lang="en-US" sz="2400" dirty="0">
                <a:solidFill>
                  <a:schemeClr val="accent1"/>
                </a:solidFill>
              </a:rPr>
              <a:t>Product of its time, economy has changed since globalisation </a:t>
            </a:r>
          </a:p>
          <a:p>
            <a:r>
              <a:rPr lang="en-US" sz="2400" dirty="0">
                <a:solidFill>
                  <a:schemeClr val="accent1"/>
                </a:solidFill>
              </a:rPr>
              <a:t>Larry Downes (1997) three forces – Digitisation, Globalisation, Deregulation</a:t>
            </a:r>
          </a:p>
          <a:p>
            <a:r>
              <a:rPr lang="en-US" sz="2400" dirty="0">
                <a:solidFill>
                  <a:schemeClr val="accent1"/>
                </a:solidFill>
              </a:rPr>
              <a:t>Note the convergence of industries – particularly in the high-tech sectors (e. g. digital industries mobile phones/cameras/MP33 players). </a:t>
            </a:r>
          </a:p>
          <a:p>
            <a:r>
              <a:rPr lang="en-US" sz="2400" dirty="0">
                <a:solidFill>
                  <a:schemeClr val="accent1"/>
                </a:solidFill>
              </a:rPr>
              <a:t>Sarah Coles (2009) - Does not consider the role of Government, CSR, company culture, only provides a snapshot, a tick box</a:t>
            </a:r>
          </a:p>
          <a:p>
            <a:r>
              <a:rPr lang="en-US" sz="2400" dirty="0" err="1">
                <a:solidFill>
                  <a:schemeClr val="accent1"/>
                </a:solidFill>
              </a:rPr>
              <a:t>Dalken</a:t>
            </a:r>
            <a:r>
              <a:rPr lang="en-US" sz="2400" dirty="0">
                <a:solidFill>
                  <a:schemeClr val="accent1"/>
                </a:solidFill>
              </a:rPr>
              <a:t> (2014) - internet revolutionised access to information – buyers &amp; sellers </a:t>
            </a:r>
          </a:p>
          <a:p>
            <a:r>
              <a:rPr lang="en-US" sz="2400" dirty="0">
                <a:solidFill>
                  <a:schemeClr val="accent1"/>
                </a:solidFill>
              </a:rPr>
              <a:t>May discourage innovation efficiency at the cost of effectiveness </a:t>
            </a:r>
          </a:p>
          <a:p>
            <a:r>
              <a:rPr lang="en-US" sz="2400" dirty="0">
                <a:solidFill>
                  <a:schemeClr val="accent1"/>
                </a:solidFill>
              </a:rPr>
              <a:t>Assume competition is zero-sum game – co-operative strategies such as joint ventures</a:t>
            </a:r>
          </a:p>
          <a:p>
            <a:r>
              <a:rPr lang="en-US" sz="2400" dirty="0">
                <a:solidFill>
                  <a:schemeClr val="accent1"/>
                </a:solidFill>
              </a:rPr>
              <a:t> Note the importance of complementary products and services (e. g. Microsoft windows and Mc. </a:t>
            </a:r>
            <a:r>
              <a:rPr lang="en-US" sz="2400" dirty="0" err="1">
                <a:solidFill>
                  <a:schemeClr val="accent1"/>
                </a:solidFill>
              </a:rPr>
              <a:t>Afee</a:t>
            </a:r>
            <a:r>
              <a:rPr lang="en-US" sz="2400" dirty="0">
                <a:solidFill>
                  <a:schemeClr val="accent1"/>
                </a:solidFill>
              </a:rPr>
              <a:t> computer security systems are complements). This can almost be considered as a sixth force.</a:t>
            </a:r>
          </a:p>
          <a:p>
            <a:r>
              <a:rPr lang="en-US" sz="2400" dirty="0">
                <a:solidFill>
                  <a:schemeClr val="accent1"/>
                </a:solidFill>
              </a:rPr>
              <a:t>Issues in five forces analysis - apply at the most appropriate level – not necessarily the whole industry. E.g., the European low-cost             airline industry rather than airlines globally</a:t>
            </a:r>
          </a:p>
          <a:p>
            <a:r>
              <a:rPr lang="en-US" sz="2400" dirty="0">
                <a:solidFill>
                  <a:schemeClr val="accent1"/>
                </a:solidFill>
              </a:rPr>
              <a:t>Counter arguments (Porter, 2008) ‘In essence the job of                                                    a strategist is to understand and cope with competition’</a:t>
            </a:r>
          </a:p>
          <a:p>
            <a:endParaRPr lang="en-US" sz="2400" dirty="0">
              <a:solidFill>
                <a:schemeClr val="accent1"/>
              </a:solidFill>
            </a:endParaRPr>
          </a:p>
          <a:p>
            <a:pPr indent="-228600">
              <a:buFont typeface="Arial" panose="020B0604020202020204" pitchFamily="34" charset="0"/>
              <a:buChar char="•"/>
            </a:pPr>
            <a:endParaRPr lang="en-US" sz="700" dirty="0"/>
          </a:p>
        </p:txBody>
      </p:sp>
    </p:spTree>
    <p:extLst>
      <p:ext uri="{BB962C8B-B14F-4D97-AF65-F5344CB8AC3E}">
        <p14:creationId xmlns:p14="http://schemas.microsoft.com/office/powerpoint/2010/main" val="16679677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02105-AB67-4A24-9648-0ED20BBD4642}"/>
              </a:ext>
            </a:extLst>
          </p:cNvPr>
          <p:cNvSpPr>
            <a:spLocks noGrp="1"/>
          </p:cNvSpPr>
          <p:nvPr>
            <p:ph type="title"/>
          </p:nvPr>
        </p:nvSpPr>
        <p:spPr>
          <a:xfrm>
            <a:off x="1981200" y="274638"/>
            <a:ext cx="8229600" cy="1143000"/>
          </a:xfrm>
        </p:spPr>
        <p:txBody>
          <a:bodyPr wrap="square" anchor="ctr">
            <a:normAutofit/>
          </a:bodyPr>
          <a:lstStyle/>
          <a:p>
            <a:pPr algn="ctr"/>
            <a:r>
              <a:rPr lang="en-IE" b="1" dirty="0">
                <a:solidFill>
                  <a:schemeClr val="accent1"/>
                </a:solidFill>
              </a:rPr>
              <a:t>Boston Matrix</a:t>
            </a:r>
            <a:endParaRPr lang="en-GB" b="1" dirty="0">
              <a:solidFill>
                <a:schemeClr val="accent1"/>
              </a:solidFill>
            </a:endParaRPr>
          </a:p>
        </p:txBody>
      </p:sp>
      <p:pic>
        <p:nvPicPr>
          <p:cNvPr id="5" name="Content Placeholder 4" descr="A close up of a map&#10;&#10;Description automatically generated">
            <a:extLst>
              <a:ext uri="{FF2B5EF4-FFF2-40B4-BE49-F238E27FC236}">
                <a16:creationId xmlns:a16="http://schemas.microsoft.com/office/drawing/2014/main" id="{A2ED8C0A-3488-4C07-9A55-5A60CA942D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6836" y="1600201"/>
            <a:ext cx="4618329" cy="4525963"/>
          </a:xfrm>
          <a:noFill/>
        </p:spPr>
      </p:pic>
    </p:spTree>
    <p:extLst>
      <p:ext uri="{BB962C8B-B14F-4D97-AF65-F5344CB8AC3E}">
        <p14:creationId xmlns:p14="http://schemas.microsoft.com/office/powerpoint/2010/main" val="10448227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43AE-72AA-4440-B7FC-EE455497F5D3}"/>
              </a:ext>
            </a:extLst>
          </p:cNvPr>
          <p:cNvSpPr>
            <a:spLocks noGrp="1"/>
          </p:cNvSpPr>
          <p:nvPr>
            <p:ph type="title"/>
          </p:nvPr>
        </p:nvSpPr>
        <p:spPr>
          <a:xfrm>
            <a:off x="1981200" y="274638"/>
            <a:ext cx="8229600" cy="1143000"/>
          </a:xfrm>
        </p:spPr>
        <p:txBody>
          <a:bodyPr wrap="square" anchor="ctr">
            <a:normAutofit/>
          </a:bodyPr>
          <a:lstStyle/>
          <a:p>
            <a:pPr algn="ctr"/>
            <a:r>
              <a:rPr lang="en-IE" b="1" dirty="0">
                <a:solidFill>
                  <a:schemeClr val="accent1"/>
                </a:solidFill>
              </a:rPr>
              <a:t>Shell Directional Policy Matrix</a:t>
            </a:r>
          </a:p>
        </p:txBody>
      </p:sp>
      <p:graphicFrame>
        <p:nvGraphicFramePr>
          <p:cNvPr id="5" name="Content Placeholder 2">
            <a:extLst>
              <a:ext uri="{FF2B5EF4-FFF2-40B4-BE49-F238E27FC236}">
                <a16:creationId xmlns:a16="http://schemas.microsoft.com/office/drawing/2014/main" id="{70763C85-AFB6-41EF-95BB-493218E6D313}"/>
              </a:ext>
            </a:extLst>
          </p:cNvPr>
          <p:cNvGraphicFramePr>
            <a:graphicFrameLocks noGrp="1"/>
          </p:cNvGraphicFramePr>
          <p:nvPr>
            <p:ph idx="1"/>
            <p:extLst>
              <p:ext uri="{D42A27DB-BD31-4B8C-83A1-F6EECF244321}">
                <p14:modId xmlns:p14="http://schemas.microsoft.com/office/powerpoint/2010/main" val="1486808370"/>
              </p:ext>
            </p:extLst>
          </p:nvPr>
        </p:nvGraphicFramePr>
        <p:xfrm>
          <a:off x="332232" y="1417638"/>
          <a:ext cx="6114288" cy="5165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4">
            <a:extLst>
              <a:ext uri="{FF2B5EF4-FFF2-40B4-BE49-F238E27FC236}">
                <a16:creationId xmlns:a16="http://schemas.microsoft.com/office/drawing/2014/main" id="{D997CE9D-6EF9-42F9-80CA-4B0464AD1A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3680" y="1417638"/>
            <a:ext cx="5608320" cy="5440362"/>
          </a:xfrm>
          <a:prstGeom prst="rect">
            <a:avLst/>
          </a:prstGeom>
        </p:spPr>
      </p:pic>
    </p:spTree>
    <p:extLst>
      <p:ext uri="{BB962C8B-B14F-4D97-AF65-F5344CB8AC3E}">
        <p14:creationId xmlns:p14="http://schemas.microsoft.com/office/powerpoint/2010/main" val="1079265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83B4-328C-4A45-BCC2-5EC54F8BE9C3}"/>
              </a:ext>
            </a:extLst>
          </p:cNvPr>
          <p:cNvSpPr>
            <a:spLocks noGrp="1"/>
          </p:cNvSpPr>
          <p:nvPr>
            <p:ph type="title"/>
          </p:nvPr>
        </p:nvSpPr>
        <p:spPr>
          <a:xfrm>
            <a:off x="347472" y="365125"/>
            <a:ext cx="11475720" cy="1325563"/>
          </a:xfrm>
        </p:spPr>
        <p:txBody>
          <a:bodyPr/>
          <a:lstStyle/>
          <a:p>
            <a:pPr algn="ctr"/>
            <a:r>
              <a:rPr lang="en-GB" b="1" dirty="0">
                <a:solidFill>
                  <a:schemeClr val="accent1"/>
                </a:solidFill>
              </a:rPr>
              <a:t>Potential Benefits &amp; Dangers of Strategic Planning</a:t>
            </a:r>
            <a:endParaRPr lang="en-IE" b="1" dirty="0">
              <a:solidFill>
                <a:schemeClr val="accent1"/>
              </a:solidFill>
            </a:endParaRPr>
          </a:p>
        </p:txBody>
      </p:sp>
      <p:graphicFrame>
        <p:nvGraphicFramePr>
          <p:cNvPr id="4" name="Table 4">
            <a:extLst>
              <a:ext uri="{FF2B5EF4-FFF2-40B4-BE49-F238E27FC236}">
                <a16:creationId xmlns:a16="http://schemas.microsoft.com/office/drawing/2014/main" id="{C8818E78-7289-4BF5-977A-87F995D5603D}"/>
              </a:ext>
            </a:extLst>
          </p:cNvPr>
          <p:cNvGraphicFramePr>
            <a:graphicFrameLocks noGrp="1"/>
          </p:cNvGraphicFramePr>
          <p:nvPr>
            <p:ph idx="1"/>
            <p:extLst>
              <p:ext uri="{D42A27DB-BD31-4B8C-83A1-F6EECF244321}">
                <p14:modId xmlns:p14="http://schemas.microsoft.com/office/powerpoint/2010/main" val="4195835363"/>
              </p:ext>
            </p:extLst>
          </p:nvPr>
        </p:nvGraphicFramePr>
        <p:xfrm>
          <a:off x="838200" y="1825624"/>
          <a:ext cx="10515600" cy="426427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675848360"/>
                    </a:ext>
                  </a:extLst>
                </a:gridCol>
                <a:gridCol w="5257800">
                  <a:extLst>
                    <a:ext uri="{9D8B030D-6E8A-4147-A177-3AD203B41FA5}">
                      <a16:colId xmlns:a16="http://schemas.microsoft.com/office/drawing/2014/main" val="2217576473"/>
                    </a:ext>
                  </a:extLst>
                </a:gridCol>
              </a:tblGrid>
              <a:tr h="710713">
                <a:tc>
                  <a:txBody>
                    <a:bodyPr/>
                    <a:lstStyle/>
                    <a:p>
                      <a:pPr algn="ctr"/>
                      <a:r>
                        <a:rPr lang="en-IE" sz="2400" dirty="0"/>
                        <a:t>Benefits </a:t>
                      </a:r>
                    </a:p>
                  </a:txBody>
                  <a:tcPr/>
                </a:tc>
                <a:tc>
                  <a:txBody>
                    <a:bodyPr/>
                    <a:lstStyle/>
                    <a:p>
                      <a:pPr algn="ctr"/>
                      <a:r>
                        <a:rPr lang="en-IE" sz="2400" dirty="0"/>
                        <a:t>Dangers</a:t>
                      </a:r>
                    </a:p>
                  </a:txBody>
                  <a:tcPr/>
                </a:tc>
                <a:extLst>
                  <a:ext uri="{0D108BD9-81ED-4DB2-BD59-A6C34878D82A}">
                    <a16:rowId xmlns:a16="http://schemas.microsoft.com/office/drawing/2014/main" val="4143979880"/>
                  </a:ext>
                </a:extLst>
              </a:tr>
              <a:tr h="710713">
                <a:tc>
                  <a:txBody>
                    <a:bodyPr/>
                    <a:lstStyle/>
                    <a:p>
                      <a:r>
                        <a:rPr lang="en-IE" sz="2000" dirty="0"/>
                        <a:t>Helping determine and direct strategy</a:t>
                      </a:r>
                    </a:p>
                  </a:txBody>
                  <a:tcPr/>
                </a:tc>
                <a:tc>
                  <a:txBody>
                    <a:bodyPr/>
                    <a:lstStyle/>
                    <a:p>
                      <a:r>
                        <a:rPr lang="en-IE" sz="2000" dirty="0"/>
                        <a:t>Confusing strategy with the strategic plan</a:t>
                      </a:r>
                    </a:p>
                  </a:txBody>
                  <a:tcPr/>
                </a:tc>
                <a:extLst>
                  <a:ext uri="{0D108BD9-81ED-4DB2-BD59-A6C34878D82A}">
                    <a16:rowId xmlns:a16="http://schemas.microsoft.com/office/drawing/2014/main" val="1566281995"/>
                  </a:ext>
                </a:extLst>
              </a:tr>
              <a:tr h="710713">
                <a:tc>
                  <a:txBody>
                    <a:bodyPr/>
                    <a:lstStyle/>
                    <a:p>
                      <a:r>
                        <a:rPr lang="en-IE" sz="2000" dirty="0"/>
                        <a:t>Help understand strategic issues</a:t>
                      </a:r>
                    </a:p>
                  </a:txBody>
                  <a:tcPr/>
                </a:tc>
                <a:tc>
                  <a:txBody>
                    <a:bodyPr/>
                    <a:lstStyle/>
                    <a:p>
                      <a:r>
                        <a:rPr lang="en-IE" sz="2000" dirty="0"/>
                        <a:t>Detachment from reality</a:t>
                      </a:r>
                    </a:p>
                  </a:txBody>
                  <a:tcPr/>
                </a:tc>
                <a:extLst>
                  <a:ext uri="{0D108BD9-81ED-4DB2-BD59-A6C34878D82A}">
                    <a16:rowId xmlns:a16="http://schemas.microsoft.com/office/drawing/2014/main" val="2554447160"/>
                  </a:ext>
                </a:extLst>
              </a:tr>
              <a:tr h="710713">
                <a:tc>
                  <a:txBody>
                    <a:bodyPr/>
                    <a:lstStyle/>
                    <a:p>
                      <a:r>
                        <a:rPr lang="en-IE" sz="2000" dirty="0"/>
                        <a:t>Coordinating business-level strategies</a:t>
                      </a:r>
                    </a:p>
                  </a:txBody>
                  <a:tcPr/>
                </a:tc>
                <a:tc>
                  <a:txBody>
                    <a:bodyPr/>
                    <a:lstStyle/>
                    <a:p>
                      <a:r>
                        <a:rPr lang="en-IE" sz="2000" dirty="0"/>
                        <a:t>Paralysis by analysis</a:t>
                      </a:r>
                    </a:p>
                  </a:txBody>
                  <a:tcPr/>
                </a:tc>
                <a:extLst>
                  <a:ext uri="{0D108BD9-81ED-4DB2-BD59-A6C34878D82A}">
                    <a16:rowId xmlns:a16="http://schemas.microsoft.com/office/drawing/2014/main" val="2564247411"/>
                  </a:ext>
                </a:extLst>
              </a:tr>
              <a:tr h="710713">
                <a:tc>
                  <a:txBody>
                    <a:bodyPr/>
                    <a:lstStyle/>
                    <a:p>
                      <a:r>
                        <a:rPr lang="en-IE" sz="2000" dirty="0"/>
                        <a:t>A means of implementing an agreed strategy</a:t>
                      </a:r>
                    </a:p>
                  </a:txBody>
                  <a:tcPr/>
                </a:tc>
                <a:tc>
                  <a:txBody>
                    <a:bodyPr/>
                    <a:lstStyle/>
                    <a:p>
                      <a:r>
                        <a:rPr lang="en-IE" sz="2000" dirty="0"/>
                        <a:t>Lack of creativity</a:t>
                      </a:r>
                    </a:p>
                  </a:txBody>
                  <a:tcPr/>
                </a:tc>
                <a:extLst>
                  <a:ext uri="{0D108BD9-81ED-4DB2-BD59-A6C34878D82A}">
                    <a16:rowId xmlns:a16="http://schemas.microsoft.com/office/drawing/2014/main" val="2298794083"/>
                  </a:ext>
                </a:extLst>
              </a:tr>
              <a:tr h="710713">
                <a:tc>
                  <a:txBody>
                    <a:bodyPr/>
                    <a:lstStyle/>
                    <a:p>
                      <a:r>
                        <a:rPr lang="en-IE" sz="2000" dirty="0"/>
                        <a:t>Involving people and creating ownership of a strategy </a:t>
                      </a:r>
                    </a:p>
                  </a:txBody>
                  <a:tcPr/>
                </a:tc>
                <a:tc>
                  <a:txBody>
                    <a:bodyPr/>
                    <a:lstStyle/>
                    <a:p>
                      <a:r>
                        <a:rPr lang="en-IE" sz="2000" dirty="0"/>
                        <a:t>Damping of innovation</a:t>
                      </a:r>
                    </a:p>
                  </a:txBody>
                  <a:tcPr/>
                </a:tc>
                <a:extLst>
                  <a:ext uri="{0D108BD9-81ED-4DB2-BD59-A6C34878D82A}">
                    <a16:rowId xmlns:a16="http://schemas.microsoft.com/office/drawing/2014/main" val="1877753981"/>
                  </a:ext>
                </a:extLst>
              </a:tr>
            </a:tbl>
          </a:graphicData>
        </a:graphic>
      </p:graphicFrame>
    </p:spTree>
    <p:extLst>
      <p:ext uri="{BB962C8B-B14F-4D97-AF65-F5344CB8AC3E}">
        <p14:creationId xmlns:p14="http://schemas.microsoft.com/office/powerpoint/2010/main" val="24104808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84DB-60DA-4933-8062-3C009D7CEEFD}"/>
              </a:ext>
            </a:extLst>
          </p:cNvPr>
          <p:cNvSpPr>
            <a:spLocks noGrp="1"/>
          </p:cNvSpPr>
          <p:nvPr>
            <p:ph type="title"/>
          </p:nvPr>
        </p:nvSpPr>
        <p:spPr/>
        <p:txBody>
          <a:bodyPr/>
          <a:lstStyle/>
          <a:p>
            <a:pPr algn="ctr"/>
            <a:r>
              <a:rPr lang="en-GB" sz="4800" b="1" dirty="0">
                <a:solidFill>
                  <a:schemeClr val="accent1"/>
                </a:solidFill>
              </a:rPr>
              <a:t>SAF</a:t>
            </a:r>
            <a:r>
              <a:rPr lang="en-GB" b="1" dirty="0">
                <a:solidFill>
                  <a:schemeClr val="accent1"/>
                </a:solidFill>
              </a:rPr>
              <a:t>e Criteria</a:t>
            </a:r>
            <a:endParaRPr lang="en-IE" b="1" dirty="0">
              <a:solidFill>
                <a:schemeClr val="accent1"/>
              </a:solidFill>
            </a:endParaRPr>
          </a:p>
        </p:txBody>
      </p:sp>
      <p:graphicFrame>
        <p:nvGraphicFramePr>
          <p:cNvPr id="4" name="Content Placeholder 3">
            <a:extLst>
              <a:ext uri="{FF2B5EF4-FFF2-40B4-BE49-F238E27FC236}">
                <a16:creationId xmlns:a16="http://schemas.microsoft.com/office/drawing/2014/main" id="{A569EDC7-8456-405B-8BDD-9100379AA9EF}"/>
              </a:ext>
            </a:extLst>
          </p:cNvPr>
          <p:cNvGraphicFramePr>
            <a:graphicFrameLocks noGrp="1"/>
          </p:cNvGraphicFramePr>
          <p:nvPr>
            <p:ph idx="1"/>
            <p:extLst>
              <p:ext uri="{D42A27DB-BD31-4B8C-83A1-F6EECF244321}">
                <p14:modId xmlns:p14="http://schemas.microsoft.com/office/powerpoint/2010/main" val="24767767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39261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25A9A67-42CF-4FF6-A7D0-F8CCAAD76EB8}"/>
              </a:ext>
            </a:extLst>
          </p:cNvPr>
          <p:cNvPicPr>
            <a:picLocks noChangeAspect="1"/>
          </p:cNvPicPr>
          <p:nvPr/>
        </p:nvPicPr>
        <p:blipFill rotWithShape="1">
          <a:blip r:embed="rId2">
            <a:extLst>
              <a:ext uri="{28A0092B-C50C-407E-A947-70E740481C1C}">
                <a14:useLocalDpi xmlns:a14="http://schemas.microsoft.com/office/drawing/2010/main" val="0"/>
              </a:ext>
            </a:extLst>
          </a:blip>
          <a:srcRect t="12585" b="3145"/>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2BDCBD-FB89-41BB-B7D8-00EB8901BFE0}"/>
              </a:ext>
            </a:extLst>
          </p:cNvPr>
          <p:cNvSpPr>
            <a:spLocks noGrp="1"/>
          </p:cNvSpPr>
          <p:nvPr>
            <p:ph type="title"/>
          </p:nvPr>
        </p:nvSpPr>
        <p:spPr>
          <a:xfrm>
            <a:off x="835897" y="126187"/>
            <a:ext cx="3431332" cy="1043409"/>
          </a:xfrm>
        </p:spPr>
        <p:txBody>
          <a:bodyPr>
            <a:noAutofit/>
          </a:bodyPr>
          <a:lstStyle/>
          <a:p>
            <a:pPr algn="ctr"/>
            <a:r>
              <a:rPr lang="en-GB" b="1" dirty="0">
                <a:solidFill>
                  <a:schemeClr val="accent1"/>
                </a:solidFill>
              </a:rPr>
              <a:t>Management Challenges</a:t>
            </a:r>
            <a:endParaRPr lang="en-IE" b="1" dirty="0">
              <a:solidFill>
                <a:schemeClr val="accent1"/>
              </a:solidFill>
            </a:endParaRPr>
          </a:p>
        </p:txBody>
      </p:sp>
      <p:sp>
        <p:nvSpPr>
          <p:cNvPr id="3" name="Content Placeholder 2">
            <a:extLst>
              <a:ext uri="{FF2B5EF4-FFF2-40B4-BE49-F238E27FC236}">
                <a16:creationId xmlns:a16="http://schemas.microsoft.com/office/drawing/2014/main" id="{6E982D06-011D-4CA1-8E41-A2C7BD07D201}"/>
              </a:ext>
            </a:extLst>
          </p:cNvPr>
          <p:cNvSpPr>
            <a:spLocks noGrp="1"/>
          </p:cNvSpPr>
          <p:nvPr>
            <p:ph idx="1"/>
          </p:nvPr>
        </p:nvSpPr>
        <p:spPr>
          <a:xfrm>
            <a:off x="0" y="1389888"/>
            <a:ext cx="5609220" cy="4078224"/>
          </a:xfrm>
        </p:spPr>
        <p:txBody>
          <a:bodyPr anchor="t">
            <a:normAutofit/>
          </a:bodyPr>
          <a:lstStyle/>
          <a:p>
            <a:pPr>
              <a:lnSpc>
                <a:spcPct val="80000"/>
              </a:lnSpc>
            </a:pPr>
            <a:r>
              <a:rPr lang="en-GB" sz="2000" dirty="0">
                <a:solidFill>
                  <a:schemeClr val="accent1"/>
                </a:solidFill>
              </a:rPr>
              <a:t>In managing strategy development processes, managers face challenges including:</a:t>
            </a:r>
          </a:p>
          <a:p>
            <a:pPr marL="685800" lvl="3">
              <a:lnSpc>
                <a:spcPct val="80000"/>
              </a:lnSpc>
              <a:spcBef>
                <a:spcPts val="1000"/>
              </a:spcBef>
            </a:pPr>
            <a:r>
              <a:rPr lang="en-GB" dirty="0">
                <a:solidFill>
                  <a:schemeClr val="accent1"/>
                </a:solidFill>
              </a:rPr>
              <a:t>Multiple processes of strategy development are likely to be needed if organisations are to achieve both the benefits of the exploitation of existing capabilities and the exploration for new ideas &amp; capabilities (organisational ambidexterity)</a:t>
            </a:r>
          </a:p>
          <a:p>
            <a:pPr marL="685800" lvl="3">
              <a:lnSpc>
                <a:spcPct val="80000"/>
              </a:lnSpc>
              <a:spcBef>
                <a:spcPts val="1000"/>
              </a:spcBef>
            </a:pPr>
            <a:r>
              <a:rPr lang="en-GB" dirty="0">
                <a:solidFill>
                  <a:schemeClr val="accent1"/>
                </a:solidFill>
              </a:rPr>
              <a:t>Recognising that different processes                              of strategy development may be needed at different times and in different contexts</a:t>
            </a:r>
          </a:p>
          <a:p>
            <a:pPr marL="685800" lvl="3">
              <a:lnSpc>
                <a:spcPct val="80000"/>
              </a:lnSpc>
              <a:spcBef>
                <a:spcPts val="1000"/>
              </a:spcBef>
            </a:pPr>
            <a:r>
              <a:rPr lang="en-GB" dirty="0">
                <a:solidFill>
                  <a:schemeClr val="accent1"/>
                </a:solidFill>
              </a:rPr>
              <a:t>Managing the processes that                                 give rise to emergent strategy</a:t>
            </a:r>
            <a:endParaRPr lang="en-IE" dirty="0">
              <a:solidFill>
                <a:schemeClr val="accent1"/>
              </a:solidFill>
            </a:endParaRPr>
          </a:p>
        </p:txBody>
      </p:sp>
    </p:spTree>
    <p:extLst>
      <p:ext uri="{BB962C8B-B14F-4D97-AF65-F5344CB8AC3E}">
        <p14:creationId xmlns:p14="http://schemas.microsoft.com/office/powerpoint/2010/main" val="30381675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uit, person, person, necktie&#10;&#10;Description automatically generated">
            <a:extLst>
              <a:ext uri="{FF2B5EF4-FFF2-40B4-BE49-F238E27FC236}">
                <a16:creationId xmlns:a16="http://schemas.microsoft.com/office/drawing/2014/main" id="{8D7CA66F-CB6F-42B7-97E6-CD49240DF424}"/>
              </a:ext>
            </a:extLst>
          </p:cNvPr>
          <p:cNvPicPr>
            <a:picLocks noChangeAspect="1"/>
          </p:cNvPicPr>
          <p:nvPr/>
        </p:nvPicPr>
        <p:blipFill rotWithShape="1">
          <a:blip r:embed="rId2">
            <a:extLst>
              <a:ext uri="{28A0092B-C50C-407E-A947-70E740481C1C}">
                <a14:useLocalDpi xmlns:a14="http://schemas.microsoft.com/office/drawing/2010/main" val="0"/>
              </a:ext>
            </a:extLst>
          </a:blip>
          <a:srcRect t="5868" r="9091" b="12640"/>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87A495-F195-4916-AEA9-B54194C6B1F9}"/>
              </a:ext>
            </a:extLst>
          </p:cNvPr>
          <p:cNvSpPr>
            <a:spLocks noGrp="1"/>
          </p:cNvSpPr>
          <p:nvPr>
            <p:ph type="title"/>
          </p:nvPr>
        </p:nvSpPr>
        <p:spPr>
          <a:xfrm>
            <a:off x="286852" y="365487"/>
            <a:ext cx="4529421" cy="1043409"/>
          </a:xfrm>
        </p:spPr>
        <p:txBody>
          <a:bodyPr>
            <a:noAutofit/>
          </a:bodyPr>
          <a:lstStyle/>
          <a:p>
            <a:pPr algn="ctr"/>
            <a:r>
              <a:rPr lang="en-IE" b="1" dirty="0">
                <a:solidFill>
                  <a:schemeClr val="accent1"/>
                </a:solidFill>
              </a:rPr>
              <a:t>Evaluation Criteria</a:t>
            </a:r>
          </a:p>
        </p:txBody>
      </p:sp>
      <p:sp>
        <p:nvSpPr>
          <p:cNvPr id="3" name="Content Placeholder 2">
            <a:extLst>
              <a:ext uri="{FF2B5EF4-FFF2-40B4-BE49-F238E27FC236}">
                <a16:creationId xmlns:a16="http://schemas.microsoft.com/office/drawing/2014/main" id="{B1E6A5C7-24A1-4708-83E2-ADA5E031017B}"/>
              </a:ext>
            </a:extLst>
          </p:cNvPr>
          <p:cNvSpPr>
            <a:spLocks noGrp="1"/>
          </p:cNvSpPr>
          <p:nvPr>
            <p:ph idx="1"/>
          </p:nvPr>
        </p:nvSpPr>
        <p:spPr>
          <a:xfrm>
            <a:off x="0" y="1408896"/>
            <a:ext cx="4992624" cy="3976920"/>
          </a:xfrm>
        </p:spPr>
        <p:txBody>
          <a:bodyPr anchor="t">
            <a:normAutofit/>
          </a:bodyPr>
          <a:lstStyle/>
          <a:p>
            <a:r>
              <a:rPr lang="en-IE" sz="2000" dirty="0">
                <a:solidFill>
                  <a:schemeClr val="accent1"/>
                </a:solidFill>
              </a:rPr>
              <a:t>Four qualifications:</a:t>
            </a:r>
          </a:p>
          <a:p>
            <a:pPr marL="457200" indent="-457200">
              <a:buFont typeface="+mj-lt"/>
              <a:buAutoNum type="arabicPeriod"/>
            </a:pPr>
            <a:r>
              <a:rPr lang="en-GB" sz="2000" dirty="0">
                <a:solidFill>
                  <a:schemeClr val="accent1"/>
                </a:solidFill>
              </a:rPr>
              <a:t>Conflicting conclusions and the need for management judgement</a:t>
            </a:r>
          </a:p>
          <a:p>
            <a:pPr marL="457200" indent="-457200">
              <a:buFont typeface="+mj-lt"/>
              <a:buAutoNum type="arabicPeriod"/>
            </a:pPr>
            <a:r>
              <a:rPr lang="en-GB" sz="2000" dirty="0">
                <a:solidFill>
                  <a:schemeClr val="accent1"/>
                </a:solidFill>
              </a:rPr>
              <a:t>Consistency between the different elements of a strategy is essential</a:t>
            </a:r>
          </a:p>
          <a:p>
            <a:pPr marL="457200" indent="-457200">
              <a:buFont typeface="+mj-lt"/>
              <a:buAutoNum type="arabicPeriod"/>
            </a:pPr>
            <a:r>
              <a:rPr lang="en-GB" sz="2000" dirty="0">
                <a:solidFill>
                  <a:schemeClr val="accent1"/>
                </a:solidFill>
              </a:rPr>
              <a:t>The implementation and development of strategies might reveal unanticipated problems</a:t>
            </a:r>
          </a:p>
          <a:p>
            <a:pPr marL="457200" indent="-457200">
              <a:buFont typeface="+mj-lt"/>
              <a:buAutoNum type="arabicPeriod"/>
            </a:pPr>
            <a:r>
              <a:rPr lang="en-GB" sz="2000" dirty="0">
                <a:solidFill>
                  <a:schemeClr val="accent1"/>
                </a:solidFill>
              </a:rPr>
              <a:t>Strategy development in practice – it      isn’t always a logical or even rational process</a:t>
            </a:r>
            <a:endParaRPr lang="en-IE" sz="2000" dirty="0">
              <a:solidFill>
                <a:schemeClr val="accent1"/>
              </a:solidFill>
            </a:endParaRPr>
          </a:p>
        </p:txBody>
      </p:sp>
    </p:spTree>
    <p:extLst>
      <p:ext uri="{BB962C8B-B14F-4D97-AF65-F5344CB8AC3E}">
        <p14:creationId xmlns:p14="http://schemas.microsoft.com/office/powerpoint/2010/main" val="32749892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7680E-6E83-4349-B17B-E32E5952E1C3}"/>
              </a:ext>
            </a:extLst>
          </p:cNvPr>
          <p:cNvSpPr>
            <a:spLocks noGrp="1"/>
          </p:cNvSpPr>
          <p:nvPr>
            <p:ph type="title"/>
          </p:nvPr>
        </p:nvSpPr>
        <p:spPr/>
        <p:txBody>
          <a:bodyPr/>
          <a:lstStyle/>
          <a:p>
            <a:pPr algn="ctr"/>
            <a:r>
              <a:rPr lang="en-IE" b="1" dirty="0">
                <a:solidFill>
                  <a:schemeClr val="accent1"/>
                </a:solidFill>
              </a:rPr>
              <a:t>Strategic Commitment</a:t>
            </a:r>
          </a:p>
        </p:txBody>
      </p:sp>
      <p:pic>
        <p:nvPicPr>
          <p:cNvPr id="5" name="Content Placeholder 4" descr="Diagram&#10;&#10;Description automatically generated">
            <a:extLst>
              <a:ext uri="{FF2B5EF4-FFF2-40B4-BE49-F238E27FC236}">
                <a16:creationId xmlns:a16="http://schemas.microsoft.com/office/drawing/2014/main" id="{1FDDCC3B-C46F-4AC4-8564-8246B4F1BB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9725" y="1476375"/>
            <a:ext cx="8972550" cy="5219700"/>
          </a:xfrm>
        </p:spPr>
      </p:pic>
    </p:spTree>
    <p:extLst>
      <p:ext uri="{BB962C8B-B14F-4D97-AF65-F5344CB8AC3E}">
        <p14:creationId xmlns:p14="http://schemas.microsoft.com/office/powerpoint/2010/main" val="31024554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indoor, chessman&#10;&#10;Description automatically generated">
            <a:extLst>
              <a:ext uri="{FF2B5EF4-FFF2-40B4-BE49-F238E27FC236}">
                <a16:creationId xmlns:a16="http://schemas.microsoft.com/office/drawing/2014/main" id="{5244C27C-4EA8-4C3B-B9E7-A749202BCB12}"/>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18182"/>
          <a:stretch/>
        </p:blipFill>
        <p:spPr>
          <a:xfrm>
            <a:off x="20" y="10"/>
            <a:ext cx="12191980" cy="6857990"/>
          </a:xfrm>
          <a:prstGeom prst="rect">
            <a:avLst/>
          </a:prstGeom>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50271F-1F9B-4C0F-9A36-1ECD7DC1067B}"/>
              </a:ext>
            </a:extLst>
          </p:cNvPr>
          <p:cNvSpPr>
            <a:spLocks noGrp="1"/>
          </p:cNvSpPr>
          <p:nvPr>
            <p:ph type="title"/>
          </p:nvPr>
        </p:nvSpPr>
        <p:spPr>
          <a:xfrm>
            <a:off x="1249571" y="158176"/>
            <a:ext cx="2552251" cy="1043409"/>
          </a:xfrm>
        </p:spPr>
        <p:txBody>
          <a:bodyPr>
            <a:normAutofit/>
          </a:bodyPr>
          <a:lstStyle/>
          <a:p>
            <a:pPr algn="ctr"/>
            <a:r>
              <a:rPr lang="en-IE" b="1" dirty="0">
                <a:solidFill>
                  <a:schemeClr val="accent1"/>
                </a:solidFill>
              </a:rPr>
              <a:t>Summary</a:t>
            </a:r>
          </a:p>
        </p:txBody>
      </p:sp>
      <p:sp>
        <p:nvSpPr>
          <p:cNvPr id="3" name="Content Placeholder 2">
            <a:extLst>
              <a:ext uri="{FF2B5EF4-FFF2-40B4-BE49-F238E27FC236}">
                <a16:creationId xmlns:a16="http://schemas.microsoft.com/office/drawing/2014/main" id="{BC426D01-8B35-49F8-8FE7-8221985F9D68}"/>
              </a:ext>
            </a:extLst>
          </p:cNvPr>
          <p:cNvSpPr>
            <a:spLocks noGrp="1"/>
          </p:cNvSpPr>
          <p:nvPr>
            <p:ph idx="1"/>
          </p:nvPr>
        </p:nvSpPr>
        <p:spPr>
          <a:xfrm>
            <a:off x="-1" y="1055968"/>
            <a:ext cx="5184559" cy="4270021"/>
          </a:xfrm>
        </p:spPr>
        <p:txBody>
          <a:bodyPr anchor="t">
            <a:normAutofit lnSpcReduction="10000"/>
          </a:bodyPr>
          <a:lstStyle/>
          <a:p>
            <a:r>
              <a:rPr lang="en-GB" sz="2000" dirty="0">
                <a:solidFill>
                  <a:schemeClr val="accent1"/>
                </a:solidFill>
              </a:rPr>
              <a:t>Industries and sectors are dynamic, and their changes can be analysed in terms of the industry life cycle, comparative five forces and c</a:t>
            </a:r>
            <a:r>
              <a:rPr lang="en-IE" sz="2000" dirty="0" err="1">
                <a:solidFill>
                  <a:schemeClr val="accent1"/>
                </a:solidFill>
              </a:rPr>
              <a:t>ycles</a:t>
            </a:r>
            <a:r>
              <a:rPr lang="en-IE" sz="2000" dirty="0">
                <a:solidFill>
                  <a:schemeClr val="accent1"/>
                </a:solidFill>
              </a:rPr>
              <a:t> of competition</a:t>
            </a:r>
          </a:p>
          <a:p>
            <a:r>
              <a:rPr lang="en-GB" sz="2000" dirty="0">
                <a:solidFill>
                  <a:schemeClr val="accent1"/>
                </a:solidFill>
              </a:rPr>
              <a:t>In the inner layer of the environment, strategic group analysis, market segment analysis and the strategy canvas can help identify strategic gaps </a:t>
            </a:r>
            <a:r>
              <a:rPr lang="en-IE" sz="2000" dirty="0">
                <a:solidFill>
                  <a:schemeClr val="accent1"/>
                </a:solidFill>
              </a:rPr>
              <a:t>or opportunities</a:t>
            </a:r>
          </a:p>
          <a:p>
            <a:r>
              <a:rPr lang="en-GB" sz="2000" dirty="0">
                <a:solidFill>
                  <a:schemeClr val="accent1"/>
                </a:solidFill>
              </a:rPr>
              <a:t>Blue Ocean strategies characterised by low rivalry are likely to be better opportunities than Red Ocean strategies with many rivals</a:t>
            </a:r>
          </a:p>
          <a:p>
            <a:r>
              <a:rPr lang="en-GB" sz="2000" dirty="0">
                <a:solidFill>
                  <a:schemeClr val="accent1"/>
                </a:solidFill>
              </a:rPr>
              <a:t>The most important reason for                    environmental analysis is to identify </a:t>
            </a:r>
            <a:r>
              <a:rPr lang="en-IE" sz="2000" dirty="0">
                <a:solidFill>
                  <a:schemeClr val="accent1"/>
                </a:solidFill>
              </a:rPr>
              <a:t>OPPORTUNITIES &amp; THREATS</a:t>
            </a:r>
          </a:p>
        </p:txBody>
      </p:sp>
    </p:spTree>
    <p:extLst>
      <p:ext uri="{BB962C8B-B14F-4D97-AF65-F5344CB8AC3E}">
        <p14:creationId xmlns:p14="http://schemas.microsoft.com/office/powerpoint/2010/main" val="4238731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building, outdoor, way&#10;&#10;Description automatically generated">
            <a:extLst>
              <a:ext uri="{FF2B5EF4-FFF2-40B4-BE49-F238E27FC236}">
                <a16:creationId xmlns:a16="http://schemas.microsoft.com/office/drawing/2014/main" id="{D9634231-301F-4510-B532-F7EB6150F639}"/>
              </a:ext>
            </a:extLst>
          </p:cNvPr>
          <p:cNvPicPr>
            <a:picLocks noChangeAspect="1"/>
          </p:cNvPicPr>
          <p:nvPr/>
        </p:nvPicPr>
        <p:blipFill rotWithShape="1">
          <a:blip r:embed="rId2">
            <a:extLst>
              <a:ext uri="{28A0092B-C50C-407E-A947-70E740481C1C}">
                <a14:useLocalDpi xmlns:a14="http://schemas.microsoft.com/office/drawing/2010/main" val="0"/>
              </a:ext>
            </a:extLst>
          </a:blip>
          <a:srcRect t="6502" r="9091" b="2589"/>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073EAC-5374-43F8-83E0-D2413536814E}"/>
              </a:ext>
            </a:extLst>
          </p:cNvPr>
          <p:cNvSpPr>
            <a:spLocks noGrp="1"/>
          </p:cNvSpPr>
          <p:nvPr>
            <p:ph type="title"/>
          </p:nvPr>
        </p:nvSpPr>
        <p:spPr>
          <a:xfrm>
            <a:off x="0" y="232937"/>
            <a:ext cx="4749553" cy="1043409"/>
          </a:xfrm>
        </p:spPr>
        <p:txBody>
          <a:bodyPr>
            <a:normAutofit fontScale="90000"/>
          </a:bodyPr>
          <a:lstStyle/>
          <a:p>
            <a:pPr algn="r"/>
            <a:r>
              <a:rPr lang="en-IE" b="1" dirty="0">
                <a:solidFill>
                  <a:schemeClr val="accent1"/>
                </a:solidFill>
              </a:rPr>
              <a:t>Defining the Business</a:t>
            </a:r>
          </a:p>
        </p:txBody>
      </p:sp>
      <p:sp>
        <p:nvSpPr>
          <p:cNvPr id="3" name="Content Placeholder 2">
            <a:extLst>
              <a:ext uri="{FF2B5EF4-FFF2-40B4-BE49-F238E27FC236}">
                <a16:creationId xmlns:a16="http://schemas.microsoft.com/office/drawing/2014/main" id="{CE8D0BBD-7F8D-4DC7-82E6-5E8959A9B4BD}"/>
              </a:ext>
            </a:extLst>
          </p:cNvPr>
          <p:cNvSpPr>
            <a:spLocks noGrp="1"/>
          </p:cNvSpPr>
          <p:nvPr>
            <p:ph idx="1"/>
          </p:nvPr>
        </p:nvSpPr>
        <p:spPr>
          <a:xfrm>
            <a:off x="0" y="1276346"/>
            <a:ext cx="5122416" cy="3881580"/>
          </a:xfrm>
        </p:spPr>
        <p:txBody>
          <a:bodyPr anchor="t">
            <a:normAutofit fontScale="92500"/>
          </a:bodyPr>
          <a:lstStyle/>
          <a:p>
            <a:pPr>
              <a:lnSpc>
                <a:spcPct val="70000"/>
              </a:lnSpc>
            </a:pPr>
            <a:r>
              <a:rPr lang="en-GB" sz="2600" dirty="0">
                <a:solidFill>
                  <a:schemeClr val="accent1"/>
                </a:solidFill>
              </a:rPr>
              <a:t>The focus on satisfying customer needs leads to the principle of </a:t>
            </a:r>
            <a:r>
              <a:rPr lang="en-IE" sz="2600" dirty="0">
                <a:solidFill>
                  <a:schemeClr val="accent1"/>
                </a:solidFill>
              </a:rPr>
              <a:t>providing customer value</a:t>
            </a:r>
          </a:p>
          <a:p>
            <a:pPr>
              <a:lnSpc>
                <a:spcPct val="70000"/>
              </a:lnSpc>
            </a:pPr>
            <a:r>
              <a:rPr lang="en-GB" sz="2600" dirty="0">
                <a:solidFill>
                  <a:schemeClr val="accent1"/>
                </a:solidFill>
              </a:rPr>
              <a:t>Companies should align their strategy to the central values they operate under, such as ethical beliefs, CSR etc.</a:t>
            </a:r>
          </a:p>
          <a:p>
            <a:pPr>
              <a:lnSpc>
                <a:spcPct val="70000"/>
              </a:lnSpc>
            </a:pPr>
            <a:r>
              <a:rPr lang="en-GB" sz="2600" dirty="0">
                <a:solidFill>
                  <a:schemeClr val="accent1"/>
                </a:solidFill>
              </a:rPr>
              <a:t>Marketing can be seen as identifying, creating, communicating </a:t>
            </a:r>
            <a:r>
              <a:rPr lang="en-IE" sz="2600" dirty="0">
                <a:solidFill>
                  <a:schemeClr val="accent1"/>
                </a:solidFill>
              </a:rPr>
              <a:t>and delivering value</a:t>
            </a:r>
          </a:p>
          <a:p>
            <a:pPr>
              <a:lnSpc>
                <a:spcPct val="70000"/>
              </a:lnSpc>
            </a:pPr>
            <a:r>
              <a:rPr lang="en-GB" sz="2600" dirty="0">
                <a:solidFill>
                  <a:schemeClr val="accent1"/>
                </a:solidFill>
              </a:rPr>
              <a:t>By understanding the value customers want companies can position their strategy to meet                 this need</a:t>
            </a:r>
            <a:endParaRPr lang="en-IE" sz="2600" dirty="0">
              <a:solidFill>
                <a:schemeClr val="accent1"/>
              </a:solidFill>
            </a:endParaRPr>
          </a:p>
        </p:txBody>
      </p:sp>
    </p:spTree>
    <p:extLst>
      <p:ext uri="{BB962C8B-B14F-4D97-AF65-F5344CB8AC3E}">
        <p14:creationId xmlns:p14="http://schemas.microsoft.com/office/powerpoint/2010/main" val="30659912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1D4B7F7-562D-4806-93A5-2A24B730482A}"/>
              </a:ext>
            </a:extLst>
          </p:cNvPr>
          <p:cNvPicPr>
            <a:picLocks noChangeAspect="1"/>
          </p:cNvPicPr>
          <p:nvPr/>
        </p:nvPicPr>
        <p:blipFill rotWithShape="1">
          <a:blip r:embed="rId2">
            <a:extLst>
              <a:ext uri="{28A0092B-C50C-407E-A947-70E740481C1C}">
                <a14:useLocalDpi xmlns:a14="http://schemas.microsoft.com/office/drawing/2010/main" val="0"/>
              </a:ext>
            </a:extLst>
          </a:blip>
          <a:srcRect l="11815" t="9091" r="9802" b="1"/>
          <a:stretch/>
        </p:blipFill>
        <p:spPr>
          <a:xfrm>
            <a:off x="20" y="10"/>
            <a:ext cx="12191980" cy="6857990"/>
          </a:xfrm>
          <a:prstGeom prst="rect">
            <a:avLst/>
          </a:prstGeom>
        </p:spPr>
      </p:pic>
      <p:sp>
        <p:nvSpPr>
          <p:cNvPr id="32" name="Freeform: Shape 3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881019-40B6-42AB-A46D-1F174F6FE437}"/>
              </a:ext>
            </a:extLst>
          </p:cNvPr>
          <p:cNvSpPr>
            <a:spLocks noGrp="1"/>
          </p:cNvSpPr>
          <p:nvPr>
            <p:ph type="title"/>
          </p:nvPr>
        </p:nvSpPr>
        <p:spPr>
          <a:xfrm>
            <a:off x="0" y="498025"/>
            <a:ext cx="4980373" cy="1043409"/>
          </a:xfrm>
        </p:spPr>
        <p:txBody>
          <a:bodyPr>
            <a:normAutofit fontScale="90000"/>
          </a:bodyPr>
          <a:lstStyle/>
          <a:p>
            <a:pPr algn="ctr"/>
            <a:r>
              <a:rPr lang="en-IE" b="1" dirty="0">
                <a:solidFill>
                  <a:schemeClr val="accent1"/>
                </a:solidFill>
              </a:rPr>
              <a:t>Apply the Analysis Tools</a:t>
            </a:r>
          </a:p>
        </p:txBody>
      </p:sp>
      <p:sp>
        <p:nvSpPr>
          <p:cNvPr id="3" name="Content Placeholder 2">
            <a:extLst>
              <a:ext uri="{FF2B5EF4-FFF2-40B4-BE49-F238E27FC236}">
                <a16:creationId xmlns:a16="http://schemas.microsoft.com/office/drawing/2014/main" id="{CED8514E-839F-48C4-8FAB-F03DD1786D69}"/>
              </a:ext>
            </a:extLst>
          </p:cNvPr>
          <p:cNvSpPr>
            <a:spLocks noGrp="1"/>
          </p:cNvSpPr>
          <p:nvPr>
            <p:ph idx="1"/>
          </p:nvPr>
        </p:nvSpPr>
        <p:spPr>
          <a:xfrm>
            <a:off x="0" y="1774372"/>
            <a:ext cx="5113538" cy="3502478"/>
          </a:xfrm>
        </p:spPr>
        <p:txBody>
          <a:bodyPr anchor="t">
            <a:noAutofit/>
          </a:bodyPr>
          <a:lstStyle/>
          <a:p>
            <a:r>
              <a:rPr lang="en-IE" dirty="0">
                <a:solidFill>
                  <a:schemeClr val="accent1"/>
                </a:solidFill>
              </a:rPr>
              <a:t>PESTEL – your own organisation</a:t>
            </a:r>
          </a:p>
          <a:p>
            <a:r>
              <a:rPr lang="en-IE" dirty="0">
                <a:solidFill>
                  <a:schemeClr val="accent1"/>
                </a:solidFill>
              </a:rPr>
              <a:t>TOWS – your own organisation</a:t>
            </a:r>
          </a:p>
          <a:p>
            <a:r>
              <a:rPr lang="en-IE" dirty="0">
                <a:solidFill>
                  <a:schemeClr val="accent1"/>
                </a:solidFill>
              </a:rPr>
              <a:t>Boston Matrix – your organisation</a:t>
            </a:r>
          </a:p>
          <a:p>
            <a:r>
              <a:rPr lang="en-GB" dirty="0">
                <a:solidFill>
                  <a:schemeClr val="accent1"/>
                </a:solidFill>
              </a:rPr>
              <a:t>Five Forces - your own organisation</a:t>
            </a:r>
            <a:endParaRPr lang="en-IE" dirty="0">
              <a:solidFill>
                <a:schemeClr val="accent1"/>
              </a:solidFill>
            </a:endParaRPr>
          </a:p>
        </p:txBody>
      </p:sp>
    </p:spTree>
    <p:extLst>
      <p:ext uri="{BB962C8B-B14F-4D97-AF65-F5344CB8AC3E}">
        <p14:creationId xmlns:p14="http://schemas.microsoft.com/office/powerpoint/2010/main" val="2303453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B7C75C14-5FCE-42F9-BEB7-8B80C05293E0}"/>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1" y="10"/>
            <a:ext cx="12192000" cy="6857990"/>
          </a:xfrm>
          <a:prstGeom prst="rect">
            <a:avLst/>
          </a:prstGeom>
        </p:spPr>
      </p:pic>
      <p:sp>
        <p:nvSpPr>
          <p:cNvPr id="19" name="Freeform: Shape 1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6DB311-8F11-48EF-9AE0-18D1EB03A012}"/>
              </a:ext>
            </a:extLst>
          </p:cNvPr>
          <p:cNvSpPr>
            <a:spLocks noGrp="1"/>
          </p:cNvSpPr>
          <p:nvPr>
            <p:ph type="title"/>
          </p:nvPr>
        </p:nvSpPr>
        <p:spPr>
          <a:xfrm>
            <a:off x="912218" y="498025"/>
            <a:ext cx="3209199" cy="1043409"/>
          </a:xfrm>
        </p:spPr>
        <p:txBody>
          <a:bodyPr>
            <a:normAutofit/>
          </a:bodyPr>
          <a:lstStyle/>
          <a:p>
            <a:pPr algn="ctr"/>
            <a:r>
              <a:rPr lang="en-IE" b="1" dirty="0">
                <a:solidFill>
                  <a:schemeClr val="accent1"/>
                </a:solidFill>
              </a:rPr>
              <a:t>References </a:t>
            </a:r>
          </a:p>
        </p:txBody>
      </p:sp>
      <p:sp>
        <p:nvSpPr>
          <p:cNvPr id="3" name="Content Placeholder 2">
            <a:extLst>
              <a:ext uri="{FF2B5EF4-FFF2-40B4-BE49-F238E27FC236}">
                <a16:creationId xmlns:a16="http://schemas.microsoft.com/office/drawing/2014/main" id="{C7399609-569E-40D7-951C-F4F218B93F5F}"/>
              </a:ext>
            </a:extLst>
          </p:cNvPr>
          <p:cNvSpPr>
            <a:spLocks noGrp="1"/>
          </p:cNvSpPr>
          <p:nvPr>
            <p:ph idx="1"/>
          </p:nvPr>
        </p:nvSpPr>
        <p:spPr>
          <a:xfrm>
            <a:off x="0" y="1615475"/>
            <a:ext cx="4909351" cy="2754086"/>
          </a:xfrm>
        </p:spPr>
        <p:txBody>
          <a:bodyPr anchor="t">
            <a:noAutofit/>
          </a:bodyPr>
          <a:lstStyle/>
          <a:p>
            <a:r>
              <a:rPr lang="en-IE" sz="2000" dirty="0">
                <a:solidFill>
                  <a:schemeClr val="accent1"/>
                </a:solidFill>
              </a:rPr>
              <a:t>Kew, J. and </a:t>
            </a:r>
            <a:r>
              <a:rPr lang="en-IE" sz="2000" dirty="0" err="1">
                <a:solidFill>
                  <a:schemeClr val="accent1"/>
                </a:solidFill>
              </a:rPr>
              <a:t>Stredwick</a:t>
            </a:r>
            <a:r>
              <a:rPr lang="en-IE" sz="2000" dirty="0">
                <a:solidFill>
                  <a:schemeClr val="accent1"/>
                </a:solidFill>
              </a:rPr>
              <a:t>, J. (2016) Human Resource Management in a business context. 3rd ed. London: Chartered Institute of Personnel and Development.</a:t>
            </a:r>
          </a:p>
          <a:p>
            <a:r>
              <a:rPr lang="en-GB" sz="2000" dirty="0">
                <a:solidFill>
                  <a:schemeClr val="accent1"/>
                </a:solidFill>
              </a:rPr>
              <a:t>Book Johnson, Whittington and Scholes, (2009) Exploring Strategy, 9</a:t>
            </a:r>
            <a:r>
              <a:rPr lang="en-GB" sz="2000" baseline="30000" dirty="0">
                <a:solidFill>
                  <a:schemeClr val="accent1"/>
                </a:solidFill>
              </a:rPr>
              <a:t>th</a:t>
            </a:r>
            <a:r>
              <a:rPr lang="en-GB" sz="2000" dirty="0">
                <a:solidFill>
                  <a:schemeClr val="accent1"/>
                </a:solidFill>
              </a:rPr>
              <a:t> Edition, Pearson Education Limited 2009</a:t>
            </a:r>
          </a:p>
          <a:p>
            <a:r>
              <a:rPr lang="en-GB" sz="2000" dirty="0">
                <a:solidFill>
                  <a:schemeClr val="accent1"/>
                </a:solidFill>
              </a:rPr>
              <a:t>Johnson, Whittington </a:t>
            </a:r>
            <a:r>
              <a:rPr lang="en-GB" sz="2000">
                <a:solidFill>
                  <a:schemeClr val="accent1"/>
                </a:solidFill>
              </a:rPr>
              <a:t>and Scholes, (2011) </a:t>
            </a:r>
            <a:r>
              <a:rPr lang="en-GB" sz="2000" dirty="0">
                <a:solidFill>
                  <a:schemeClr val="accent1"/>
                </a:solidFill>
              </a:rPr>
              <a:t>Exploring Strategy, 11</a:t>
            </a:r>
            <a:r>
              <a:rPr lang="en-GB" sz="2000" baseline="30000" dirty="0">
                <a:solidFill>
                  <a:schemeClr val="accent1"/>
                </a:solidFill>
              </a:rPr>
              <a:t>th</a:t>
            </a:r>
            <a:r>
              <a:rPr lang="en-GB" sz="2000" dirty="0">
                <a:solidFill>
                  <a:schemeClr val="accent1"/>
                </a:solidFill>
              </a:rPr>
              <a:t> Edition, Pearson Education </a:t>
            </a:r>
            <a:r>
              <a:rPr lang="en-GB" sz="2000">
                <a:solidFill>
                  <a:schemeClr val="accent1"/>
                </a:solidFill>
              </a:rPr>
              <a:t>Limited </a:t>
            </a:r>
            <a:endParaRPr lang="en-GB" sz="2000" dirty="0">
              <a:solidFill>
                <a:schemeClr val="accent1"/>
              </a:solidFill>
            </a:endParaRPr>
          </a:p>
          <a:p>
            <a:endParaRPr lang="en-GB" sz="2000" dirty="0">
              <a:solidFill>
                <a:schemeClr val="accent1"/>
              </a:solidFill>
            </a:endParaRPr>
          </a:p>
          <a:p>
            <a:pPr marL="0" indent="0">
              <a:buNone/>
            </a:pPr>
            <a:endParaRPr lang="en-IE" sz="1200" dirty="0"/>
          </a:p>
        </p:txBody>
      </p:sp>
    </p:spTree>
    <p:extLst>
      <p:ext uri="{BB962C8B-B14F-4D97-AF65-F5344CB8AC3E}">
        <p14:creationId xmlns:p14="http://schemas.microsoft.com/office/powerpoint/2010/main" val="2809685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E6BC-CBFF-45E4-B941-FBA26FDAF919}"/>
              </a:ext>
            </a:extLst>
          </p:cNvPr>
          <p:cNvSpPr>
            <a:spLocks noGrp="1"/>
          </p:cNvSpPr>
          <p:nvPr>
            <p:ph type="title"/>
          </p:nvPr>
        </p:nvSpPr>
        <p:spPr>
          <a:xfrm>
            <a:off x="838200" y="353074"/>
            <a:ext cx="10515600" cy="1325563"/>
          </a:xfrm>
        </p:spPr>
        <p:txBody>
          <a:bodyPr/>
          <a:lstStyle/>
          <a:p>
            <a:pPr algn="ctr"/>
            <a:r>
              <a:rPr lang="en-IE" b="1" dirty="0">
                <a:solidFill>
                  <a:schemeClr val="accent1"/>
                </a:solidFill>
              </a:rPr>
              <a:t>The Value Net</a:t>
            </a:r>
          </a:p>
        </p:txBody>
      </p:sp>
      <p:pic>
        <p:nvPicPr>
          <p:cNvPr id="7" name="Content Placeholder 6" descr="Diagram&#10;&#10;Description automatically generated">
            <a:extLst>
              <a:ext uri="{FF2B5EF4-FFF2-40B4-BE49-F238E27FC236}">
                <a16:creationId xmlns:a16="http://schemas.microsoft.com/office/drawing/2014/main" id="{AB369337-D496-4BE9-B1CC-BD8810D57B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410"/>
          <a:stretch/>
        </p:blipFill>
        <p:spPr>
          <a:xfrm>
            <a:off x="2371725" y="1535837"/>
            <a:ext cx="7867649" cy="5255488"/>
          </a:xfrm>
        </p:spPr>
      </p:pic>
      <p:sp>
        <p:nvSpPr>
          <p:cNvPr id="10" name="TextBox 9">
            <a:extLst>
              <a:ext uri="{FF2B5EF4-FFF2-40B4-BE49-F238E27FC236}">
                <a16:creationId xmlns:a16="http://schemas.microsoft.com/office/drawing/2014/main" id="{0E5AFBB8-B525-4AA0-B6A9-C62A7F76AE55}"/>
              </a:ext>
            </a:extLst>
          </p:cNvPr>
          <p:cNvSpPr txBox="1"/>
          <p:nvPr/>
        </p:nvSpPr>
        <p:spPr>
          <a:xfrm>
            <a:off x="1458897" y="3152001"/>
            <a:ext cx="2465033" cy="553998"/>
          </a:xfrm>
          <a:prstGeom prst="rect">
            <a:avLst/>
          </a:prstGeom>
          <a:noFill/>
        </p:spPr>
        <p:txBody>
          <a:bodyPr wrap="square">
            <a:spAutoFit/>
          </a:bodyPr>
          <a:lstStyle/>
          <a:p>
            <a:r>
              <a:rPr lang="en-IE" sz="1000" dirty="0">
                <a:solidFill>
                  <a:schemeClr val="accent1"/>
                </a:solidFill>
              </a:rPr>
              <a:t>A player is your competitor if your customers value your product less when they have the other player’s product</a:t>
            </a:r>
            <a:endParaRPr lang="en-IE" sz="1000" dirty="0"/>
          </a:p>
        </p:txBody>
      </p:sp>
      <p:sp>
        <p:nvSpPr>
          <p:cNvPr id="12" name="TextBox 11">
            <a:extLst>
              <a:ext uri="{FF2B5EF4-FFF2-40B4-BE49-F238E27FC236}">
                <a16:creationId xmlns:a16="http://schemas.microsoft.com/office/drawing/2014/main" id="{97153F88-43B4-405A-88A3-51936147E7F8}"/>
              </a:ext>
            </a:extLst>
          </p:cNvPr>
          <p:cNvSpPr txBox="1"/>
          <p:nvPr/>
        </p:nvSpPr>
        <p:spPr>
          <a:xfrm>
            <a:off x="8890291" y="3157003"/>
            <a:ext cx="2698165" cy="553998"/>
          </a:xfrm>
          <a:prstGeom prst="rect">
            <a:avLst/>
          </a:prstGeom>
          <a:noFill/>
        </p:spPr>
        <p:txBody>
          <a:bodyPr wrap="square">
            <a:spAutoFit/>
          </a:bodyPr>
          <a:lstStyle/>
          <a:p>
            <a:r>
              <a:rPr lang="en-IE" sz="1000" dirty="0">
                <a:solidFill>
                  <a:schemeClr val="accent1"/>
                </a:solidFill>
              </a:rPr>
              <a:t>A player is your complementor if your customers value your product more when they have the other player’s product</a:t>
            </a:r>
          </a:p>
        </p:txBody>
      </p:sp>
    </p:spTree>
    <p:extLst>
      <p:ext uri="{BB962C8B-B14F-4D97-AF65-F5344CB8AC3E}">
        <p14:creationId xmlns:p14="http://schemas.microsoft.com/office/powerpoint/2010/main" val="1763037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6296-D642-4EAA-A3FF-EA6FEACF4830}"/>
              </a:ext>
            </a:extLst>
          </p:cNvPr>
          <p:cNvSpPr>
            <a:spLocks noGrp="1"/>
          </p:cNvSpPr>
          <p:nvPr>
            <p:ph type="title"/>
          </p:nvPr>
        </p:nvSpPr>
        <p:spPr>
          <a:xfrm>
            <a:off x="838200" y="365125"/>
            <a:ext cx="3849210" cy="1325563"/>
          </a:xfrm>
        </p:spPr>
        <p:txBody>
          <a:bodyPr>
            <a:normAutofit/>
          </a:bodyPr>
          <a:lstStyle/>
          <a:p>
            <a:pPr algn="ctr"/>
            <a:r>
              <a:rPr lang="en-IE" b="1" dirty="0">
                <a:solidFill>
                  <a:schemeClr val="accent1"/>
                </a:solidFill>
              </a:rPr>
              <a:t>Customer Value</a:t>
            </a:r>
          </a:p>
        </p:txBody>
      </p:sp>
      <p:sp>
        <p:nvSpPr>
          <p:cNvPr id="3" name="Content Placeholder 2">
            <a:extLst>
              <a:ext uri="{FF2B5EF4-FFF2-40B4-BE49-F238E27FC236}">
                <a16:creationId xmlns:a16="http://schemas.microsoft.com/office/drawing/2014/main" id="{ADAD0C55-6931-41DB-8C00-495245B18826}"/>
              </a:ext>
            </a:extLst>
          </p:cNvPr>
          <p:cNvSpPr>
            <a:spLocks noGrp="1"/>
          </p:cNvSpPr>
          <p:nvPr>
            <p:ph idx="1"/>
          </p:nvPr>
        </p:nvSpPr>
        <p:spPr>
          <a:xfrm>
            <a:off x="-1" y="1825624"/>
            <a:ext cx="6844684" cy="5032375"/>
          </a:xfrm>
        </p:spPr>
        <p:txBody>
          <a:bodyPr>
            <a:normAutofit/>
          </a:bodyPr>
          <a:lstStyle/>
          <a:p>
            <a:pPr algn="l"/>
            <a:r>
              <a:rPr lang="en-GB" dirty="0">
                <a:solidFill>
                  <a:schemeClr val="accent1"/>
                </a:solidFill>
              </a:rPr>
              <a:t>The type of value the customer wants satisfied has a direct bearing on the strategy of the firm</a:t>
            </a:r>
          </a:p>
          <a:p>
            <a:pPr algn="l"/>
            <a:r>
              <a:rPr lang="en-GB" dirty="0">
                <a:solidFill>
                  <a:schemeClr val="accent1"/>
                </a:solidFill>
              </a:rPr>
              <a:t>There are different types of value that a customer might seek</a:t>
            </a:r>
            <a:endParaRPr lang="en-IE" dirty="0">
              <a:solidFill>
                <a:schemeClr val="accent1"/>
              </a:solidFill>
            </a:endParaRPr>
          </a:p>
        </p:txBody>
      </p:sp>
      <p:pic>
        <p:nvPicPr>
          <p:cNvPr id="5" name="Picture 4" descr="A group of people posing for a photo&#10;&#10;Description automatically generated with medium confidence">
            <a:extLst>
              <a:ext uri="{FF2B5EF4-FFF2-40B4-BE49-F238E27FC236}">
                <a16:creationId xmlns:a16="http://schemas.microsoft.com/office/drawing/2014/main" id="{5A4B59DE-0E49-4B58-BB39-0BD0697E2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050" y="0"/>
            <a:ext cx="4933950" cy="6858000"/>
          </a:xfrm>
          <a:prstGeom prst="rect">
            <a:avLst/>
          </a:prstGeom>
        </p:spPr>
      </p:pic>
    </p:spTree>
    <p:extLst>
      <p:ext uri="{BB962C8B-B14F-4D97-AF65-F5344CB8AC3E}">
        <p14:creationId xmlns:p14="http://schemas.microsoft.com/office/powerpoint/2010/main" val="2283568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paper with a cartoon face on it&#10;&#10;Description automatically generated with low confidence">
            <a:extLst>
              <a:ext uri="{FF2B5EF4-FFF2-40B4-BE49-F238E27FC236}">
                <a16:creationId xmlns:a16="http://schemas.microsoft.com/office/drawing/2014/main" id="{B34D1D2B-0DC2-41C9-AD36-DA26FB2CF481}"/>
              </a:ext>
            </a:extLst>
          </p:cNvPr>
          <p:cNvPicPr>
            <a:picLocks noChangeAspect="1"/>
          </p:cNvPicPr>
          <p:nvPr/>
        </p:nvPicPr>
        <p:blipFill rotWithShape="1">
          <a:blip r:embed="rId2">
            <a:extLst>
              <a:ext uri="{28A0092B-C50C-407E-A947-70E740481C1C}">
                <a14:useLocalDpi xmlns:a14="http://schemas.microsoft.com/office/drawing/2010/main" val="0"/>
              </a:ext>
            </a:extLst>
          </a:blip>
          <a:srcRect t="8084" r="9091" b="15307"/>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127BB9-FE21-4057-81FB-8C6610D74A38}"/>
              </a:ext>
            </a:extLst>
          </p:cNvPr>
          <p:cNvSpPr>
            <a:spLocks noGrp="1"/>
          </p:cNvSpPr>
          <p:nvPr>
            <p:ph type="title"/>
          </p:nvPr>
        </p:nvSpPr>
        <p:spPr>
          <a:xfrm>
            <a:off x="520241" y="159653"/>
            <a:ext cx="4062643" cy="1043409"/>
          </a:xfrm>
        </p:spPr>
        <p:txBody>
          <a:bodyPr>
            <a:normAutofit/>
          </a:bodyPr>
          <a:lstStyle/>
          <a:p>
            <a:pPr algn="ctr"/>
            <a:r>
              <a:rPr lang="en-IE" b="1" dirty="0">
                <a:solidFill>
                  <a:schemeClr val="accent1"/>
                </a:solidFill>
              </a:rPr>
              <a:t>Customer Value</a:t>
            </a:r>
          </a:p>
        </p:txBody>
      </p:sp>
      <p:sp>
        <p:nvSpPr>
          <p:cNvPr id="3" name="Content Placeholder 2">
            <a:extLst>
              <a:ext uri="{FF2B5EF4-FFF2-40B4-BE49-F238E27FC236}">
                <a16:creationId xmlns:a16="http://schemas.microsoft.com/office/drawing/2014/main" id="{3181B82C-6763-4E44-A0FD-6D5AFBA51395}"/>
              </a:ext>
            </a:extLst>
          </p:cNvPr>
          <p:cNvSpPr>
            <a:spLocks noGrp="1"/>
          </p:cNvSpPr>
          <p:nvPr>
            <p:ph idx="1"/>
          </p:nvPr>
        </p:nvSpPr>
        <p:spPr>
          <a:xfrm>
            <a:off x="0" y="1105408"/>
            <a:ext cx="4891596" cy="4283338"/>
          </a:xfrm>
        </p:spPr>
        <p:txBody>
          <a:bodyPr anchor="t">
            <a:normAutofit/>
          </a:bodyPr>
          <a:lstStyle/>
          <a:p>
            <a:r>
              <a:rPr lang="en-GB" sz="2000" dirty="0">
                <a:solidFill>
                  <a:schemeClr val="accent1"/>
                </a:solidFill>
              </a:rPr>
              <a:t>Functional Value</a:t>
            </a:r>
          </a:p>
          <a:p>
            <a:pPr marL="685800" lvl="2">
              <a:spcBef>
                <a:spcPts val="1000"/>
              </a:spcBef>
            </a:pPr>
            <a:r>
              <a:rPr lang="en-GB" sz="1600" dirty="0">
                <a:solidFill>
                  <a:schemeClr val="accent1"/>
                </a:solidFill>
              </a:rPr>
              <a:t>The customer is buying the product to perform an actual function, e.g. some customers buy a car purely to get them from A to B and often look for the most economical way to </a:t>
            </a:r>
            <a:r>
              <a:rPr lang="en-IE" sz="1600" dirty="0">
                <a:solidFill>
                  <a:schemeClr val="accent1"/>
                </a:solidFill>
              </a:rPr>
              <a:t>achieve that function</a:t>
            </a:r>
          </a:p>
          <a:p>
            <a:r>
              <a:rPr lang="en-GB" sz="2000" dirty="0">
                <a:solidFill>
                  <a:schemeClr val="accent1"/>
                </a:solidFill>
              </a:rPr>
              <a:t>Psychological Value </a:t>
            </a:r>
          </a:p>
          <a:p>
            <a:pPr marL="685800" lvl="2">
              <a:spcBef>
                <a:spcPts val="1000"/>
              </a:spcBef>
            </a:pPr>
            <a:r>
              <a:rPr lang="en-GB" sz="1600" dirty="0">
                <a:solidFill>
                  <a:schemeClr val="accent1"/>
                </a:solidFill>
              </a:rPr>
              <a:t>The customer is buying a product for the status or esteem that it brings them</a:t>
            </a:r>
          </a:p>
          <a:p>
            <a:r>
              <a:rPr lang="en-GB" sz="2000" dirty="0">
                <a:solidFill>
                  <a:schemeClr val="accent1"/>
                </a:solidFill>
              </a:rPr>
              <a:t>Transactional Value </a:t>
            </a:r>
          </a:p>
          <a:p>
            <a:pPr marL="685800" lvl="2">
              <a:spcBef>
                <a:spcPts val="1000"/>
              </a:spcBef>
            </a:pPr>
            <a:r>
              <a:rPr lang="en-GB" sz="1600" dirty="0">
                <a:solidFill>
                  <a:schemeClr val="accent1"/>
                </a:solidFill>
              </a:rPr>
              <a:t>Applies where the product or services available are virtually identical so the distinguishing feature will be the ease with which the customer can buy the product or </a:t>
            </a:r>
            <a:r>
              <a:rPr lang="en-IE" sz="1600" dirty="0">
                <a:solidFill>
                  <a:schemeClr val="accent1"/>
                </a:solidFill>
              </a:rPr>
              <a:t>service</a:t>
            </a:r>
          </a:p>
        </p:txBody>
      </p:sp>
    </p:spTree>
    <p:extLst>
      <p:ext uri="{BB962C8B-B14F-4D97-AF65-F5344CB8AC3E}">
        <p14:creationId xmlns:p14="http://schemas.microsoft.com/office/powerpoint/2010/main" val="280640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1E60-9986-4CDB-84C3-C9C9FD048846}"/>
              </a:ext>
            </a:extLst>
          </p:cNvPr>
          <p:cNvSpPr>
            <a:spLocks noGrp="1"/>
          </p:cNvSpPr>
          <p:nvPr>
            <p:ph type="title"/>
          </p:nvPr>
        </p:nvSpPr>
        <p:spPr/>
        <p:txBody>
          <a:bodyPr/>
          <a:lstStyle/>
          <a:p>
            <a:pPr algn="ctr"/>
            <a:r>
              <a:rPr lang="en-IE" b="1" dirty="0">
                <a:solidFill>
                  <a:schemeClr val="accent1"/>
                </a:solidFill>
              </a:rPr>
              <a:t>Defining the Business</a:t>
            </a:r>
            <a:br>
              <a:rPr lang="en-IE" b="1" dirty="0">
                <a:solidFill>
                  <a:schemeClr val="accent1"/>
                </a:solidFill>
              </a:rPr>
            </a:br>
            <a:r>
              <a:rPr lang="en-IE" b="1" dirty="0">
                <a:solidFill>
                  <a:schemeClr val="accent1"/>
                </a:solidFill>
              </a:rPr>
              <a:t>(Process)</a:t>
            </a:r>
          </a:p>
        </p:txBody>
      </p:sp>
      <p:graphicFrame>
        <p:nvGraphicFramePr>
          <p:cNvPr id="4" name="Content Placeholder 3">
            <a:extLst>
              <a:ext uri="{FF2B5EF4-FFF2-40B4-BE49-F238E27FC236}">
                <a16:creationId xmlns:a16="http://schemas.microsoft.com/office/drawing/2014/main" id="{F64058BA-9791-4431-9969-69819596594D}"/>
              </a:ext>
            </a:extLst>
          </p:cNvPr>
          <p:cNvGraphicFramePr>
            <a:graphicFrameLocks noGrp="1"/>
          </p:cNvGraphicFramePr>
          <p:nvPr>
            <p:ph idx="1"/>
            <p:extLst>
              <p:ext uri="{D42A27DB-BD31-4B8C-83A1-F6EECF244321}">
                <p14:modId xmlns:p14="http://schemas.microsoft.com/office/powerpoint/2010/main" val="2117734858"/>
              </p:ext>
            </p:extLst>
          </p:nvPr>
        </p:nvGraphicFramePr>
        <p:xfrm>
          <a:off x="838200" y="1589103"/>
          <a:ext cx="10515600" cy="4903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0722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49EC-0A66-4322-A66D-2FDBF53DC45A}"/>
              </a:ext>
            </a:extLst>
          </p:cNvPr>
          <p:cNvSpPr>
            <a:spLocks noGrp="1"/>
          </p:cNvSpPr>
          <p:nvPr>
            <p:ph type="title"/>
          </p:nvPr>
        </p:nvSpPr>
        <p:spPr/>
        <p:txBody>
          <a:bodyPr/>
          <a:lstStyle/>
          <a:p>
            <a:pPr algn="ctr"/>
            <a:r>
              <a:rPr lang="en-IE" b="1" dirty="0">
                <a:solidFill>
                  <a:schemeClr val="accent1"/>
                </a:solidFill>
              </a:rPr>
              <a:t>Industries, Markets, &amp; Sectors</a:t>
            </a:r>
          </a:p>
        </p:txBody>
      </p:sp>
      <p:graphicFrame>
        <p:nvGraphicFramePr>
          <p:cNvPr id="4" name="Content Placeholder 3">
            <a:extLst>
              <a:ext uri="{FF2B5EF4-FFF2-40B4-BE49-F238E27FC236}">
                <a16:creationId xmlns:a16="http://schemas.microsoft.com/office/drawing/2014/main" id="{5280C3FA-D272-4FD3-A3A9-51C606ADB069}"/>
              </a:ext>
            </a:extLst>
          </p:cNvPr>
          <p:cNvGraphicFramePr>
            <a:graphicFrameLocks noGrp="1"/>
          </p:cNvGraphicFramePr>
          <p:nvPr>
            <p:ph idx="1"/>
            <p:extLst>
              <p:ext uri="{D42A27DB-BD31-4B8C-83A1-F6EECF244321}">
                <p14:modId xmlns:p14="http://schemas.microsoft.com/office/powerpoint/2010/main" val="22918929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2320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5814A008-576A-49B6-BB32-709E029276C7}"/>
              </a:ext>
            </a:extLst>
          </p:cNvPr>
          <p:cNvSpPr>
            <a:spLocks noChangeAspect="1" noChangeArrowheads="1"/>
          </p:cNvSpPr>
          <p:nvPr/>
        </p:nvSpPr>
        <p:spPr bwMode="auto">
          <a:xfrm>
            <a:off x="1679576" y="-144463"/>
            <a:ext cx="8988425" cy="898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DA1D52"/>
              </a:buClr>
              <a:buFont typeface="Arial" panose="020B0604020202020204" pitchFamily="34" charset="0"/>
              <a:buChar char="•"/>
              <a:defRPr sz="2500">
                <a:solidFill>
                  <a:srgbClr val="58595B"/>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DA1D52"/>
              </a:buClr>
              <a:buFont typeface="Arial" panose="020B0604020202020204" pitchFamily="34" charset="0"/>
              <a:buChar char="•"/>
              <a:defRPr sz="2000">
                <a:solidFill>
                  <a:srgbClr val="58595B"/>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A1D52"/>
              </a:buClr>
              <a:buFont typeface="Arial" panose="020B0604020202020204" pitchFamily="34" charset="0"/>
              <a:buChar char="•"/>
              <a:defRPr sz="2000">
                <a:solidFill>
                  <a:srgbClr val="58595B"/>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endParaRPr lang="en-IE" altLang="en-US" sz="1800" dirty="0">
              <a:solidFill>
                <a:schemeClr val="tx1"/>
              </a:solidFill>
            </a:endParaRPr>
          </a:p>
        </p:txBody>
      </p:sp>
      <p:sp>
        <p:nvSpPr>
          <p:cNvPr id="27651" name="Rectangle 2">
            <a:extLst>
              <a:ext uri="{FF2B5EF4-FFF2-40B4-BE49-F238E27FC236}">
                <a16:creationId xmlns:a16="http://schemas.microsoft.com/office/drawing/2014/main" id="{9B5FA324-4D52-4B2C-B577-B8D00A5AB3F6}"/>
              </a:ext>
            </a:extLst>
          </p:cNvPr>
          <p:cNvSpPr txBox="1">
            <a:spLocks noChangeArrowheads="1"/>
          </p:cNvSpPr>
          <p:nvPr/>
        </p:nvSpPr>
        <p:spPr bwMode="auto">
          <a:xfrm>
            <a:off x="2066925" y="214313"/>
            <a:ext cx="78867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DA1D52"/>
              </a:buClr>
              <a:buFont typeface="Arial" panose="020B0604020202020204" pitchFamily="34" charset="0"/>
              <a:buChar char="•"/>
              <a:defRPr sz="2500">
                <a:solidFill>
                  <a:srgbClr val="58595B"/>
                </a:solidFill>
                <a:latin typeface="Arial" panose="020B0604020202020204" pitchFamily="34" charset="0"/>
                <a:cs typeface="Arial" panose="020B0604020202020204" pitchFamily="34" charset="0"/>
              </a:defRPr>
            </a:lvl1pPr>
            <a:lvl2pPr marL="685800" indent="-228600">
              <a:lnSpc>
                <a:spcPct val="90000"/>
              </a:lnSpc>
              <a:spcBef>
                <a:spcPts val="500"/>
              </a:spcBef>
              <a:buClr>
                <a:srgbClr val="DA1D52"/>
              </a:buClr>
              <a:buFont typeface="Arial" panose="020B0604020202020204" pitchFamily="34" charset="0"/>
              <a:buChar char="•"/>
              <a:defRPr sz="2000">
                <a:solidFill>
                  <a:srgbClr val="58595B"/>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A1D52"/>
              </a:buClr>
              <a:buFont typeface="Arial" panose="020B0604020202020204" pitchFamily="34" charset="0"/>
              <a:buChar char="•"/>
              <a:defRPr sz="2000">
                <a:solidFill>
                  <a:srgbClr val="58595B"/>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4400" b="1" dirty="0">
                <a:solidFill>
                  <a:schemeClr val="accent1"/>
                </a:solidFill>
                <a:latin typeface="+mj-lt"/>
                <a:ea typeface="+mj-ea"/>
                <a:cs typeface="+mj-cs"/>
              </a:rPr>
              <a:t>Three Major Business Strategies (Porter, 1985)</a:t>
            </a:r>
          </a:p>
        </p:txBody>
      </p:sp>
      <p:graphicFrame>
        <p:nvGraphicFramePr>
          <p:cNvPr id="2" name="Diagram 1">
            <a:extLst>
              <a:ext uri="{FF2B5EF4-FFF2-40B4-BE49-F238E27FC236}">
                <a16:creationId xmlns:a16="http://schemas.microsoft.com/office/drawing/2014/main" id="{6BB8F3FF-D838-48CF-9AF7-4134D69C5EDE}"/>
              </a:ext>
            </a:extLst>
          </p:cNvPr>
          <p:cNvGraphicFramePr/>
          <p:nvPr>
            <p:extLst>
              <p:ext uri="{D42A27DB-BD31-4B8C-83A1-F6EECF244321}">
                <p14:modId xmlns:p14="http://schemas.microsoft.com/office/powerpoint/2010/main" val="3202093149"/>
              </p:ext>
            </p:extLst>
          </p:nvPr>
        </p:nvGraphicFramePr>
        <p:xfrm>
          <a:off x="1781176" y="1831976"/>
          <a:ext cx="8323263" cy="4365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6BA33-5BA3-43FA-B1B9-4E513FFA66AD}"/>
              </a:ext>
            </a:extLst>
          </p:cNvPr>
          <p:cNvSpPr>
            <a:spLocks noGrp="1"/>
          </p:cNvSpPr>
          <p:nvPr>
            <p:ph type="title"/>
          </p:nvPr>
        </p:nvSpPr>
        <p:spPr/>
        <p:txBody>
          <a:bodyPr>
            <a:normAutofit/>
          </a:bodyPr>
          <a:lstStyle/>
          <a:p>
            <a:pPr algn="ctr"/>
            <a:r>
              <a:rPr lang="en-IE" b="1" dirty="0">
                <a:solidFill>
                  <a:schemeClr val="accent1"/>
                </a:solidFill>
              </a:rPr>
              <a:t>Cost Leadership Strategy</a:t>
            </a:r>
          </a:p>
        </p:txBody>
      </p:sp>
      <p:graphicFrame>
        <p:nvGraphicFramePr>
          <p:cNvPr id="4" name="Table 4">
            <a:extLst>
              <a:ext uri="{FF2B5EF4-FFF2-40B4-BE49-F238E27FC236}">
                <a16:creationId xmlns:a16="http://schemas.microsoft.com/office/drawing/2014/main" id="{89E0E06D-1B94-46D9-B26D-01AFCFEB410A}"/>
              </a:ext>
            </a:extLst>
          </p:cNvPr>
          <p:cNvGraphicFramePr>
            <a:graphicFrameLocks noGrp="1"/>
          </p:cNvGraphicFramePr>
          <p:nvPr>
            <p:ph idx="1"/>
          </p:nvPr>
        </p:nvGraphicFramePr>
        <p:xfrm>
          <a:off x="838200" y="1963261"/>
          <a:ext cx="10500357" cy="4206240"/>
        </p:xfrm>
        <a:graphic>
          <a:graphicData uri="http://schemas.openxmlformats.org/drawingml/2006/table">
            <a:tbl>
              <a:tblPr firstRow="1" bandRow="1">
                <a:tableStyleId>{5C22544A-7EE6-4342-B048-85BDC9FD1C3A}</a:tableStyleId>
              </a:tblPr>
              <a:tblGrid>
                <a:gridCol w="3489959">
                  <a:extLst>
                    <a:ext uri="{9D8B030D-6E8A-4147-A177-3AD203B41FA5}">
                      <a16:colId xmlns:a16="http://schemas.microsoft.com/office/drawing/2014/main" val="1936602243"/>
                    </a:ext>
                  </a:extLst>
                </a:gridCol>
                <a:gridCol w="3505199">
                  <a:extLst>
                    <a:ext uri="{9D8B030D-6E8A-4147-A177-3AD203B41FA5}">
                      <a16:colId xmlns:a16="http://schemas.microsoft.com/office/drawing/2014/main" val="3384736182"/>
                    </a:ext>
                  </a:extLst>
                </a:gridCol>
                <a:gridCol w="3505199">
                  <a:extLst>
                    <a:ext uri="{9D8B030D-6E8A-4147-A177-3AD203B41FA5}">
                      <a16:colId xmlns:a16="http://schemas.microsoft.com/office/drawing/2014/main" val="124852256"/>
                    </a:ext>
                  </a:extLst>
                </a:gridCol>
              </a:tblGrid>
              <a:tr h="370840">
                <a:tc>
                  <a:txBody>
                    <a:bodyPr/>
                    <a:lstStyle/>
                    <a:p>
                      <a:pPr algn="ctr">
                        <a:lnSpc>
                          <a:spcPct val="100000"/>
                        </a:lnSpc>
                        <a:spcBef>
                          <a:spcPct val="0"/>
                        </a:spcBef>
                        <a:buClrTx/>
                        <a:buFontTx/>
                        <a:buNone/>
                      </a:pPr>
                      <a:r>
                        <a:rPr lang="en-US" altLang="en-US" sz="2400" b="1" dirty="0">
                          <a:solidFill>
                            <a:schemeClr val="bg1"/>
                          </a:solidFill>
                        </a:rPr>
                        <a:t>Business</a:t>
                      </a:r>
                    </a:p>
                    <a:p>
                      <a:pPr algn="ctr">
                        <a:lnSpc>
                          <a:spcPct val="100000"/>
                        </a:lnSpc>
                        <a:spcBef>
                          <a:spcPct val="0"/>
                        </a:spcBef>
                        <a:buClrTx/>
                        <a:buFontTx/>
                        <a:buNone/>
                      </a:pPr>
                      <a:r>
                        <a:rPr lang="en-US" altLang="en-US" sz="2400" b="1" dirty="0">
                          <a:solidFill>
                            <a:schemeClr val="bg1"/>
                          </a:solidFill>
                        </a:rPr>
                        <a:t>Strategy</a:t>
                      </a:r>
                    </a:p>
                    <a:p>
                      <a:pPr algn="ctr"/>
                      <a:endParaRPr lang="en-IE" dirty="0"/>
                    </a:p>
                  </a:txBody>
                  <a:tcPr/>
                </a:tc>
                <a:tc>
                  <a:txBody>
                    <a:bodyPr/>
                    <a:lstStyle/>
                    <a:p>
                      <a:pPr algn="ctr">
                        <a:lnSpc>
                          <a:spcPct val="100000"/>
                        </a:lnSpc>
                        <a:spcBef>
                          <a:spcPct val="0"/>
                        </a:spcBef>
                        <a:buClrTx/>
                        <a:buFontTx/>
                        <a:buNone/>
                      </a:pPr>
                      <a:r>
                        <a:rPr lang="en-US" altLang="en-US" sz="2400" b="1" dirty="0">
                          <a:solidFill>
                            <a:schemeClr val="bg1"/>
                          </a:solidFill>
                        </a:rPr>
                        <a:t>Common Organisational</a:t>
                      </a:r>
                    </a:p>
                    <a:p>
                      <a:pPr algn="ctr">
                        <a:lnSpc>
                          <a:spcPct val="100000"/>
                        </a:lnSpc>
                        <a:spcBef>
                          <a:spcPct val="0"/>
                        </a:spcBef>
                        <a:buClrTx/>
                        <a:buFontTx/>
                        <a:buNone/>
                      </a:pPr>
                      <a:r>
                        <a:rPr lang="en-US" altLang="en-US" sz="2400" b="1" dirty="0">
                          <a:solidFill>
                            <a:schemeClr val="bg1"/>
                          </a:solidFill>
                        </a:rPr>
                        <a:t>Characteristics</a:t>
                      </a:r>
                    </a:p>
                    <a:p>
                      <a:pPr algn="ctr"/>
                      <a:endParaRPr lang="en-I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chemeClr val="bg1"/>
                          </a:solidFill>
                        </a:rPr>
                        <a:t>HR Strategies</a:t>
                      </a:r>
                    </a:p>
                    <a:p>
                      <a:pPr algn="ctr"/>
                      <a:endParaRPr lang="en-IE" dirty="0"/>
                    </a:p>
                  </a:txBody>
                  <a:tcPr/>
                </a:tc>
                <a:extLst>
                  <a:ext uri="{0D108BD9-81ED-4DB2-BD59-A6C34878D82A}">
                    <a16:rowId xmlns:a16="http://schemas.microsoft.com/office/drawing/2014/main" val="3969804081"/>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solidFill>
                            <a:schemeClr val="tx1"/>
                          </a:solidFill>
                        </a:rPr>
                        <a:t>Cost leadership strategy is aimed at gaining a competitive advantage through lower costs.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solidFill>
                            <a:schemeClr val="tx1"/>
                          </a:solidFill>
                        </a:rPr>
                        <a:t>Requires aggressive construction of efficient plant facilities, intense supervision of labor, vigorous pursuit of cost reductions, and tight control of distribution costs and overheads.</a:t>
                      </a:r>
                      <a:endParaRPr lang="en-IE" b="0" dirty="0">
                        <a:solidFill>
                          <a:schemeClr val="tx1"/>
                        </a:solidFill>
                      </a:endParaRPr>
                    </a:p>
                    <a:p>
                      <a:endParaRPr lang="en-IE" b="0" dirty="0">
                        <a:solidFill>
                          <a:schemeClr val="tx1"/>
                        </a:solidFill>
                      </a:endParaRPr>
                    </a:p>
                  </a:txBody>
                  <a:tcPr/>
                </a:tc>
                <a:tc>
                  <a:txBody>
                    <a:bodyPr/>
                    <a:lstStyle/>
                    <a:p>
                      <a:pPr>
                        <a:lnSpc>
                          <a:spcPct val="95000"/>
                        </a:lnSpc>
                        <a:spcBef>
                          <a:spcPct val="0"/>
                        </a:spcBef>
                        <a:buClrTx/>
                        <a:buFontTx/>
                        <a:buChar char="•"/>
                      </a:pPr>
                      <a:r>
                        <a:rPr lang="en-US" altLang="en-US" sz="1800" b="0" dirty="0">
                          <a:solidFill>
                            <a:schemeClr val="tx1"/>
                          </a:solidFill>
                        </a:rPr>
                        <a:t>Sustained capital investment &amp; access to capital</a:t>
                      </a:r>
                    </a:p>
                    <a:p>
                      <a:pPr>
                        <a:lnSpc>
                          <a:spcPct val="95000"/>
                        </a:lnSpc>
                        <a:spcBef>
                          <a:spcPct val="0"/>
                        </a:spcBef>
                        <a:buClrTx/>
                        <a:buFontTx/>
                        <a:buChar char="•"/>
                      </a:pPr>
                      <a:r>
                        <a:rPr lang="en-US" altLang="en-US" sz="1800" b="0" dirty="0">
                          <a:solidFill>
                            <a:schemeClr val="tx1"/>
                          </a:solidFill>
                        </a:rPr>
                        <a:t>Intense supervision of labour</a:t>
                      </a:r>
                    </a:p>
                    <a:p>
                      <a:pPr>
                        <a:lnSpc>
                          <a:spcPct val="95000"/>
                        </a:lnSpc>
                        <a:spcBef>
                          <a:spcPct val="0"/>
                        </a:spcBef>
                        <a:buClrTx/>
                        <a:buFontTx/>
                        <a:buChar char="•"/>
                      </a:pPr>
                      <a:r>
                        <a:rPr lang="en-US" altLang="en-US" sz="1800" b="0" dirty="0">
                          <a:solidFill>
                            <a:schemeClr val="tx1"/>
                          </a:solidFill>
                        </a:rPr>
                        <a:t>Tight cost control requiring frequent, detailed control reports</a:t>
                      </a:r>
                    </a:p>
                    <a:p>
                      <a:pPr>
                        <a:lnSpc>
                          <a:spcPct val="95000"/>
                        </a:lnSpc>
                        <a:spcBef>
                          <a:spcPct val="0"/>
                        </a:spcBef>
                        <a:buClrTx/>
                        <a:buFontTx/>
                        <a:buChar char="•"/>
                      </a:pPr>
                      <a:r>
                        <a:rPr lang="en-US" altLang="en-US" sz="1800" b="0" dirty="0">
                          <a:solidFill>
                            <a:schemeClr val="tx1"/>
                          </a:solidFill>
                        </a:rPr>
                        <a:t>Low-cost distribution system</a:t>
                      </a:r>
                    </a:p>
                    <a:p>
                      <a:pPr>
                        <a:lnSpc>
                          <a:spcPct val="95000"/>
                        </a:lnSpc>
                        <a:spcBef>
                          <a:spcPct val="0"/>
                        </a:spcBef>
                        <a:buClrTx/>
                        <a:buFontTx/>
                        <a:buChar char="•"/>
                      </a:pPr>
                      <a:r>
                        <a:rPr lang="en-US" altLang="en-US" sz="1800" b="0" dirty="0">
                          <a:solidFill>
                            <a:schemeClr val="tx1"/>
                          </a:solidFill>
                        </a:rPr>
                        <a:t>Structured organisation and responsibilities</a:t>
                      </a:r>
                    </a:p>
                    <a:p>
                      <a:pPr>
                        <a:lnSpc>
                          <a:spcPct val="95000"/>
                        </a:lnSpc>
                        <a:spcBef>
                          <a:spcPct val="0"/>
                        </a:spcBef>
                        <a:buClrTx/>
                        <a:buFontTx/>
                        <a:buChar char="•"/>
                      </a:pPr>
                      <a:r>
                        <a:rPr lang="en-US" altLang="en-US" sz="1800" b="0" dirty="0">
                          <a:solidFill>
                            <a:schemeClr val="tx1"/>
                          </a:solidFill>
                        </a:rPr>
                        <a:t>Products designed for ease in manufacture</a:t>
                      </a:r>
                    </a:p>
                    <a:p>
                      <a:endParaRPr lang="en-IE" b="0" dirty="0">
                        <a:solidFill>
                          <a:schemeClr val="tx1"/>
                        </a:solidFill>
                      </a:endParaRPr>
                    </a:p>
                  </a:txBody>
                  <a:tcPr/>
                </a:tc>
                <a:tc>
                  <a:txBody>
                    <a:bodyPr/>
                    <a:lstStyle/>
                    <a:p>
                      <a:pPr marL="285750" indent="-285750">
                        <a:lnSpc>
                          <a:spcPct val="95000"/>
                        </a:lnSpc>
                        <a:spcBef>
                          <a:spcPct val="0"/>
                        </a:spcBef>
                        <a:buClrTx/>
                        <a:buFont typeface="Arial" panose="020B0604020202020204" pitchFamily="34" charset="0"/>
                        <a:buChar char="•"/>
                      </a:pPr>
                      <a:r>
                        <a:rPr lang="en-US" altLang="en-US" sz="1800" b="0" dirty="0">
                          <a:solidFill>
                            <a:schemeClr val="tx1"/>
                          </a:solidFill>
                        </a:rPr>
                        <a:t>Efficient production</a:t>
                      </a:r>
                    </a:p>
                    <a:p>
                      <a:pPr marL="285750" indent="-285750">
                        <a:lnSpc>
                          <a:spcPct val="95000"/>
                        </a:lnSpc>
                        <a:spcBef>
                          <a:spcPct val="0"/>
                        </a:spcBef>
                        <a:buClrTx/>
                        <a:buFont typeface="Arial" panose="020B0604020202020204" pitchFamily="34" charset="0"/>
                        <a:buChar char="•"/>
                      </a:pPr>
                      <a:r>
                        <a:rPr lang="en-US" altLang="en-US" sz="1800" b="0" dirty="0">
                          <a:solidFill>
                            <a:schemeClr val="tx1"/>
                          </a:solidFill>
                        </a:rPr>
                        <a:t>Explicit job descriptions</a:t>
                      </a:r>
                    </a:p>
                    <a:p>
                      <a:pPr marL="285750" indent="-285750">
                        <a:lnSpc>
                          <a:spcPct val="95000"/>
                        </a:lnSpc>
                        <a:spcBef>
                          <a:spcPct val="0"/>
                        </a:spcBef>
                        <a:buClrTx/>
                        <a:buFont typeface="Arial" panose="020B0604020202020204" pitchFamily="34" charset="0"/>
                        <a:buChar char="•"/>
                      </a:pPr>
                      <a:r>
                        <a:rPr lang="en-US" altLang="en-US" sz="1800" b="0" dirty="0">
                          <a:solidFill>
                            <a:schemeClr val="tx1"/>
                          </a:solidFill>
                        </a:rPr>
                        <a:t>Detailed work planning</a:t>
                      </a:r>
                    </a:p>
                    <a:p>
                      <a:pPr marL="285750" indent="-285750">
                        <a:lnSpc>
                          <a:spcPct val="95000"/>
                        </a:lnSpc>
                        <a:spcBef>
                          <a:spcPct val="0"/>
                        </a:spcBef>
                        <a:buClrTx/>
                        <a:buFont typeface="Arial" panose="020B0604020202020204" pitchFamily="34" charset="0"/>
                        <a:buChar char="•"/>
                      </a:pPr>
                      <a:r>
                        <a:rPr lang="en-US" altLang="en-US" sz="1800" b="0" dirty="0">
                          <a:solidFill>
                            <a:schemeClr val="tx1"/>
                          </a:solidFill>
                        </a:rPr>
                        <a:t>Emphasis on technical qualifications and skills</a:t>
                      </a:r>
                    </a:p>
                    <a:p>
                      <a:pPr marL="285750" indent="-285750">
                        <a:lnSpc>
                          <a:spcPct val="95000"/>
                        </a:lnSpc>
                        <a:spcBef>
                          <a:spcPct val="0"/>
                        </a:spcBef>
                        <a:buClrTx/>
                        <a:buFont typeface="Arial" panose="020B0604020202020204" pitchFamily="34" charset="0"/>
                        <a:buChar char="•"/>
                      </a:pPr>
                      <a:r>
                        <a:rPr lang="en-US" altLang="en-US" sz="1800" b="0" dirty="0">
                          <a:solidFill>
                            <a:schemeClr val="tx1"/>
                          </a:solidFill>
                        </a:rPr>
                        <a:t>Emphasis on job-specific training</a:t>
                      </a:r>
                    </a:p>
                    <a:p>
                      <a:pPr marL="285750" indent="-285750">
                        <a:lnSpc>
                          <a:spcPct val="95000"/>
                        </a:lnSpc>
                        <a:spcBef>
                          <a:spcPct val="0"/>
                        </a:spcBef>
                        <a:buClrTx/>
                        <a:buFont typeface="Arial" panose="020B0604020202020204" pitchFamily="34" charset="0"/>
                        <a:buChar char="•"/>
                      </a:pPr>
                      <a:r>
                        <a:rPr lang="en-US" altLang="en-US" sz="1800" b="0" dirty="0">
                          <a:solidFill>
                            <a:schemeClr val="tx1"/>
                          </a:solidFill>
                        </a:rPr>
                        <a:t>Emphasis on job-based pay</a:t>
                      </a:r>
                    </a:p>
                    <a:p>
                      <a:pPr marL="285750" indent="-285750">
                        <a:lnSpc>
                          <a:spcPct val="95000"/>
                        </a:lnSpc>
                        <a:spcBef>
                          <a:spcPct val="0"/>
                        </a:spcBef>
                        <a:buClrTx/>
                        <a:buFont typeface="Arial" panose="020B0604020202020204" pitchFamily="34" charset="0"/>
                        <a:buChar char="•"/>
                      </a:pPr>
                      <a:r>
                        <a:rPr lang="en-US" altLang="en-US" sz="1800" b="0" dirty="0">
                          <a:solidFill>
                            <a:schemeClr val="tx1"/>
                          </a:solidFill>
                        </a:rPr>
                        <a:t>Use of performance appraisal as a control device</a:t>
                      </a:r>
                    </a:p>
                    <a:p>
                      <a:endParaRPr lang="en-IE" b="0" dirty="0">
                        <a:solidFill>
                          <a:schemeClr val="tx1"/>
                        </a:solidFill>
                      </a:endParaRPr>
                    </a:p>
                  </a:txBody>
                  <a:tcPr/>
                </a:tc>
                <a:extLst>
                  <a:ext uri="{0D108BD9-81ED-4DB2-BD59-A6C34878D82A}">
                    <a16:rowId xmlns:a16="http://schemas.microsoft.com/office/drawing/2014/main" val="2167568931"/>
                  </a:ext>
                </a:extLst>
              </a:tr>
            </a:tbl>
          </a:graphicData>
        </a:graphic>
      </p:graphicFrame>
    </p:spTree>
    <p:extLst>
      <p:ext uri="{BB962C8B-B14F-4D97-AF65-F5344CB8AC3E}">
        <p14:creationId xmlns:p14="http://schemas.microsoft.com/office/powerpoint/2010/main" val="4287594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1AC76-5425-4900-ABC3-EB4A25AF19AD}"/>
              </a:ext>
            </a:extLst>
          </p:cNvPr>
          <p:cNvSpPr>
            <a:spLocks noGrp="1"/>
          </p:cNvSpPr>
          <p:nvPr>
            <p:ph type="title"/>
          </p:nvPr>
        </p:nvSpPr>
        <p:spPr/>
        <p:txBody>
          <a:bodyPr/>
          <a:lstStyle/>
          <a:p>
            <a:pPr algn="ctr"/>
            <a:r>
              <a:rPr lang="en-US" altLang="en-US" b="1" dirty="0">
                <a:solidFill>
                  <a:schemeClr val="accent1"/>
                </a:solidFill>
              </a:rPr>
              <a:t>Differentiation Strategy </a:t>
            </a:r>
            <a:endParaRPr lang="en-IE" b="1" dirty="0">
              <a:solidFill>
                <a:schemeClr val="accent1"/>
              </a:solidFill>
            </a:endParaRPr>
          </a:p>
        </p:txBody>
      </p:sp>
      <p:graphicFrame>
        <p:nvGraphicFramePr>
          <p:cNvPr id="4" name="Table 4">
            <a:extLst>
              <a:ext uri="{FF2B5EF4-FFF2-40B4-BE49-F238E27FC236}">
                <a16:creationId xmlns:a16="http://schemas.microsoft.com/office/drawing/2014/main" id="{E2781465-3ECA-4887-A856-B62AA60D5402}"/>
              </a:ext>
            </a:extLst>
          </p:cNvPr>
          <p:cNvGraphicFramePr>
            <a:graphicFrameLocks noGrp="1"/>
          </p:cNvGraphicFramePr>
          <p:nvPr>
            <p:ph idx="1"/>
            <p:extLst>
              <p:ext uri="{D42A27DB-BD31-4B8C-83A1-F6EECF244321}">
                <p14:modId xmlns:p14="http://schemas.microsoft.com/office/powerpoint/2010/main" val="450733799"/>
              </p:ext>
            </p:extLst>
          </p:nvPr>
        </p:nvGraphicFramePr>
        <p:xfrm>
          <a:off x="640080" y="1886585"/>
          <a:ext cx="10911840" cy="4572000"/>
        </p:xfrm>
        <a:graphic>
          <a:graphicData uri="http://schemas.openxmlformats.org/drawingml/2006/table">
            <a:tbl>
              <a:tblPr firstRow="1" bandRow="1">
                <a:tableStyleId>{5C22544A-7EE6-4342-B048-85BDC9FD1C3A}</a:tableStyleId>
              </a:tblPr>
              <a:tblGrid>
                <a:gridCol w="3626722">
                  <a:extLst>
                    <a:ext uri="{9D8B030D-6E8A-4147-A177-3AD203B41FA5}">
                      <a16:colId xmlns:a16="http://schemas.microsoft.com/office/drawing/2014/main" val="4083310696"/>
                    </a:ext>
                  </a:extLst>
                </a:gridCol>
                <a:gridCol w="3642559">
                  <a:extLst>
                    <a:ext uri="{9D8B030D-6E8A-4147-A177-3AD203B41FA5}">
                      <a16:colId xmlns:a16="http://schemas.microsoft.com/office/drawing/2014/main" val="3454314552"/>
                    </a:ext>
                  </a:extLst>
                </a:gridCol>
                <a:gridCol w="3642559">
                  <a:extLst>
                    <a:ext uri="{9D8B030D-6E8A-4147-A177-3AD203B41FA5}">
                      <a16:colId xmlns:a16="http://schemas.microsoft.com/office/drawing/2014/main" val="3313232970"/>
                    </a:ext>
                  </a:extLst>
                </a:gridCol>
              </a:tblGrid>
              <a:tr h="370840">
                <a:tc>
                  <a:txBody>
                    <a:bodyPr/>
                    <a:lstStyle/>
                    <a:p>
                      <a:pPr algn="ctr">
                        <a:lnSpc>
                          <a:spcPct val="100000"/>
                        </a:lnSpc>
                        <a:spcBef>
                          <a:spcPct val="0"/>
                        </a:spcBef>
                        <a:buClrTx/>
                        <a:buFontTx/>
                        <a:buNone/>
                      </a:pPr>
                      <a:r>
                        <a:rPr lang="en-US" altLang="en-US" sz="2400" b="1" dirty="0">
                          <a:solidFill>
                            <a:schemeClr val="bg1"/>
                          </a:solidFill>
                        </a:rPr>
                        <a:t>Business</a:t>
                      </a:r>
                    </a:p>
                    <a:p>
                      <a:pPr algn="ctr">
                        <a:lnSpc>
                          <a:spcPct val="100000"/>
                        </a:lnSpc>
                        <a:spcBef>
                          <a:spcPct val="0"/>
                        </a:spcBef>
                        <a:buClrTx/>
                        <a:buFontTx/>
                        <a:buNone/>
                      </a:pPr>
                      <a:r>
                        <a:rPr lang="en-US" altLang="en-US" sz="2400" b="1" dirty="0">
                          <a:solidFill>
                            <a:schemeClr val="bg1"/>
                          </a:solidFill>
                        </a:rPr>
                        <a:t>Strategy</a:t>
                      </a:r>
                    </a:p>
                    <a:p>
                      <a:pPr algn="ctr"/>
                      <a:endParaRPr lang="en-IE" sz="2400" dirty="0"/>
                    </a:p>
                  </a:txBody>
                  <a:tcPr/>
                </a:tc>
                <a:tc>
                  <a:txBody>
                    <a:bodyPr/>
                    <a:lstStyle/>
                    <a:p>
                      <a:pPr algn="ctr">
                        <a:lnSpc>
                          <a:spcPct val="100000"/>
                        </a:lnSpc>
                        <a:spcBef>
                          <a:spcPct val="0"/>
                        </a:spcBef>
                        <a:buClrTx/>
                        <a:buFontTx/>
                        <a:buNone/>
                      </a:pPr>
                      <a:r>
                        <a:rPr lang="en-US" altLang="en-US" sz="2400" b="1" dirty="0">
                          <a:solidFill>
                            <a:schemeClr val="bg1"/>
                          </a:solidFill>
                        </a:rPr>
                        <a:t>Common Organisational</a:t>
                      </a:r>
                    </a:p>
                    <a:p>
                      <a:pPr algn="ctr">
                        <a:lnSpc>
                          <a:spcPct val="100000"/>
                        </a:lnSpc>
                        <a:spcBef>
                          <a:spcPct val="0"/>
                        </a:spcBef>
                        <a:buClrTx/>
                        <a:buFontTx/>
                        <a:buNone/>
                      </a:pPr>
                      <a:r>
                        <a:rPr lang="en-US" altLang="en-US" sz="2400" b="1" dirty="0">
                          <a:solidFill>
                            <a:schemeClr val="bg1"/>
                          </a:solidFill>
                        </a:rPr>
                        <a:t>Characteristics</a:t>
                      </a:r>
                    </a:p>
                    <a:p>
                      <a:pPr algn="ctr"/>
                      <a:endParaRPr lang="en-IE"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chemeClr val="bg1"/>
                          </a:solidFill>
                        </a:rPr>
                        <a:t>HR Strategies</a:t>
                      </a:r>
                    </a:p>
                    <a:p>
                      <a:pPr algn="ctr"/>
                      <a:endParaRPr lang="en-IE" sz="2400" dirty="0"/>
                    </a:p>
                  </a:txBody>
                  <a:tcPr/>
                </a:tc>
                <a:extLst>
                  <a:ext uri="{0D108BD9-81ED-4DB2-BD59-A6C34878D82A}">
                    <a16:rowId xmlns:a16="http://schemas.microsoft.com/office/drawing/2014/main" val="2748420143"/>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kern="1200" dirty="0">
                          <a:solidFill>
                            <a:schemeClr val="dk1"/>
                          </a:solidFill>
                          <a:latin typeface="+mn-lt"/>
                          <a:ea typeface="+mn-ea"/>
                          <a:cs typeface="+mn-cs"/>
                        </a:rPr>
                        <a:t>Differentiation business strategy </a:t>
                      </a:r>
                      <a:r>
                        <a:rPr lang="en-US" altLang="en-US" dirty="0"/>
                        <a:t>attempts to </a:t>
                      </a:r>
                      <a:r>
                        <a:rPr lang="en-US" altLang="en-US" sz="1800" kern="1200" dirty="0">
                          <a:solidFill>
                            <a:schemeClr val="dk1"/>
                          </a:solidFill>
                          <a:latin typeface="+mn-lt"/>
                          <a:ea typeface="+mn-ea"/>
                          <a:cs typeface="+mn-cs"/>
                        </a:rPr>
                        <a:t>achieve a competitive advantage by creating a </a:t>
                      </a:r>
                      <a:r>
                        <a:rPr lang="en-US" altLang="en-US" dirty="0"/>
                        <a:t>product or service that is perceived as unique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Approaches to differentiation can take may forms, among them: design or brand image; technology; features; customer service; and dealer networks</a:t>
                      </a:r>
                    </a:p>
                    <a:p>
                      <a:endParaRPr lang="en-IE" dirty="0"/>
                    </a:p>
                  </a:txBody>
                  <a:tcPr/>
                </a:tc>
                <a:tc>
                  <a:txBody>
                    <a:bodyPr/>
                    <a:lstStyle/>
                    <a:p>
                      <a:pPr>
                        <a:lnSpc>
                          <a:spcPct val="95000"/>
                        </a:lnSpc>
                        <a:spcBef>
                          <a:spcPct val="0"/>
                        </a:spcBef>
                        <a:buClrTx/>
                        <a:buFontTx/>
                        <a:buChar char="•"/>
                      </a:pPr>
                      <a:r>
                        <a:rPr lang="en-US" altLang="en-US" sz="1800" kern="1200" dirty="0">
                          <a:solidFill>
                            <a:schemeClr val="dk1"/>
                          </a:solidFill>
                          <a:latin typeface="+mn-lt"/>
                          <a:ea typeface="+mn-ea"/>
                          <a:cs typeface="+mn-cs"/>
                        </a:rPr>
                        <a:t>Strong marketing abilities</a:t>
                      </a:r>
                    </a:p>
                    <a:p>
                      <a:pPr>
                        <a:lnSpc>
                          <a:spcPct val="95000"/>
                        </a:lnSpc>
                        <a:spcBef>
                          <a:spcPct val="0"/>
                        </a:spcBef>
                        <a:buClrTx/>
                        <a:buFontTx/>
                        <a:buChar char="•"/>
                      </a:pPr>
                      <a:r>
                        <a:rPr lang="en-US" altLang="en-US" sz="1800" kern="1200" dirty="0">
                          <a:solidFill>
                            <a:schemeClr val="dk1"/>
                          </a:solidFill>
                          <a:latin typeface="+mn-lt"/>
                          <a:ea typeface="+mn-ea"/>
                          <a:cs typeface="+mn-cs"/>
                        </a:rPr>
                        <a:t>Product engineering</a:t>
                      </a:r>
                    </a:p>
                    <a:p>
                      <a:pPr>
                        <a:lnSpc>
                          <a:spcPct val="95000"/>
                        </a:lnSpc>
                        <a:spcBef>
                          <a:spcPct val="0"/>
                        </a:spcBef>
                        <a:buClrTx/>
                        <a:buFontTx/>
                        <a:buChar char="•"/>
                      </a:pPr>
                      <a:r>
                        <a:rPr lang="en-US" altLang="en-US" sz="1800" kern="1200" dirty="0">
                          <a:solidFill>
                            <a:schemeClr val="dk1"/>
                          </a:solidFill>
                          <a:latin typeface="+mn-lt"/>
                          <a:ea typeface="+mn-ea"/>
                          <a:cs typeface="+mn-cs"/>
                        </a:rPr>
                        <a:t>Strong capability in basic research</a:t>
                      </a:r>
                    </a:p>
                    <a:p>
                      <a:pPr>
                        <a:lnSpc>
                          <a:spcPct val="95000"/>
                        </a:lnSpc>
                        <a:spcBef>
                          <a:spcPct val="0"/>
                        </a:spcBef>
                        <a:buClrTx/>
                        <a:buFontTx/>
                        <a:buChar char="•"/>
                      </a:pPr>
                      <a:r>
                        <a:rPr lang="en-US" altLang="en-US" sz="1800" kern="1200" dirty="0">
                          <a:solidFill>
                            <a:schemeClr val="dk1"/>
                          </a:solidFill>
                          <a:latin typeface="+mn-lt"/>
                          <a:ea typeface="+mn-ea"/>
                          <a:cs typeface="+mn-cs"/>
                        </a:rPr>
                        <a:t>Corporate reputation for quality or technological leadership</a:t>
                      </a:r>
                    </a:p>
                    <a:p>
                      <a:pPr>
                        <a:lnSpc>
                          <a:spcPct val="95000"/>
                        </a:lnSpc>
                        <a:spcBef>
                          <a:spcPct val="0"/>
                        </a:spcBef>
                        <a:buClrTx/>
                        <a:buFontTx/>
                        <a:buChar char="•"/>
                      </a:pPr>
                      <a:r>
                        <a:rPr lang="en-US" altLang="en-US" sz="1800" kern="1200" dirty="0">
                          <a:solidFill>
                            <a:schemeClr val="dk1"/>
                          </a:solidFill>
                          <a:latin typeface="+mn-lt"/>
                          <a:ea typeface="+mn-ea"/>
                          <a:cs typeface="+mn-cs"/>
                        </a:rPr>
                        <a:t>Amenities to attract highly skilled labour, scientists, or creative people</a:t>
                      </a:r>
                    </a:p>
                    <a:p>
                      <a:endParaRPr lang="en-IE" dirty="0"/>
                    </a:p>
                  </a:txBody>
                  <a:tcPr/>
                </a:tc>
                <a:tc>
                  <a:txBody>
                    <a:bodyPr/>
                    <a:lstStyle/>
                    <a:p>
                      <a:pPr marL="0" indent="-285750" algn="l" defTabSz="914400" rtl="0" eaLnBrk="1" latinLnBrk="0" hangingPunct="1">
                        <a:lnSpc>
                          <a:spcPct val="95000"/>
                        </a:lnSpc>
                        <a:spcBef>
                          <a:spcPct val="0"/>
                        </a:spcBef>
                        <a:buClrTx/>
                        <a:buFontTx/>
                        <a:buChar char="•"/>
                      </a:pPr>
                      <a:r>
                        <a:rPr lang="en-US" altLang="en-US" sz="1800" kern="1200" dirty="0">
                          <a:solidFill>
                            <a:schemeClr val="dk1"/>
                          </a:solidFill>
                          <a:latin typeface="+mn-lt"/>
                          <a:ea typeface="+mn-ea"/>
                          <a:cs typeface="+mn-cs"/>
                        </a:rPr>
                        <a:t>Emphasis on innovation and flexibility</a:t>
                      </a:r>
                    </a:p>
                    <a:p>
                      <a:pPr marL="0" indent="-285750" algn="l" defTabSz="914400" rtl="0" eaLnBrk="1" latinLnBrk="0" hangingPunct="1">
                        <a:lnSpc>
                          <a:spcPct val="95000"/>
                        </a:lnSpc>
                        <a:spcBef>
                          <a:spcPct val="0"/>
                        </a:spcBef>
                        <a:buClrTx/>
                        <a:buFontTx/>
                        <a:buChar char="•"/>
                      </a:pPr>
                      <a:r>
                        <a:rPr lang="en-US" altLang="en-US" sz="1800" kern="1200" dirty="0">
                          <a:solidFill>
                            <a:schemeClr val="dk1"/>
                          </a:solidFill>
                          <a:latin typeface="+mn-lt"/>
                          <a:ea typeface="+mn-ea"/>
                          <a:cs typeface="+mn-cs"/>
                        </a:rPr>
                        <a:t>Broad job classes</a:t>
                      </a:r>
                    </a:p>
                    <a:p>
                      <a:pPr marL="0" indent="-285750" algn="l" defTabSz="914400" rtl="0" eaLnBrk="1" latinLnBrk="0" hangingPunct="1">
                        <a:lnSpc>
                          <a:spcPct val="95000"/>
                        </a:lnSpc>
                        <a:spcBef>
                          <a:spcPct val="0"/>
                        </a:spcBef>
                        <a:buClrTx/>
                        <a:buFontTx/>
                        <a:buChar char="•"/>
                      </a:pPr>
                      <a:r>
                        <a:rPr lang="en-US" altLang="en-US" sz="1800" kern="1200" dirty="0">
                          <a:solidFill>
                            <a:schemeClr val="dk1"/>
                          </a:solidFill>
                          <a:latin typeface="+mn-lt"/>
                          <a:ea typeface="+mn-ea"/>
                          <a:cs typeface="+mn-cs"/>
                        </a:rPr>
                        <a:t>Loose work planning</a:t>
                      </a:r>
                    </a:p>
                    <a:p>
                      <a:pPr marL="0" indent="-285750" algn="l" defTabSz="914400" rtl="0" eaLnBrk="1" latinLnBrk="0" hangingPunct="1">
                        <a:lnSpc>
                          <a:spcPct val="95000"/>
                        </a:lnSpc>
                        <a:spcBef>
                          <a:spcPct val="0"/>
                        </a:spcBef>
                        <a:buClrTx/>
                        <a:buFontTx/>
                        <a:buChar char="•"/>
                      </a:pPr>
                      <a:r>
                        <a:rPr lang="en-US" altLang="en-US" sz="1800" kern="1200" dirty="0">
                          <a:solidFill>
                            <a:schemeClr val="dk1"/>
                          </a:solidFill>
                          <a:latin typeface="+mn-lt"/>
                          <a:ea typeface="+mn-ea"/>
                          <a:cs typeface="+mn-cs"/>
                        </a:rPr>
                        <a:t>External recruitment</a:t>
                      </a:r>
                    </a:p>
                    <a:p>
                      <a:pPr marL="0" indent="-285750" algn="l" defTabSz="914400" rtl="0" eaLnBrk="1" latinLnBrk="0" hangingPunct="1">
                        <a:lnSpc>
                          <a:spcPct val="95000"/>
                        </a:lnSpc>
                        <a:spcBef>
                          <a:spcPct val="0"/>
                        </a:spcBef>
                        <a:buClrTx/>
                        <a:buFontTx/>
                        <a:buChar char="•"/>
                      </a:pPr>
                      <a:r>
                        <a:rPr lang="en-US" altLang="en-US" sz="1800" kern="1200" dirty="0">
                          <a:solidFill>
                            <a:schemeClr val="dk1"/>
                          </a:solidFill>
                          <a:latin typeface="+mn-lt"/>
                          <a:ea typeface="+mn-ea"/>
                          <a:cs typeface="+mn-cs"/>
                        </a:rPr>
                        <a:t>Team-based training</a:t>
                      </a:r>
                    </a:p>
                    <a:p>
                      <a:pPr marL="0" indent="-285750" algn="l" defTabSz="914400" rtl="0" eaLnBrk="1" latinLnBrk="0" hangingPunct="1">
                        <a:lnSpc>
                          <a:spcPct val="95000"/>
                        </a:lnSpc>
                        <a:spcBef>
                          <a:spcPct val="0"/>
                        </a:spcBef>
                        <a:buClrTx/>
                        <a:buFontTx/>
                        <a:buChar char="•"/>
                      </a:pPr>
                      <a:r>
                        <a:rPr lang="en-US" altLang="en-US" sz="1800" kern="1200" dirty="0">
                          <a:solidFill>
                            <a:schemeClr val="dk1"/>
                          </a:solidFill>
                          <a:latin typeface="+mn-lt"/>
                          <a:ea typeface="+mn-ea"/>
                          <a:cs typeface="+mn-cs"/>
                        </a:rPr>
                        <a:t>Emphasis on individual-based pay</a:t>
                      </a:r>
                    </a:p>
                    <a:p>
                      <a:pPr marL="0" indent="-285750" algn="l" defTabSz="914400" rtl="0" eaLnBrk="1" latinLnBrk="0" hangingPunct="1">
                        <a:lnSpc>
                          <a:spcPct val="95000"/>
                        </a:lnSpc>
                        <a:spcBef>
                          <a:spcPct val="0"/>
                        </a:spcBef>
                        <a:buClrTx/>
                        <a:buFontTx/>
                        <a:buChar char="•"/>
                      </a:pPr>
                      <a:r>
                        <a:rPr lang="en-US" altLang="en-US" sz="1800" kern="1200" dirty="0">
                          <a:solidFill>
                            <a:schemeClr val="dk1"/>
                          </a:solidFill>
                          <a:latin typeface="+mn-lt"/>
                          <a:ea typeface="+mn-ea"/>
                          <a:cs typeface="+mn-cs"/>
                        </a:rPr>
                        <a:t>Use of performance appraisal as development tool</a:t>
                      </a:r>
                    </a:p>
                    <a:p>
                      <a:endParaRPr lang="en-IE" dirty="0"/>
                    </a:p>
                  </a:txBody>
                  <a:tcPr/>
                </a:tc>
                <a:extLst>
                  <a:ext uri="{0D108BD9-81ED-4DB2-BD59-A6C34878D82A}">
                    <a16:rowId xmlns:a16="http://schemas.microsoft.com/office/drawing/2014/main" val="1225232006"/>
                  </a:ext>
                </a:extLst>
              </a:tr>
            </a:tbl>
          </a:graphicData>
        </a:graphic>
      </p:graphicFrame>
    </p:spTree>
    <p:extLst>
      <p:ext uri="{BB962C8B-B14F-4D97-AF65-F5344CB8AC3E}">
        <p14:creationId xmlns:p14="http://schemas.microsoft.com/office/powerpoint/2010/main" val="1686608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1AA9F95-1A68-49AF-8379-FE9D6EEA7561}"/>
              </a:ext>
            </a:extLst>
          </p:cNvPr>
          <p:cNvPicPr>
            <a:picLocks noChangeAspect="1"/>
          </p:cNvPicPr>
          <p:nvPr/>
        </p:nvPicPr>
        <p:blipFill rotWithShape="1">
          <a:blip r:embed="rId2">
            <a:extLst>
              <a:ext uri="{28A0092B-C50C-407E-A947-70E740481C1C}">
                <a14:useLocalDpi xmlns:a14="http://schemas.microsoft.com/office/drawing/2010/main" val="0"/>
              </a:ext>
            </a:extLst>
          </a:blip>
          <a:srcRect t="8630" r="8688" b="462"/>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6D9ACF-71FB-4F58-9A18-79CA2D5E44C1}"/>
              </a:ext>
            </a:extLst>
          </p:cNvPr>
          <p:cNvSpPr>
            <a:spLocks noGrp="1"/>
          </p:cNvSpPr>
          <p:nvPr>
            <p:ph type="title"/>
          </p:nvPr>
        </p:nvSpPr>
        <p:spPr>
          <a:xfrm>
            <a:off x="-2333" y="365481"/>
            <a:ext cx="4812885" cy="1043409"/>
          </a:xfrm>
        </p:spPr>
        <p:txBody>
          <a:bodyPr>
            <a:noAutofit/>
          </a:bodyPr>
          <a:lstStyle/>
          <a:p>
            <a:pPr algn="ctr"/>
            <a:r>
              <a:rPr lang="en-GB" b="1" dirty="0">
                <a:solidFill>
                  <a:schemeClr val="accent1"/>
                </a:solidFill>
              </a:rPr>
              <a:t>Strategic Planning Systems</a:t>
            </a:r>
            <a:endParaRPr lang="en-IE" b="1" dirty="0">
              <a:solidFill>
                <a:schemeClr val="accent1"/>
              </a:solidFill>
            </a:endParaRPr>
          </a:p>
        </p:txBody>
      </p:sp>
      <p:sp>
        <p:nvSpPr>
          <p:cNvPr id="3" name="Content Placeholder 2">
            <a:extLst>
              <a:ext uri="{FF2B5EF4-FFF2-40B4-BE49-F238E27FC236}">
                <a16:creationId xmlns:a16="http://schemas.microsoft.com/office/drawing/2014/main" id="{367562BB-96BA-4AC5-96BC-4EF3BA89FFA6}"/>
              </a:ext>
            </a:extLst>
          </p:cNvPr>
          <p:cNvSpPr>
            <a:spLocks noGrp="1"/>
          </p:cNvSpPr>
          <p:nvPr>
            <p:ph idx="1"/>
          </p:nvPr>
        </p:nvSpPr>
        <p:spPr>
          <a:xfrm>
            <a:off x="-2333" y="1774372"/>
            <a:ext cx="4991583" cy="2754086"/>
          </a:xfrm>
        </p:spPr>
        <p:txBody>
          <a:bodyPr anchor="t">
            <a:normAutofit/>
          </a:bodyPr>
          <a:lstStyle/>
          <a:p>
            <a:pPr marL="228600" lvl="1">
              <a:spcBef>
                <a:spcPts val="1000"/>
              </a:spcBef>
            </a:pPr>
            <a:r>
              <a:rPr lang="en-GB" sz="2800" dirty="0">
                <a:solidFill>
                  <a:schemeClr val="accent1"/>
                </a:solidFill>
              </a:rPr>
              <a:t>Strategic planning systems take the form of systematised, step-by-step, procedures to develop an </a:t>
            </a:r>
            <a:r>
              <a:rPr lang="en-IE" sz="2800" dirty="0">
                <a:solidFill>
                  <a:schemeClr val="accent1"/>
                </a:solidFill>
              </a:rPr>
              <a:t>organisation’s strategy</a:t>
            </a:r>
          </a:p>
        </p:txBody>
      </p:sp>
    </p:spTree>
    <p:extLst>
      <p:ext uri="{BB962C8B-B14F-4D97-AF65-F5344CB8AC3E}">
        <p14:creationId xmlns:p14="http://schemas.microsoft.com/office/powerpoint/2010/main" val="2816586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F83A-7BA9-47A7-ACD3-5C89F7C676D4}"/>
              </a:ext>
            </a:extLst>
          </p:cNvPr>
          <p:cNvSpPr>
            <a:spLocks noGrp="1"/>
          </p:cNvSpPr>
          <p:nvPr>
            <p:ph type="title"/>
          </p:nvPr>
        </p:nvSpPr>
        <p:spPr/>
        <p:txBody>
          <a:bodyPr/>
          <a:lstStyle/>
          <a:p>
            <a:pPr algn="ctr"/>
            <a:r>
              <a:rPr lang="en-US" b="1" dirty="0">
                <a:solidFill>
                  <a:schemeClr val="accent1"/>
                </a:solidFill>
              </a:rPr>
              <a:t>Focus Business Strategy </a:t>
            </a:r>
            <a:br>
              <a:rPr lang="en-US" b="1" dirty="0">
                <a:solidFill>
                  <a:srgbClr val="0026A0"/>
                </a:solidFill>
              </a:rPr>
            </a:br>
            <a:endParaRPr lang="en-IE" dirty="0"/>
          </a:p>
        </p:txBody>
      </p:sp>
      <p:graphicFrame>
        <p:nvGraphicFramePr>
          <p:cNvPr id="4" name="Content Placeholder 3">
            <a:extLst>
              <a:ext uri="{FF2B5EF4-FFF2-40B4-BE49-F238E27FC236}">
                <a16:creationId xmlns:a16="http://schemas.microsoft.com/office/drawing/2014/main" id="{CF49B6BE-8E2A-45CF-B09C-870AEB3988B1}"/>
              </a:ext>
            </a:extLst>
          </p:cNvPr>
          <p:cNvGraphicFramePr>
            <a:graphicFrameLocks noGrp="1"/>
          </p:cNvGraphicFramePr>
          <p:nvPr>
            <p:ph idx="1"/>
            <p:extLst>
              <p:ext uri="{D42A27DB-BD31-4B8C-83A1-F6EECF244321}">
                <p14:modId xmlns:p14="http://schemas.microsoft.com/office/powerpoint/2010/main" val="2620597676"/>
              </p:ext>
            </p:extLst>
          </p:nvPr>
        </p:nvGraphicFramePr>
        <p:xfrm>
          <a:off x="838200" y="1574800"/>
          <a:ext cx="105156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675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C2C7-5657-469D-9186-623BD52F16B3}"/>
              </a:ext>
            </a:extLst>
          </p:cNvPr>
          <p:cNvSpPr>
            <a:spLocks noGrp="1"/>
          </p:cNvSpPr>
          <p:nvPr>
            <p:ph type="title"/>
          </p:nvPr>
        </p:nvSpPr>
        <p:spPr/>
        <p:txBody>
          <a:bodyPr/>
          <a:lstStyle/>
          <a:p>
            <a:pPr algn="ctr"/>
            <a:r>
              <a:rPr lang="en-US" altLang="en-US" b="1" dirty="0">
                <a:solidFill>
                  <a:schemeClr val="accent1"/>
                </a:solidFill>
              </a:rPr>
              <a:t>Competitive Advantage Models (HRM)</a:t>
            </a:r>
            <a:br>
              <a:rPr lang="en-US" altLang="en-US" b="1" dirty="0">
                <a:solidFill>
                  <a:schemeClr val="accent1"/>
                </a:solidFill>
              </a:rPr>
            </a:br>
            <a:endParaRPr lang="en-IE" b="1" dirty="0">
              <a:solidFill>
                <a:schemeClr val="accent1"/>
              </a:solidFill>
            </a:endParaRPr>
          </a:p>
        </p:txBody>
      </p:sp>
      <p:graphicFrame>
        <p:nvGraphicFramePr>
          <p:cNvPr id="7" name="Content Placeholder 6">
            <a:extLst>
              <a:ext uri="{FF2B5EF4-FFF2-40B4-BE49-F238E27FC236}">
                <a16:creationId xmlns:a16="http://schemas.microsoft.com/office/drawing/2014/main" id="{22CD2EC2-A0CB-46CF-8994-631EEDE2E3A3}"/>
              </a:ext>
            </a:extLst>
          </p:cNvPr>
          <p:cNvGraphicFramePr>
            <a:graphicFrameLocks noGrp="1"/>
          </p:cNvGraphicFramePr>
          <p:nvPr>
            <p:ph idx="1"/>
            <p:extLst>
              <p:ext uri="{D42A27DB-BD31-4B8C-83A1-F6EECF244321}">
                <p14:modId xmlns:p14="http://schemas.microsoft.com/office/powerpoint/2010/main" val="1843748241"/>
              </p:ext>
            </p:extLst>
          </p:nvPr>
        </p:nvGraphicFramePr>
        <p:xfrm>
          <a:off x="838200" y="1432560"/>
          <a:ext cx="10515600" cy="5060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636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F0C4F4E-A09D-49A1-ABE8-73D2FA71A225}"/>
              </a:ext>
            </a:extLst>
          </p:cNvPr>
          <p:cNvSpPr>
            <a:spLocks noGrp="1"/>
          </p:cNvSpPr>
          <p:nvPr>
            <p:ph type="title"/>
          </p:nvPr>
        </p:nvSpPr>
        <p:spPr>
          <a:xfrm>
            <a:off x="2135188" y="136524"/>
            <a:ext cx="7886700" cy="1231900"/>
          </a:xfrm>
        </p:spPr>
        <p:txBody>
          <a:bodyPr>
            <a:normAutofit/>
          </a:bodyPr>
          <a:lstStyle/>
          <a:p>
            <a:pPr algn="ctr" eaLnBrk="1" hangingPunct="1"/>
            <a:r>
              <a:rPr lang="en-US" altLang="en-US" b="1" dirty="0">
                <a:solidFill>
                  <a:schemeClr val="accent1">
                    <a:lumMod val="75000"/>
                  </a:schemeClr>
                </a:solidFill>
              </a:rPr>
              <a:t>Miles &amp; Snow Model</a:t>
            </a:r>
          </a:p>
        </p:txBody>
      </p:sp>
      <p:sp>
        <p:nvSpPr>
          <p:cNvPr id="46083" name="Slide Number Placeholder 1">
            <a:extLst>
              <a:ext uri="{FF2B5EF4-FFF2-40B4-BE49-F238E27FC236}">
                <a16:creationId xmlns:a16="http://schemas.microsoft.com/office/drawing/2014/main" id="{0E9F8591-1533-4EBF-899A-5528451CCA9D}"/>
              </a:ext>
            </a:extLst>
          </p:cNvPr>
          <p:cNvSpPr>
            <a:spLocks noGrp="1"/>
          </p:cNvSpPr>
          <p:nvPr>
            <p:ph type="sldNum" sz="quarter" idx="4294967295"/>
          </p:nvPr>
        </p:nvSpPr>
        <p:spPr bwMode="auto">
          <a:xfrm>
            <a:off x="7981950" y="6356351"/>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Clr>
                <a:srgbClr val="DA1D52"/>
              </a:buClr>
              <a:buFont typeface="Arial" panose="020B0604020202020204" pitchFamily="34" charset="0"/>
              <a:buChar char="•"/>
              <a:defRPr sz="2500">
                <a:solidFill>
                  <a:srgbClr val="58595B"/>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DA1D52"/>
              </a:buClr>
              <a:buFont typeface="Arial" panose="020B0604020202020204" pitchFamily="34" charset="0"/>
              <a:buChar char="•"/>
              <a:defRPr sz="2000">
                <a:solidFill>
                  <a:srgbClr val="58595B"/>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A1D52"/>
              </a:buClr>
              <a:buFont typeface="Arial" panose="020B0604020202020204" pitchFamily="34" charset="0"/>
              <a:buChar char="•"/>
              <a:defRPr sz="2000">
                <a:solidFill>
                  <a:srgbClr val="58595B"/>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A1D52"/>
              </a:buClr>
              <a:buFont typeface="Arial" panose="020B0604020202020204" pitchFamily="34" charset="0"/>
              <a:buChar char="•"/>
              <a:defRPr>
                <a:solidFill>
                  <a:srgbClr val="58595B"/>
                </a:solidFill>
                <a:latin typeface="Arial" panose="020B0604020202020204" pitchFamily="34" charset="0"/>
                <a:cs typeface="Arial" panose="020B0604020202020204" pitchFamily="34" charset="0"/>
              </a:defRPr>
            </a:lvl9pPr>
          </a:lstStyle>
          <a:p>
            <a:pPr algn="l" eaLnBrk="0" hangingPunct="0">
              <a:lnSpc>
                <a:spcPct val="100000"/>
              </a:lnSpc>
              <a:spcBef>
                <a:spcPct val="0"/>
              </a:spcBef>
              <a:buClrTx/>
              <a:buFontTx/>
              <a:buNone/>
            </a:pPr>
            <a:fld id="{BE4D8D20-A32B-4FF5-9B9E-D49E5463E0C2}" type="slidenum">
              <a:rPr lang="en-GB" altLang="en-US" sz="1200">
                <a:solidFill>
                  <a:srgbClr val="898989"/>
                </a:solidFill>
                <a:latin typeface="Calibri" panose="020F0502020204030204" pitchFamily="34" charset="0"/>
              </a:rPr>
              <a:pPr algn="l" eaLnBrk="0" hangingPunct="0">
                <a:lnSpc>
                  <a:spcPct val="100000"/>
                </a:lnSpc>
                <a:spcBef>
                  <a:spcPct val="0"/>
                </a:spcBef>
                <a:buClrTx/>
                <a:buFontTx/>
                <a:buNone/>
              </a:pPr>
              <a:t>22</a:t>
            </a:fld>
            <a:endParaRPr lang="en-GB" altLang="en-US" sz="1200">
              <a:solidFill>
                <a:srgbClr val="898989"/>
              </a:solidFill>
              <a:latin typeface="Calibri" panose="020F0502020204030204" pitchFamily="34" charset="0"/>
            </a:endParaRPr>
          </a:p>
        </p:txBody>
      </p:sp>
      <p:graphicFrame>
        <p:nvGraphicFramePr>
          <p:cNvPr id="2" name="Content Placeholder 1">
            <a:extLst>
              <a:ext uri="{FF2B5EF4-FFF2-40B4-BE49-F238E27FC236}">
                <a16:creationId xmlns:a16="http://schemas.microsoft.com/office/drawing/2014/main" id="{E8CDF57F-EB9B-4315-A369-7A76B61F4531}"/>
              </a:ext>
            </a:extLst>
          </p:cNvPr>
          <p:cNvGraphicFramePr>
            <a:graphicFrameLocks noGrp="1"/>
          </p:cNvGraphicFramePr>
          <p:nvPr>
            <p:ph idx="1"/>
          </p:nvPr>
        </p:nvGraphicFramePr>
        <p:xfrm>
          <a:off x="1639412" y="1351280"/>
          <a:ext cx="8878252" cy="5370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building, blue&#10;&#10;Description automatically generated">
            <a:extLst>
              <a:ext uri="{FF2B5EF4-FFF2-40B4-BE49-F238E27FC236}">
                <a16:creationId xmlns:a16="http://schemas.microsoft.com/office/drawing/2014/main" id="{4F6D5089-D8BC-4F55-B831-85655A4E6644}"/>
              </a:ext>
            </a:extLst>
          </p:cNvPr>
          <p:cNvPicPr>
            <a:picLocks noChangeAspect="1"/>
          </p:cNvPicPr>
          <p:nvPr/>
        </p:nvPicPr>
        <p:blipFill rotWithShape="1">
          <a:blip r:embed="rId2">
            <a:extLst>
              <a:ext uri="{28A0092B-C50C-407E-A947-70E740481C1C}">
                <a14:useLocalDpi xmlns:a14="http://schemas.microsoft.com/office/drawing/2010/main" val="0"/>
              </a:ext>
            </a:extLst>
          </a:blip>
          <a:srcRect t="21028" r="9091" b="2363"/>
          <a:stretch/>
        </p:blipFill>
        <p:spPr>
          <a:xfrm>
            <a:off x="20" y="10"/>
            <a:ext cx="12191980" cy="6857990"/>
          </a:xfrm>
          <a:prstGeom prst="rect">
            <a:avLst/>
          </a:prstGeom>
        </p:spPr>
      </p:pic>
      <p:sp>
        <p:nvSpPr>
          <p:cNvPr id="86" name="Freeform: Shape 8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610823-BD3C-4EA4-9683-BCAF5592CD81}"/>
              </a:ext>
            </a:extLst>
          </p:cNvPr>
          <p:cNvSpPr>
            <a:spLocks noGrp="1"/>
          </p:cNvSpPr>
          <p:nvPr>
            <p:ph type="title"/>
          </p:nvPr>
        </p:nvSpPr>
        <p:spPr>
          <a:xfrm>
            <a:off x="0" y="498025"/>
            <a:ext cx="4783572" cy="1043409"/>
          </a:xfrm>
        </p:spPr>
        <p:txBody>
          <a:bodyPr>
            <a:noAutofit/>
          </a:bodyPr>
          <a:lstStyle/>
          <a:p>
            <a:pPr algn="ctr"/>
            <a:r>
              <a:rPr lang="en-GB" b="1" dirty="0">
                <a:solidFill>
                  <a:schemeClr val="accent1"/>
                </a:solidFill>
              </a:rPr>
              <a:t>VRIN (1) V – Value of Strategic Capabilities</a:t>
            </a:r>
            <a:endParaRPr lang="en-IE" b="1" dirty="0">
              <a:solidFill>
                <a:schemeClr val="accent1"/>
              </a:solidFill>
            </a:endParaRPr>
          </a:p>
        </p:txBody>
      </p:sp>
      <p:sp>
        <p:nvSpPr>
          <p:cNvPr id="3" name="Content Placeholder 2">
            <a:extLst>
              <a:ext uri="{FF2B5EF4-FFF2-40B4-BE49-F238E27FC236}">
                <a16:creationId xmlns:a16="http://schemas.microsoft.com/office/drawing/2014/main" id="{EBA8ECBD-F428-4657-847F-1F9320C26ED2}"/>
              </a:ext>
            </a:extLst>
          </p:cNvPr>
          <p:cNvSpPr>
            <a:spLocks noGrp="1"/>
          </p:cNvSpPr>
          <p:nvPr>
            <p:ph idx="1"/>
          </p:nvPr>
        </p:nvSpPr>
        <p:spPr>
          <a:xfrm>
            <a:off x="-2333" y="1774372"/>
            <a:ext cx="4594653" cy="3539308"/>
          </a:xfrm>
        </p:spPr>
        <p:txBody>
          <a:bodyPr anchor="t">
            <a:normAutofit fontScale="92500" lnSpcReduction="20000"/>
          </a:bodyPr>
          <a:lstStyle/>
          <a:p>
            <a:r>
              <a:rPr lang="en-GB" sz="2200" dirty="0">
                <a:solidFill>
                  <a:schemeClr val="accent1"/>
                </a:solidFill>
              </a:rPr>
              <a:t>Strategic capabilities are of value when they: </a:t>
            </a:r>
          </a:p>
          <a:p>
            <a:pPr lvl="1"/>
            <a:r>
              <a:rPr lang="en-GB" sz="2200" dirty="0">
                <a:solidFill>
                  <a:schemeClr val="accent1"/>
                </a:solidFill>
              </a:rPr>
              <a:t>Take advantage of opportunities and neutralise threats</a:t>
            </a:r>
          </a:p>
          <a:p>
            <a:pPr lvl="1"/>
            <a:r>
              <a:rPr lang="en-GB" sz="2200" dirty="0">
                <a:solidFill>
                  <a:schemeClr val="accent1"/>
                </a:solidFill>
              </a:rPr>
              <a:t>Provide value to customers</a:t>
            </a:r>
          </a:p>
          <a:p>
            <a:pPr lvl="1"/>
            <a:r>
              <a:rPr lang="en-GB" sz="2200" dirty="0">
                <a:solidFill>
                  <a:schemeClr val="accent1"/>
                </a:solidFill>
              </a:rPr>
              <a:t>Provide potential competitive advantage</a:t>
            </a:r>
          </a:p>
          <a:p>
            <a:pPr lvl="1"/>
            <a:r>
              <a:rPr lang="en-GB" sz="2200" dirty="0">
                <a:solidFill>
                  <a:schemeClr val="accent1"/>
                </a:solidFill>
              </a:rPr>
              <a:t>At a cost that allows an organisation to realise acceptable levels of return</a:t>
            </a:r>
          </a:p>
          <a:p>
            <a:pPr lvl="1"/>
            <a:r>
              <a:rPr lang="en-GB" sz="2200" dirty="0">
                <a:solidFill>
                  <a:schemeClr val="accent1"/>
                </a:solidFill>
              </a:rPr>
              <a:t>Games Workshop: a case study in sound management </a:t>
            </a:r>
          </a:p>
          <a:p>
            <a:pPr marL="457200" lvl="1" indent="0">
              <a:buNone/>
            </a:pPr>
            <a:r>
              <a:rPr lang="en-GB" sz="900" b="1" i="0" dirty="0">
                <a:effectLst/>
                <a:latin typeface="Financier Display Semibold"/>
                <a:hlinkClick r:id="rId3"/>
              </a:rPr>
              <a:t>https://www.investorschronicle.co.uk/comment/2020/01/08/games-workshop-a-case-study-in-sound-management-and-operational-gearing/</a:t>
            </a:r>
            <a:endParaRPr lang="en-GB" sz="900" b="1" i="0" dirty="0">
              <a:effectLst/>
              <a:latin typeface="Financier Display Semibold"/>
            </a:endParaRPr>
          </a:p>
          <a:p>
            <a:pPr lvl="1"/>
            <a:endParaRPr lang="en-GB" sz="1100" b="1" i="0" dirty="0">
              <a:effectLst/>
              <a:latin typeface="Financier Display Semibold"/>
            </a:endParaRPr>
          </a:p>
          <a:p>
            <a:pPr lvl="1"/>
            <a:endParaRPr lang="en-GB" sz="1100" b="1" i="0" dirty="0">
              <a:effectLst/>
              <a:latin typeface="Financier Display Semibold"/>
            </a:endParaRPr>
          </a:p>
          <a:p>
            <a:pPr lvl="1"/>
            <a:endParaRPr lang="en-GB" sz="1100" b="1" i="0" dirty="0">
              <a:effectLst/>
              <a:latin typeface="Financier Display Semibold"/>
            </a:endParaRPr>
          </a:p>
          <a:p>
            <a:pPr lvl="1"/>
            <a:endParaRPr lang="en-IE" sz="1100" dirty="0"/>
          </a:p>
        </p:txBody>
      </p:sp>
    </p:spTree>
    <p:extLst>
      <p:ext uri="{BB962C8B-B14F-4D97-AF65-F5344CB8AC3E}">
        <p14:creationId xmlns:p14="http://schemas.microsoft.com/office/powerpoint/2010/main" val="3675893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uitar on a wood floor&#10;&#10;Description automatically generated with low confidence">
            <a:extLst>
              <a:ext uri="{FF2B5EF4-FFF2-40B4-BE49-F238E27FC236}">
                <a16:creationId xmlns:a16="http://schemas.microsoft.com/office/drawing/2014/main" id="{39D037AF-B9E3-42EF-A088-7858F77BCACB}"/>
              </a:ext>
            </a:extLst>
          </p:cNvPr>
          <p:cNvPicPr>
            <a:picLocks noChangeAspect="1"/>
          </p:cNvPicPr>
          <p:nvPr/>
        </p:nvPicPr>
        <p:blipFill rotWithShape="1">
          <a:blip r:embed="rId2">
            <a:extLst>
              <a:ext uri="{28A0092B-C50C-407E-A947-70E740481C1C}">
                <a14:useLocalDpi xmlns:a14="http://schemas.microsoft.com/office/drawing/2010/main" val="0"/>
              </a:ext>
            </a:extLst>
          </a:blip>
          <a:srcRect t="5875" b="9856"/>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902B7-ED27-474E-B367-9B51E9A8EBD7}"/>
              </a:ext>
            </a:extLst>
          </p:cNvPr>
          <p:cNvSpPr>
            <a:spLocks noGrp="1"/>
          </p:cNvSpPr>
          <p:nvPr>
            <p:ph type="title"/>
          </p:nvPr>
        </p:nvSpPr>
        <p:spPr>
          <a:xfrm>
            <a:off x="590862" y="195992"/>
            <a:ext cx="4062643" cy="1043409"/>
          </a:xfrm>
        </p:spPr>
        <p:txBody>
          <a:bodyPr>
            <a:normAutofit/>
          </a:bodyPr>
          <a:lstStyle/>
          <a:p>
            <a:pPr algn="ctr"/>
            <a:r>
              <a:rPr lang="en-GB" b="1" dirty="0">
                <a:solidFill>
                  <a:schemeClr val="accent1"/>
                </a:solidFill>
              </a:rPr>
              <a:t>RIN (2) R – Rarity</a:t>
            </a:r>
            <a:endParaRPr lang="en-IE" b="1" dirty="0">
              <a:solidFill>
                <a:schemeClr val="accent1"/>
              </a:solidFill>
            </a:endParaRPr>
          </a:p>
        </p:txBody>
      </p:sp>
      <p:sp>
        <p:nvSpPr>
          <p:cNvPr id="3" name="Content Placeholder 2">
            <a:extLst>
              <a:ext uri="{FF2B5EF4-FFF2-40B4-BE49-F238E27FC236}">
                <a16:creationId xmlns:a16="http://schemas.microsoft.com/office/drawing/2014/main" id="{DA6B4424-7437-4820-9658-E525DF32E325}"/>
              </a:ext>
            </a:extLst>
          </p:cNvPr>
          <p:cNvSpPr>
            <a:spLocks noGrp="1"/>
          </p:cNvSpPr>
          <p:nvPr>
            <p:ph idx="1"/>
          </p:nvPr>
        </p:nvSpPr>
        <p:spPr>
          <a:xfrm>
            <a:off x="113076" y="1435382"/>
            <a:ext cx="5018216" cy="3774172"/>
          </a:xfrm>
        </p:spPr>
        <p:txBody>
          <a:bodyPr anchor="t">
            <a:normAutofit fontScale="92500"/>
          </a:bodyPr>
          <a:lstStyle/>
          <a:p>
            <a:pPr marL="171450" lvl="1" indent="-171450">
              <a:spcBef>
                <a:spcPts val="1000"/>
              </a:spcBef>
            </a:pPr>
            <a:r>
              <a:rPr lang="en-GB" dirty="0">
                <a:solidFill>
                  <a:schemeClr val="accent1"/>
                </a:solidFill>
              </a:rPr>
              <a:t>Rare capabilities are those possessed uniquely by one organisation or by a few others only. (E.g. a company may have patented products, have supremely talented people or a powerful brand. ) </a:t>
            </a:r>
          </a:p>
          <a:p>
            <a:pPr marL="171450" lvl="1" indent="-171450">
              <a:spcBef>
                <a:spcPts val="1000"/>
              </a:spcBef>
            </a:pPr>
            <a:r>
              <a:rPr lang="en-GB" dirty="0">
                <a:solidFill>
                  <a:schemeClr val="accent1"/>
                </a:solidFill>
              </a:rPr>
              <a:t>Rarity could be temporary. (</a:t>
            </a:r>
            <a:r>
              <a:rPr lang="en-GB" dirty="0" err="1">
                <a:solidFill>
                  <a:schemeClr val="accent1"/>
                </a:solidFill>
              </a:rPr>
              <a:t>Eg</a:t>
            </a:r>
            <a:r>
              <a:rPr lang="en-GB" dirty="0">
                <a:solidFill>
                  <a:schemeClr val="accent1"/>
                </a:solidFill>
              </a:rPr>
              <a:t>: Patents expire, key individuals can leave or brands can be de-valued by adverse publicity.)</a:t>
            </a:r>
          </a:p>
          <a:p>
            <a:pPr marL="171450" lvl="1" indent="-171450">
              <a:spcBef>
                <a:spcPts val="1000"/>
              </a:spcBef>
            </a:pPr>
            <a:r>
              <a:rPr lang="en-GB" dirty="0">
                <a:solidFill>
                  <a:schemeClr val="accent1"/>
                </a:solidFill>
              </a:rPr>
              <a:t>Thomas Alva Edison (1878)                               The lightbulb</a:t>
            </a:r>
            <a:endParaRPr lang="en-IE" dirty="0">
              <a:solidFill>
                <a:schemeClr val="accent1"/>
              </a:solidFill>
            </a:endParaRPr>
          </a:p>
        </p:txBody>
      </p:sp>
      <p:sp>
        <p:nvSpPr>
          <p:cNvPr id="11" name="TextBox 10">
            <a:extLst>
              <a:ext uri="{FF2B5EF4-FFF2-40B4-BE49-F238E27FC236}">
                <a16:creationId xmlns:a16="http://schemas.microsoft.com/office/drawing/2014/main" id="{D2C632F3-C17E-43D0-B7E6-E4A77CD5C39B}"/>
              </a:ext>
            </a:extLst>
          </p:cNvPr>
          <p:cNvSpPr txBox="1"/>
          <p:nvPr/>
        </p:nvSpPr>
        <p:spPr>
          <a:xfrm>
            <a:off x="6942358" y="6442502"/>
            <a:ext cx="5444951" cy="415498"/>
          </a:xfrm>
          <a:prstGeom prst="rect">
            <a:avLst/>
          </a:prstGeom>
          <a:noFill/>
        </p:spPr>
        <p:txBody>
          <a:bodyPr wrap="square">
            <a:spAutoFit/>
          </a:bodyPr>
          <a:lstStyle/>
          <a:p>
            <a:r>
              <a:rPr lang="en-GB" sz="1000" b="1" i="0" dirty="0">
                <a:solidFill>
                  <a:schemeClr val="bg1"/>
                </a:solidFill>
                <a:effectLst/>
                <a:latin typeface="arial" panose="020B0604020202020204" pitchFamily="34" charset="0"/>
              </a:rPr>
              <a:t>The Lightbulb Staircase</a:t>
            </a:r>
            <a:r>
              <a:rPr lang="en-GB" sz="1000" b="0" i="0" dirty="0">
                <a:solidFill>
                  <a:schemeClr val="bg1"/>
                </a:solidFill>
                <a:effectLst/>
                <a:latin typeface="arial" panose="020B0604020202020204" pitchFamily="34" charset="0"/>
              </a:rPr>
              <a:t> of Grand Cafe Orient in the House of the Black Madonna, Prague. Designed by Josef </a:t>
            </a:r>
            <a:r>
              <a:rPr lang="en-GB" sz="1000" b="0" i="0" dirty="0" err="1">
                <a:solidFill>
                  <a:schemeClr val="bg1"/>
                </a:solidFill>
                <a:effectLst/>
                <a:latin typeface="arial" panose="020B0604020202020204" pitchFamily="34" charset="0"/>
              </a:rPr>
              <a:t>Gočár</a:t>
            </a:r>
            <a:r>
              <a:rPr lang="en-GB" sz="1000" b="0" i="0" dirty="0">
                <a:solidFill>
                  <a:schemeClr val="bg1"/>
                </a:solidFill>
                <a:effectLst/>
                <a:latin typeface="arial" panose="020B0604020202020204" pitchFamily="34" charset="0"/>
              </a:rPr>
              <a:t> in 1911</a:t>
            </a:r>
            <a:endParaRPr lang="en-IE" sz="1000" dirty="0">
              <a:solidFill>
                <a:schemeClr val="bg1"/>
              </a:solidFill>
            </a:endParaRPr>
          </a:p>
        </p:txBody>
      </p:sp>
    </p:spTree>
    <p:extLst>
      <p:ext uri="{BB962C8B-B14F-4D97-AF65-F5344CB8AC3E}">
        <p14:creationId xmlns:p14="http://schemas.microsoft.com/office/powerpoint/2010/main" val="437281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person walking in front of a store&#10;&#10;Description automatically generated with low confidence">
            <a:extLst>
              <a:ext uri="{FF2B5EF4-FFF2-40B4-BE49-F238E27FC236}">
                <a16:creationId xmlns:a16="http://schemas.microsoft.com/office/drawing/2014/main" id="{613A81C5-9AD2-42D1-A5D1-493071DDE9BC}"/>
              </a:ext>
            </a:extLst>
          </p:cNvPr>
          <p:cNvPicPr>
            <a:picLocks noChangeAspect="1"/>
          </p:cNvPicPr>
          <p:nvPr/>
        </p:nvPicPr>
        <p:blipFill rotWithShape="1">
          <a:blip r:embed="rId2">
            <a:extLst>
              <a:ext uri="{28A0092B-C50C-407E-A947-70E740481C1C}">
                <a14:useLocalDpi xmlns:a14="http://schemas.microsoft.com/office/drawing/2010/main" val="0"/>
              </a:ext>
            </a:extLst>
          </a:blip>
          <a:srcRect t="6025" r="9091" b="3066"/>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9840BB-ED38-49D0-9BFB-EFA466796560}"/>
              </a:ext>
            </a:extLst>
          </p:cNvPr>
          <p:cNvSpPr>
            <a:spLocks noGrp="1"/>
          </p:cNvSpPr>
          <p:nvPr>
            <p:ph type="title"/>
          </p:nvPr>
        </p:nvSpPr>
        <p:spPr>
          <a:xfrm>
            <a:off x="543202" y="119188"/>
            <a:ext cx="4062643" cy="1356803"/>
          </a:xfrm>
        </p:spPr>
        <p:txBody>
          <a:bodyPr>
            <a:normAutofit/>
          </a:bodyPr>
          <a:lstStyle/>
          <a:p>
            <a:pPr algn="ctr"/>
            <a:r>
              <a:rPr lang="en-GB" b="1" dirty="0">
                <a:solidFill>
                  <a:schemeClr val="accent1"/>
                </a:solidFill>
              </a:rPr>
              <a:t>VRIN (3) I  Inimitability</a:t>
            </a:r>
            <a:endParaRPr lang="en-IE" b="1" dirty="0">
              <a:solidFill>
                <a:schemeClr val="accent1"/>
              </a:solidFill>
            </a:endParaRPr>
          </a:p>
        </p:txBody>
      </p:sp>
      <p:sp>
        <p:nvSpPr>
          <p:cNvPr id="3" name="Content Placeholder 2">
            <a:extLst>
              <a:ext uri="{FF2B5EF4-FFF2-40B4-BE49-F238E27FC236}">
                <a16:creationId xmlns:a16="http://schemas.microsoft.com/office/drawing/2014/main" id="{6AAB601B-6820-4D77-9961-9B5DC6AA2E83}"/>
              </a:ext>
            </a:extLst>
          </p:cNvPr>
          <p:cNvSpPr>
            <a:spLocks noGrp="1"/>
          </p:cNvSpPr>
          <p:nvPr>
            <p:ph idx="1"/>
          </p:nvPr>
        </p:nvSpPr>
        <p:spPr>
          <a:xfrm>
            <a:off x="0" y="1595180"/>
            <a:ext cx="5149049" cy="3667640"/>
          </a:xfrm>
        </p:spPr>
        <p:txBody>
          <a:bodyPr anchor="t">
            <a:normAutofit fontScale="92500" lnSpcReduction="20000"/>
          </a:bodyPr>
          <a:lstStyle/>
          <a:p>
            <a:pPr marL="171450" lvl="1" indent="-171450">
              <a:spcBef>
                <a:spcPts val="1000"/>
              </a:spcBef>
            </a:pPr>
            <a:r>
              <a:rPr lang="en-GB" dirty="0">
                <a:solidFill>
                  <a:schemeClr val="accent1"/>
                </a:solidFill>
              </a:rPr>
              <a:t>Inimitable capabilities are those that competitors find difficult to imitate or obtain</a:t>
            </a:r>
          </a:p>
          <a:p>
            <a:pPr marL="171450" lvl="1" indent="-171450">
              <a:spcBef>
                <a:spcPts val="1000"/>
              </a:spcBef>
            </a:pPr>
            <a:r>
              <a:rPr lang="en-GB" dirty="0">
                <a:solidFill>
                  <a:schemeClr val="accent1"/>
                </a:solidFill>
              </a:rPr>
              <a:t> Competitive advantage can be built on unique resources (a key individual or IT system) but these may not be sustainable (key people leave or others acquire the same systems)</a:t>
            </a:r>
          </a:p>
          <a:p>
            <a:pPr marL="171450" lvl="1" indent="-171450">
              <a:spcBef>
                <a:spcPts val="1000"/>
              </a:spcBef>
            </a:pPr>
            <a:r>
              <a:rPr lang="en-GB" dirty="0">
                <a:solidFill>
                  <a:schemeClr val="accent1"/>
                </a:solidFill>
              </a:rPr>
              <a:t>Sustainable advantage is more often found in competences (the way resources are managed, developed and deployed) and the way competences are linked together and integrated</a:t>
            </a:r>
            <a:endParaRPr lang="en-IE" dirty="0">
              <a:solidFill>
                <a:schemeClr val="accent1"/>
              </a:solidFill>
            </a:endParaRPr>
          </a:p>
        </p:txBody>
      </p:sp>
    </p:spTree>
    <p:extLst>
      <p:ext uri="{BB962C8B-B14F-4D97-AF65-F5344CB8AC3E}">
        <p14:creationId xmlns:p14="http://schemas.microsoft.com/office/powerpoint/2010/main" val="43178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760D-DC12-40A8-BA31-0B2C0DF9F91E}"/>
              </a:ext>
            </a:extLst>
          </p:cNvPr>
          <p:cNvSpPr>
            <a:spLocks noGrp="1"/>
          </p:cNvSpPr>
          <p:nvPr>
            <p:ph type="title"/>
          </p:nvPr>
        </p:nvSpPr>
        <p:spPr>
          <a:xfrm>
            <a:off x="97654" y="134306"/>
            <a:ext cx="11780668" cy="1325563"/>
          </a:xfrm>
        </p:spPr>
        <p:txBody>
          <a:bodyPr/>
          <a:lstStyle/>
          <a:p>
            <a:pPr algn="ctr"/>
            <a:r>
              <a:rPr lang="en-IE" b="1" dirty="0">
                <a:solidFill>
                  <a:schemeClr val="accent1"/>
                </a:solidFill>
              </a:rPr>
              <a:t>Criteria for the Inimitability of Strategic Capabilities</a:t>
            </a:r>
          </a:p>
        </p:txBody>
      </p:sp>
      <p:graphicFrame>
        <p:nvGraphicFramePr>
          <p:cNvPr id="6" name="Content Placeholder 5">
            <a:extLst>
              <a:ext uri="{FF2B5EF4-FFF2-40B4-BE49-F238E27FC236}">
                <a16:creationId xmlns:a16="http://schemas.microsoft.com/office/drawing/2014/main" id="{BBC506BC-F060-4B44-98E7-04FFDF167614}"/>
              </a:ext>
            </a:extLst>
          </p:cNvPr>
          <p:cNvGraphicFramePr>
            <a:graphicFrameLocks noGrp="1"/>
          </p:cNvGraphicFramePr>
          <p:nvPr>
            <p:ph idx="1"/>
            <p:extLst>
              <p:ext uri="{D42A27DB-BD31-4B8C-83A1-F6EECF244321}">
                <p14:modId xmlns:p14="http://schemas.microsoft.com/office/powerpoint/2010/main" val="1926480436"/>
              </p:ext>
            </p:extLst>
          </p:nvPr>
        </p:nvGraphicFramePr>
        <p:xfrm>
          <a:off x="838200" y="1410410"/>
          <a:ext cx="10515600" cy="531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6033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een mailbox with a sign on it&#10;&#10;Description automatically generated with medium confidence">
            <a:extLst>
              <a:ext uri="{FF2B5EF4-FFF2-40B4-BE49-F238E27FC236}">
                <a16:creationId xmlns:a16="http://schemas.microsoft.com/office/drawing/2014/main" id="{DF6F8205-987E-4B49-87F9-498FC0430E4C}"/>
              </a:ext>
            </a:extLst>
          </p:cNvPr>
          <p:cNvPicPr>
            <a:picLocks noChangeAspect="1"/>
          </p:cNvPicPr>
          <p:nvPr/>
        </p:nvPicPr>
        <p:blipFill rotWithShape="1">
          <a:blip r:embed="rId2">
            <a:extLst>
              <a:ext uri="{28A0092B-C50C-407E-A947-70E740481C1C}">
                <a14:useLocalDpi xmlns:a14="http://schemas.microsoft.com/office/drawing/2010/main" val="0"/>
              </a:ext>
            </a:extLst>
          </a:blip>
          <a:srcRect r="5333"/>
          <a:stretch/>
        </p:blipFill>
        <p:spPr>
          <a:xfrm>
            <a:off x="20" y="10"/>
            <a:ext cx="12191980" cy="6857990"/>
          </a:xfrm>
          <a:prstGeom prst="rect">
            <a:avLst/>
          </a:prstGeom>
        </p:spPr>
      </p:pic>
      <p:sp>
        <p:nvSpPr>
          <p:cNvPr id="9"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5424D2-0F8D-4A8A-BAE9-62EF98C2CCB4}"/>
              </a:ext>
            </a:extLst>
          </p:cNvPr>
          <p:cNvSpPr>
            <a:spLocks noGrp="1"/>
          </p:cNvSpPr>
          <p:nvPr>
            <p:ph type="title"/>
          </p:nvPr>
        </p:nvSpPr>
        <p:spPr>
          <a:xfrm>
            <a:off x="102172" y="232937"/>
            <a:ext cx="4700647" cy="1043409"/>
          </a:xfrm>
        </p:spPr>
        <p:txBody>
          <a:bodyPr>
            <a:noAutofit/>
          </a:bodyPr>
          <a:lstStyle/>
          <a:p>
            <a:pPr algn="ctr"/>
            <a:r>
              <a:rPr lang="en-GB" b="1" dirty="0">
                <a:solidFill>
                  <a:schemeClr val="accent1"/>
                </a:solidFill>
              </a:rPr>
              <a:t>VRIN (4) N -                                     Non-substitutability</a:t>
            </a:r>
            <a:endParaRPr lang="en-IE" b="1" dirty="0">
              <a:solidFill>
                <a:schemeClr val="accent1"/>
              </a:solidFill>
            </a:endParaRPr>
          </a:p>
        </p:txBody>
      </p:sp>
      <p:sp>
        <p:nvSpPr>
          <p:cNvPr id="3" name="Content Placeholder 2">
            <a:extLst>
              <a:ext uri="{FF2B5EF4-FFF2-40B4-BE49-F238E27FC236}">
                <a16:creationId xmlns:a16="http://schemas.microsoft.com/office/drawing/2014/main" id="{BEA26FDE-40DF-42FE-924F-AEF05ED47A27}"/>
              </a:ext>
            </a:extLst>
          </p:cNvPr>
          <p:cNvSpPr>
            <a:spLocks noGrp="1"/>
          </p:cNvSpPr>
          <p:nvPr>
            <p:ph idx="1"/>
          </p:nvPr>
        </p:nvSpPr>
        <p:spPr>
          <a:xfrm>
            <a:off x="0" y="1509273"/>
            <a:ext cx="4953740" cy="3685395"/>
          </a:xfrm>
        </p:spPr>
        <p:txBody>
          <a:bodyPr anchor="t">
            <a:normAutofit/>
          </a:bodyPr>
          <a:lstStyle/>
          <a:p>
            <a:pPr marL="171450" lvl="1" indent="-171450">
              <a:spcBef>
                <a:spcPts val="1000"/>
              </a:spcBef>
            </a:pPr>
            <a:r>
              <a:rPr lang="en-GB" dirty="0">
                <a:solidFill>
                  <a:schemeClr val="accent1"/>
                </a:solidFill>
              </a:rPr>
              <a:t>Competitive advantage may not be sustainable if there is a threat of substitution</a:t>
            </a:r>
          </a:p>
          <a:p>
            <a:pPr marL="171450" lvl="1" indent="-171450">
              <a:spcBef>
                <a:spcPts val="1000"/>
              </a:spcBef>
            </a:pPr>
            <a:r>
              <a:rPr lang="en-GB" dirty="0">
                <a:solidFill>
                  <a:schemeClr val="accent1"/>
                </a:solidFill>
              </a:rPr>
              <a:t>Product or service substitution from a different industry/market. For example, postal services partly substituted by e-mail</a:t>
            </a:r>
          </a:p>
          <a:p>
            <a:pPr marL="171450" lvl="1" indent="-171450">
              <a:spcBef>
                <a:spcPts val="1000"/>
              </a:spcBef>
            </a:pPr>
            <a:r>
              <a:rPr lang="en-GB" dirty="0">
                <a:solidFill>
                  <a:schemeClr val="accent1"/>
                </a:solidFill>
              </a:rPr>
              <a:t>Competence substitution. For example, a skill substituted by            expert systems or IT solutions</a:t>
            </a:r>
            <a:endParaRPr lang="en-IE" dirty="0">
              <a:solidFill>
                <a:schemeClr val="accent1"/>
              </a:solidFill>
            </a:endParaRPr>
          </a:p>
        </p:txBody>
      </p:sp>
    </p:spTree>
    <p:extLst>
      <p:ext uri="{BB962C8B-B14F-4D97-AF65-F5344CB8AC3E}">
        <p14:creationId xmlns:p14="http://schemas.microsoft.com/office/powerpoint/2010/main" val="2508608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4CD6-1C03-4EB4-A0BF-4D78DA34F5FD}"/>
              </a:ext>
            </a:extLst>
          </p:cNvPr>
          <p:cNvSpPr>
            <a:spLocks noGrp="1"/>
          </p:cNvSpPr>
          <p:nvPr>
            <p:ph type="title"/>
          </p:nvPr>
        </p:nvSpPr>
        <p:spPr/>
        <p:txBody>
          <a:bodyPr/>
          <a:lstStyle/>
          <a:p>
            <a:pPr algn="ctr"/>
            <a:r>
              <a:rPr lang="en-IE" b="1" dirty="0">
                <a:solidFill>
                  <a:schemeClr val="accent1"/>
                </a:solidFill>
              </a:rPr>
              <a:t>VRIN Summary (Porter)</a:t>
            </a:r>
          </a:p>
        </p:txBody>
      </p:sp>
      <p:pic>
        <p:nvPicPr>
          <p:cNvPr id="5" name="Content Placeholder 4" descr="Graphical user interface, application, table&#10;&#10;Description automatically generated">
            <a:extLst>
              <a:ext uri="{FF2B5EF4-FFF2-40B4-BE49-F238E27FC236}">
                <a16:creationId xmlns:a16="http://schemas.microsoft.com/office/drawing/2014/main" id="{81099D37-2A24-4A9E-BDAA-738AC8237F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560" y="1899920"/>
            <a:ext cx="8554720" cy="4429760"/>
          </a:xfrm>
        </p:spPr>
      </p:pic>
    </p:spTree>
    <p:extLst>
      <p:ext uri="{BB962C8B-B14F-4D97-AF65-F5344CB8AC3E}">
        <p14:creationId xmlns:p14="http://schemas.microsoft.com/office/powerpoint/2010/main" val="4194946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hand holding a light bulb&#10;&#10;Description automatically generated with medium confidence">
            <a:extLst>
              <a:ext uri="{FF2B5EF4-FFF2-40B4-BE49-F238E27FC236}">
                <a16:creationId xmlns:a16="http://schemas.microsoft.com/office/drawing/2014/main" id="{4C97EB44-B9BE-4D4D-A92E-8A907E1BCA2E}"/>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2008"/>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75EE66-6FA7-4C55-BD93-FFF3733E52D9}"/>
              </a:ext>
            </a:extLst>
          </p:cNvPr>
          <p:cNvSpPr>
            <a:spLocks noGrp="1"/>
          </p:cNvSpPr>
          <p:nvPr>
            <p:ph type="title"/>
          </p:nvPr>
        </p:nvSpPr>
        <p:spPr>
          <a:xfrm>
            <a:off x="666750" y="251181"/>
            <a:ext cx="3790950" cy="1043409"/>
          </a:xfrm>
        </p:spPr>
        <p:txBody>
          <a:bodyPr>
            <a:noAutofit/>
          </a:bodyPr>
          <a:lstStyle/>
          <a:p>
            <a:pPr algn="ctr"/>
            <a:r>
              <a:rPr lang="en-GB" b="1" dirty="0">
                <a:solidFill>
                  <a:schemeClr val="accent1"/>
                </a:solidFill>
              </a:rPr>
              <a:t>Organisational Knowledge</a:t>
            </a:r>
            <a:endParaRPr lang="en-IE" b="1" dirty="0">
              <a:solidFill>
                <a:schemeClr val="accent1"/>
              </a:solidFill>
            </a:endParaRPr>
          </a:p>
        </p:txBody>
      </p:sp>
      <p:sp>
        <p:nvSpPr>
          <p:cNvPr id="3" name="Content Placeholder 2">
            <a:extLst>
              <a:ext uri="{FF2B5EF4-FFF2-40B4-BE49-F238E27FC236}">
                <a16:creationId xmlns:a16="http://schemas.microsoft.com/office/drawing/2014/main" id="{3492EE97-E3E8-4CC3-A745-16702C619C23}"/>
              </a:ext>
            </a:extLst>
          </p:cNvPr>
          <p:cNvSpPr>
            <a:spLocks noGrp="1"/>
          </p:cNvSpPr>
          <p:nvPr>
            <p:ph idx="1"/>
          </p:nvPr>
        </p:nvSpPr>
        <p:spPr>
          <a:xfrm>
            <a:off x="0" y="1545772"/>
            <a:ext cx="5124450" cy="3521528"/>
          </a:xfrm>
        </p:spPr>
        <p:txBody>
          <a:bodyPr anchor="t">
            <a:normAutofit/>
          </a:bodyPr>
          <a:lstStyle/>
          <a:p>
            <a:pPr marL="171450" lvl="1" indent="-171450">
              <a:spcBef>
                <a:spcPts val="1000"/>
              </a:spcBef>
            </a:pPr>
            <a:r>
              <a:rPr lang="en-GB" sz="1900" dirty="0">
                <a:solidFill>
                  <a:schemeClr val="accent1"/>
                </a:solidFill>
              </a:rPr>
              <a:t>Organisational knowledge is the collective intelligence, specific to an organisation, accumulated through both formal systems and the shared experience of people in that organisation</a:t>
            </a:r>
          </a:p>
          <a:p>
            <a:pPr marL="171450" lvl="1" indent="-171450">
              <a:spcBef>
                <a:spcPts val="1000"/>
              </a:spcBef>
            </a:pPr>
            <a:r>
              <a:rPr lang="en-GB" sz="1900" dirty="0">
                <a:solidFill>
                  <a:schemeClr val="accent1"/>
                </a:solidFill>
              </a:rPr>
              <a:t>Some of this knowledge is ‘Tacit’ knowledge that is, more personal, context-specific and hard to formalise and communicate – so it is difficult to imitate, for example, the knowledge and relationships in a top R&amp;D team</a:t>
            </a:r>
            <a:endParaRPr lang="en-IE" sz="1900" dirty="0">
              <a:solidFill>
                <a:schemeClr val="accent1"/>
              </a:solidFill>
            </a:endParaRPr>
          </a:p>
        </p:txBody>
      </p:sp>
    </p:spTree>
    <p:extLst>
      <p:ext uri="{BB962C8B-B14F-4D97-AF65-F5344CB8AC3E}">
        <p14:creationId xmlns:p14="http://schemas.microsoft.com/office/powerpoint/2010/main" val="3799152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7F8-F7B5-4E65-99B6-BE4429CAC052}"/>
              </a:ext>
            </a:extLst>
          </p:cNvPr>
          <p:cNvSpPr>
            <a:spLocks noGrp="1"/>
          </p:cNvSpPr>
          <p:nvPr>
            <p:ph type="title"/>
          </p:nvPr>
        </p:nvSpPr>
        <p:spPr/>
        <p:txBody>
          <a:bodyPr/>
          <a:lstStyle/>
          <a:p>
            <a:pPr algn="ctr"/>
            <a:r>
              <a:rPr lang="en-IE" b="1" dirty="0">
                <a:solidFill>
                  <a:schemeClr val="accent1"/>
                </a:solidFill>
              </a:rPr>
              <a:t>Strategic Capabilities: The Key Issues</a:t>
            </a:r>
          </a:p>
        </p:txBody>
      </p:sp>
      <p:graphicFrame>
        <p:nvGraphicFramePr>
          <p:cNvPr id="5" name="Content Placeholder 4">
            <a:extLst>
              <a:ext uri="{FF2B5EF4-FFF2-40B4-BE49-F238E27FC236}">
                <a16:creationId xmlns:a16="http://schemas.microsoft.com/office/drawing/2014/main" id="{56A52490-2904-4695-9538-D73D86817C50}"/>
              </a:ext>
            </a:extLst>
          </p:cNvPr>
          <p:cNvGraphicFramePr>
            <a:graphicFrameLocks noGrp="1"/>
          </p:cNvGraphicFramePr>
          <p:nvPr>
            <p:ph idx="1"/>
            <p:extLst>
              <p:ext uri="{D42A27DB-BD31-4B8C-83A1-F6EECF244321}">
                <p14:modId xmlns:p14="http://schemas.microsoft.com/office/powerpoint/2010/main" val="36894997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5729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3116-63FE-4B3D-83D5-B5913A41D33D}"/>
              </a:ext>
            </a:extLst>
          </p:cNvPr>
          <p:cNvSpPr>
            <a:spLocks noGrp="1"/>
          </p:cNvSpPr>
          <p:nvPr>
            <p:ph type="title"/>
          </p:nvPr>
        </p:nvSpPr>
        <p:spPr>
          <a:xfrm>
            <a:off x="1273529" y="245269"/>
            <a:ext cx="3787066" cy="1325563"/>
          </a:xfrm>
        </p:spPr>
        <p:txBody>
          <a:bodyPr>
            <a:normAutofit/>
          </a:bodyPr>
          <a:lstStyle/>
          <a:p>
            <a:pPr algn="ctr"/>
            <a:r>
              <a:rPr lang="en-GB" b="1" dirty="0">
                <a:solidFill>
                  <a:schemeClr val="accent1"/>
                </a:solidFill>
              </a:rPr>
              <a:t>Benchmarking</a:t>
            </a:r>
            <a:endParaRPr lang="en-IE" b="1" dirty="0">
              <a:solidFill>
                <a:schemeClr val="accent1"/>
              </a:solidFill>
            </a:endParaRPr>
          </a:p>
        </p:txBody>
      </p:sp>
      <p:sp>
        <p:nvSpPr>
          <p:cNvPr id="3" name="Content Placeholder 2">
            <a:extLst>
              <a:ext uri="{FF2B5EF4-FFF2-40B4-BE49-F238E27FC236}">
                <a16:creationId xmlns:a16="http://schemas.microsoft.com/office/drawing/2014/main" id="{2255FB99-1EAB-46C1-84EE-7C0B21B46109}"/>
              </a:ext>
            </a:extLst>
          </p:cNvPr>
          <p:cNvSpPr>
            <a:spLocks noGrp="1"/>
          </p:cNvSpPr>
          <p:nvPr>
            <p:ph idx="1"/>
          </p:nvPr>
        </p:nvSpPr>
        <p:spPr>
          <a:xfrm>
            <a:off x="19050" y="1671636"/>
            <a:ext cx="6296023" cy="5041900"/>
          </a:xfrm>
        </p:spPr>
        <p:txBody>
          <a:bodyPr>
            <a:noAutofit/>
          </a:bodyPr>
          <a:lstStyle/>
          <a:p>
            <a:pPr marL="171450" lvl="1" indent="-171450">
              <a:lnSpc>
                <a:spcPct val="100000"/>
              </a:lnSpc>
              <a:spcBef>
                <a:spcPts val="1000"/>
              </a:spcBef>
            </a:pPr>
            <a:r>
              <a:rPr lang="en-GB" dirty="0">
                <a:solidFill>
                  <a:schemeClr val="accent1"/>
                </a:solidFill>
              </a:rPr>
              <a:t>Benchmarking is a means of understanding how an organisation compares with others – typically competitors</a:t>
            </a:r>
          </a:p>
          <a:p>
            <a:pPr marL="171450" lvl="1" indent="-171450">
              <a:lnSpc>
                <a:spcPct val="100000"/>
              </a:lnSpc>
              <a:spcBef>
                <a:spcPts val="1000"/>
              </a:spcBef>
            </a:pPr>
            <a:r>
              <a:rPr lang="en-GB" dirty="0">
                <a:solidFill>
                  <a:schemeClr val="accent1"/>
                </a:solidFill>
              </a:rPr>
              <a:t>Two approaches to benchmarking:</a:t>
            </a:r>
          </a:p>
          <a:p>
            <a:pPr marL="628650" lvl="2" indent="-171450">
              <a:lnSpc>
                <a:spcPct val="100000"/>
              </a:lnSpc>
              <a:spcBef>
                <a:spcPts val="1000"/>
              </a:spcBef>
            </a:pPr>
            <a:r>
              <a:rPr lang="en-GB" dirty="0">
                <a:solidFill>
                  <a:schemeClr val="accent1"/>
                </a:solidFill>
              </a:rPr>
              <a:t>Industry/sector benchmarking - comparing performance against other organisations in the same industry/sector against a set of performance indicators</a:t>
            </a:r>
          </a:p>
          <a:p>
            <a:pPr marL="628650" lvl="2" indent="-171450">
              <a:lnSpc>
                <a:spcPct val="100000"/>
              </a:lnSpc>
              <a:spcBef>
                <a:spcPts val="1000"/>
              </a:spcBef>
            </a:pPr>
            <a:r>
              <a:rPr lang="en-GB" dirty="0">
                <a:solidFill>
                  <a:schemeClr val="accent1"/>
                </a:solidFill>
              </a:rPr>
              <a:t>Best-in-class benchmarking - comparing an organisation’s performance or capabilities against ‘best-in-class’ performance – wherever that is found even in a very different industry. (E.g. BA benchmarked its refuelling operations against Formula 1)</a:t>
            </a:r>
            <a:endParaRPr lang="en-IE" dirty="0">
              <a:solidFill>
                <a:schemeClr val="accent1"/>
              </a:solidFill>
            </a:endParaRPr>
          </a:p>
        </p:txBody>
      </p:sp>
      <p:pic>
        <p:nvPicPr>
          <p:cNvPr id="5" name="Picture 4" descr="Text&#10;&#10;Description automatically generated with medium confidence">
            <a:extLst>
              <a:ext uri="{FF2B5EF4-FFF2-40B4-BE49-F238E27FC236}">
                <a16:creationId xmlns:a16="http://schemas.microsoft.com/office/drawing/2014/main" id="{A724E32C-CA35-4079-A02A-4FFE4877E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025" y="144464"/>
            <a:ext cx="5876925" cy="2343150"/>
          </a:xfrm>
          <a:prstGeom prst="rect">
            <a:avLst/>
          </a:prstGeom>
        </p:spPr>
      </p:pic>
      <p:pic>
        <p:nvPicPr>
          <p:cNvPr id="7" name="Picture 6" descr="A picture containing text, screenshot&#10;&#10;Description automatically generated">
            <a:extLst>
              <a:ext uri="{FF2B5EF4-FFF2-40B4-BE49-F238E27FC236}">
                <a16:creationId xmlns:a16="http://schemas.microsoft.com/office/drawing/2014/main" id="{A6B7282C-3334-4485-B413-67459CB2F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135" y="2592743"/>
            <a:ext cx="5638800" cy="1895475"/>
          </a:xfrm>
          <a:prstGeom prst="rect">
            <a:avLst/>
          </a:prstGeom>
        </p:spPr>
      </p:pic>
      <p:pic>
        <p:nvPicPr>
          <p:cNvPr id="9" name="Picture 8" descr="Text&#10;&#10;Description automatically generated">
            <a:extLst>
              <a:ext uri="{FF2B5EF4-FFF2-40B4-BE49-F238E27FC236}">
                <a16:creationId xmlns:a16="http://schemas.microsoft.com/office/drawing/2014/main" id="{EF489063-87DA-476D-B66B-AB9C90FFD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135" y="4778375"/>
            <a:ext cx="5638800" cy="1895475"/>
          </a:xfrm>
          <a:prstGeom prst="rect">
            <a:avLst/>
          </a:prstGeom>
        </p:spPr>
      </p:pic>
    </p:spTree>
    <p:extLst>
      <p:ext uri="{BB962C8B-B14F-4D97-AF65-F5344CB8AC3E}">
        <p14:creationId xmlns:p14="http://schemas.microsoft.com/office/powerpoint/2010/main" val="1746256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art board&#10;&#10;Description automatically generated with low confidence">
            <a:extLst>
              <a:ext uri="{FF2B5EF4-FFF2-40B4-BE49-F238E27FC236}">
                <a16:creationId xmlns:a16="http://schemas.microsoft.com/office/drawing/2014/main" id="{74BBB0B4-51A3-47AA-AB7E-F9AE4B9C4F8D}"/>
              </a:ext>
            </a:extLst>
          </p:cNvPr>
          <p:cNvPicPr>
            <a:picLocks noChangeAspect="1"/>
          </p:cNvPicPr>
          <p:nvPr/>
        </p:nvPicPr>
        <p:blipFill rotWithShape="1">
          <a:blip r:embed="rId2">
            <a:extLst>
              <a:ext uri="{28A0092B-C50C-407E-A947-70E740481C1C}">
                <a14:useLocalDpi xmlns:a14="http://schemas.microsoft.com/office/drawing/2010/main" val="0"/>
              </a:ext>
            </a:extLst>
          </a:blip>
          <a:srcRect r="2223" b="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BDC221-09B6-4C4D-AA4C-6A4E3FC2E0BE}"/>
              </a:ext>
            </a:extLst>
          </p:cNvPr>
          <p:cNvSpPr>
            <a:spLocks noGrp="1"/>
          </p:cNvSpPr>
          <p:nvPr>
            <p:ph type="title"/>
          </p:nvPr>
        </p:nvSpPr>
        <p:spPr>
          <a:xfrm>
            <a:off x="635242" y="208250"/>
            <a:ext cx="3832642" cy="1043409"/>
          </a:xfrm>
        </p:spPr>
        <p:txBody>
          <a:bodyPr>
            <a:normAutofit/>
          </a:bodyPr>
          <a:lstStyle/>
          <a:p>
            <a:pPr algn="ctr"/>
            <a:r>
              <a:rPr lang="en-GB" b="1" dirty="0">
                <a:solidFill>
                  <a:schemeClr val="accent1"/>
                </a:solidFill>
              </a:rPr>
              <a:t>The Value Chain</a:t>
            </a:r>
            <a:endParaRPr lang="en-IE" b="1" dirty="0">
              <a:solidFill>
                <a:schemeClr val="accent1"/>
              </a:solidFill>
            </a:endParaRPr>
          </a:p>
        </p:txBody>
      </p:sp>
      <p:sp>
        <p:nvSpPr>
          <p:cNvPr id="3" name="Content Placeholder 2">
            <a:extLst>
              <a:ext uri="{FF2B5EF4-FFF2-40B4-BE49-F238E27FC236}">
                <a16:creationId xmlns:a16="http://schemas.microsoft.com/office/drawing/2014/main" id="{54929048-1562-4FEC-A68F-6890CF8A9CBD}"/>
              </a:ext>
            </a:extLst>
          </p:cNvPr>
          <p:cNvSpPr>
            <a:spLocks noGrp="1"/>
          </p:cNvSpPr>
          <p:nvPr>
            <p:ph idx="1"/>
          </p:nvPr>
        </p:nvSpPr>
        <p:spPr>
          <a:xfrm>
            <a:off x="0" y="1351280"/>
            <a:ext cx="5212080" cy="4033520"/>
          </a:xfrm>
        </p:spPr>
        <p:txBody>
          <a:bodyPr anchor="t">
            <a:noAutofit/>
          </a:bodyPr>
          <a:lstStyle/>
          <a:p>
            <a:r>
              <a:rPr lang="en-GB" sz="2400" dirty="0">
                <a:solidFill>
                  <a:schemeClr val="accent1"/>
                </a:solidFill>
              </a:rPr>
              <a:t>The value chain describes the categories of activities within an organisation which, together, create a product or service</a:t>
            </a:r>
          </a:p>
          <a:p>
            <a:r>
              <a:rPr lang="en-GB" sz="2400" dirty="0">
                <a:solidFill>
                  <a:schemeClr val="accent1"/>
                </a:solidFill>
              </a:rPr>
              <a:t>The value chain invites the strategist to think of an organisation in terms of sets of activities – sources of competitive advantage can be analysed in any or all of these activities</a:t>
            </a:r>
            <a:endParaRPr lang="en-IE" sz="2400" dirty="0">
              <a:solidFill>
                <a:schemeClr val="accent1"/>
              </a:solidFill>
            </a:endParaRPr>
          </a:p>
        </p:txBody>
      </p:sp>
    </p:spTree>
    <p:extLst>
      <p:ext uri="{BB962C8B-B14F-4D97-AF65-F5344CB8AC3E}">
        <p14:creationId xmlns:p14="http://schemas.microsoft.com/office/powerpoint/2010/main" val="722630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9BCDAA-6B87-4E80-AA9B-FD6B4C3A6DFE}"/>
              </a:ext>
            </a:extLst>
          </p:cNvPr>
          <p:cNvSpPr>
            <a:spLocks noGrp="1"/>
          </p:cNvSpPr>
          <p:nvPr>
            <p:ph type="title"/>
          </p:nvPr>
        </p:nvSpPr>
        <p:spPr>
          <a:xfrm>
            <a:off x="530248" y="301357"/>
            <a:ext cx="4548725" cy="1043409"/>
          </a:xfrm>
        </p:spPr>
        <p:txBody>
          <a:bodyPr>
            <a:noAutofit/>
          </a:bodyPr>
          <a:lstStyle/>
          <a:p>
            <a:pPr algn="ctr"/>
            <a:r>
              <a:rPr lang="en-GB" b="1" dirty="0">
                <a:solidFill>
                  <a:schemeClr val="accent1"/>
                </a:solidFill>
              </a:rPr>
              <a:t>The Value Network</a:t>
            </a:r>
            <a:endParaRPr lang="en-IE" b="1" dirty="0">
              <a:solidFill>
                <a:schemeClr val="accent1"/>
              </a:solidFill>
            </a:endParaRPr>
          </a:p>
        </p:txBody>
      </p:sp>
      <p:sp>
        <p:nvSpPr>
          <p:cNvPr id="3" name="Content Placeholder 2">
            <a:extLst>
              <a:ext uri="{FF2B5EF4-FFF2-40B4-BE49-F238E27FC236}">
                <a16:creationId xmlns:a16="http://schemas.microsoft.com/office/drawing/2014/main" id="{EDB63999-E0D9-4F0D-BF6A-CF8F3ABB393F}"/>
              </a:ext>
            </a:extLst>
          </p:cNvPr>
          <p:cNvSpPr>
            <a:spLocks noGrp="1"/>
          </p:cNvSpPr>
          <p:nvPr>
            <p:ph idx="1"/>
          </p:nvPr>
        </p:nvSpPr>
        <p:spPr>
          <a:xfrm>
            <a:off x="0" y="1578066"/>
            <a:ext cx="6000750" cy="3701868"/>
          </a:xfrm>
        </p:spPr>
        <p:txBody>
          <a:bodyPr anchor="t">
            <a:normAutofit/>
          </a:bodyPr>
          <a:lstStyle/>
          <a:p>
            <a:r>
              <a:rPr lang="en-GB" dirty="0">
                <a:solidFill>
                  <a:schemeClr val="accent1"/>
                </a:solidFill>
              </a:rPr>
              <a:t>The value network comprises the set of interorganisational links and relationships that are necessary to create a product or service</a:t>
            </a:r>
          </a:p>
          <a:p>
            <a:r>
              <a:rPr lang="en-GB" dirty="0">
                <a:solidFill>
                  <a:schemeClr val="accent1"/>
                </a:solidFill>
              </a:rPr>
              <a:t>Competitive advantage can be derived from linkages within the value network</a:t>
            </a:r>
            <a:endParaRPr lang="en-IE" dirty="0">
              <a:solidFill>
                <a:schemeClr val="accent1"/>
              </a:solidFill>
            </a:endParaRPr>
          </a:p>
        </p:txBody>
      </p:sp>
      <p:pic>
        <p:nvPicPr>
          <p:cNvPr id="6" name="Picture 5" descr="Shape, polygon&#10;&#10;Description automatically generated">
            <a:extLst>
              <a:ext uri="{FF2B5EF4-FFF2-40B4-BE49-F238E27FC236}">
                <a16:creationId xmlns:a16="http://schemas.microsoft.com/office/drawing/2014/main" id="{04DCCB7D-A7F0-4F22-8EDF-280A5A221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220" y="1019730"/>
            <a:ext cx="6297030" cy="4971495"/>
          </a:xfrm>
          <a:prstGeom prst="rect">
            <a:avLst/>
          </a:prstGeom>
        </p:spPr>
      </p:pic>
    </p:spTree>
    <p:extLst>
      <p:ext uri="{BB962C8B-B14F-4D97-AF65-F5344CB8AC3E}">
        <p14:creationId xmlns:p14="http://schemas.microsoft.com/office/powerpoint/2010/main" val="255309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231CD-C9C5-49B9-A4EC-E4FC676CFD9B}"/>
              </a:ext>
            </a:extLst>
          </p:cNvPr>
          <p:cNvSpPr>
            <a:spLocks noGrp="1"/>
          </p:cNvSpPr>
          <p:nvPr>
            <p:ph type="title"/>
          </p:nvPr>
        </p:nvSpPr>
        <p:spPr/>
        <p:txBody>
          <a:bodyPr/>
          <a:lstStyle/>
          <a:p>
            <a:pPr algn="ctr"/>
            <a:r>
              <a:rPr lang="en-IE" b="1" dirty="0">
                <a:solidFill>
                  <a:schemeClr val="accent1"/>
                </a:solidFill>
              </a:rPr>
              <a:t>The Value Network (Apple iPod)</a:t>
            </a:r>
          </a:p>
        </p:txBody>
      </p:sp>
      <p:pic>
        <p:nvPicPr>
          <p:cNvPr id="5" name="Content Placeholder 4" descr="Diagram&#10;&#10;Description automatically generated">
            <a:extLst>
              <a:ext uri="{FF2B5EF4-FFF2-40B4-BE49-F238E27FC236}">
                <a16:creationId xmlns:a16="http://schemas.microsoft.com/office/drawing/2014/main" id="{C6AAE080-61E3-487A-A462-26BE4C0AA8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5125" y="1905794"/>
            <a:ext cx="6381750" cy="4191000"/>
          </a:xfrm>
        </p:spPr>
      </p:pic>
    </p:spTree>
    <p:extLst>
      <p:ext uri="{BB962C8B-B14F-4D97-AF65-F5344CB8AC3E}">
        <p14:creationId xmlns:p14="http://schemas.microsoft.com/office/powerpoint/2010/main" val="2680795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with low confidence">
            <a:extLst>
              <a:ext uri="{FF2B5EF4-FFF2-40B4-BE49-F238E27FC236}">
                <a16:creationId xmlns:a16="http://schemas.microsoft.com/office/drawing/2014/main" id="{BC3E912C-1F8E-49B2-A978-34402652308E}"/>
              </a:ext>
            </a:extLst>
          </p:cNvPr>
          <p:cNvPicPr>
            <a:picLocks noChangeAspect="1"/>
          </p:cNvPicPr>
          <p:nvPr/>
        </p:nvPicPr>
        <p:blipFill rotWithShape="1">
          <a:blip r:embed="rId2">
            <a:extLst>
              <a:ext uri="{28A0092B-C50C-407E-A947-70E740481C1C}">
                <a14:useLocalDpi xmlns:a14="http://schemas.microsoft.com/office/drawing/2010/main" val="0"/>
              </a:ext>
            </a:extLst>
          </a:blip>
          <a:srcRect t="765" r="15652" b="1409"/>
          <a:stretch/>
        </p:blipFill>
        <p:spPr>
          <a:xfrm>
            <a:off x="-2335" y="10"/>
            <a:ext cx="1219200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6F713A-29AC-4A99-9396-6C1350A83D99}"/>
              </a:ext>
            </a:extLst>
          </p:cNvPr>
          <p:cNvSpPr>
            <a:spLocks noGrp="1"/>
          </p:cNvSpPr>
          <p:nvPr>
            <p:ph type="title"/>
          </p:nvPr>
        </p:nvSpPr>
        <p:spPr>
          <a:xfrm>
            <a:off x="856554" y="365487"/>
            <a:ext cx="3405198" cy="1043409"/>
          </a:xfrm>
        </p:spPr>
        <p:txBody>
          <a:bodyPr>
            <a:noAutofit/>
          </a:bodyPr>
          <a:lstStyle/>
          <a:p>
            <a:pPr algn="ctr"/>
            <a:r>
              <a:rPr lang="en-GB" b="1" dirty="0">
                <a:solidFill>
                  <a:schemeClr val="accent1"/>
                </a:solidFill>
              </a:rPr>
              <a:t>Uses of the </a:t>
            </a:r>
            <a:br>
              <a:rPr lang="en-GB" b="1" dirty="0">
                <a:solidFill>
                  <a:schemeClr val="accent1"/>
                </a:solidFill>
              </a:rPr>
            </a:br>
            <a:r>
              <a:rPr lang="en-GB" b="1" dirty="0">
                <a:solidFill>
                  <a:schemeClr val="accent1"/>
                </a:solidFill>
              </a:rPr>
              <a:t>Value Chain</a:t>
            </a:r>
            <a:endParaRPr lang="en-IE" b="1" dirty="0">
              <a:solidFill>
                <a:schemeClr val="accent1"/>
              </a:solidFill>
            </a:endParaRPr>
          </a:p>
        </p:txBody>
      </p:sp>
      <p:sp>
        <p:nvSpPr>
          <p:cNvPr id="3" name="Content Placeholder 2">
            <a:extLst>
              <a:ext uri="{FF2B5EF4-FFF2-40B4-BE49-F238E27FC236}">
                <a16:creationId xmlns:a16="http://schemas.microsoft.com/office/drawing/2014/main" id="{D2CF9EE1-0AC3-418B-A95A-17E55B08A886}"/>
              </a:ext>
            </a:extLst>
          </p:cNvPr>
          <p:cNvSpPr>
            <a:spLocks noGrp="1"/>
          </p:cNvSpPr>
          <p:nvPr>
            <p:ph idx="1"/>
          </p:nvPr>
        </p:nvSpPr>
        <p:spPr>
          <a:xfrm>
            <a:off x="-2334" y="1774372"/>
            <a:ext cx="5122974" cy="3752668"/>
          </a:xfrm>
        </p:spPr>
        <p:txBody>
          <a:bodyPr anchor="t">
            <a:normAutofit fontScale="70000" lnSpcReduction="20000"/>
          </a:bodyPr>
          <a:lstStyle/>
          <a:p>
            <a:r>
              <a:rPr lang="en-GB" dirty="0">
                <a:solidFill>
                  <a:schemeClr val="accent1"/>
                </a:solidFill>
              </a:rPr>
              <a:t>A generic description of activities – understanding the discrete activities and how they both contribute to consumer benefit and how they add to cost</a:t>
            </a:r>
          </a:p>
          <a:p>
            <a:r>
              <a:rPr lang="en-GB" dirty="0">
                <a:solidFill>
                  <a:schemeClr val="accent1"/>
                </a:solidFill>
              </a:rPr>
              <a:t>Identifying activities where the organisation has particular strengths or weaknesses</a:t>
            </a:r>
          </a:p>
          <a:p>
            <a:r>
              <a:rPr lang="en-GB" dirty="0">
                <a:solidFill>
                  <a:schemeClr val="accent1"/>
                </a:solidFill>
              </a:rPr>
              <a:t>Analysing the competitive position of the organisation using the VRIN criteria – thus identifying sources of sustainable advantage</a:t>
            </a:r>
          </a:p>
          <a:p>
            <a:r>
              <a:rPr lang="en-GB" dirty="0">
                <a:solidFill>
                  <a:schemeClr val="accent1"/>
                </a:solidFill>
              </a:rPr>
              <a:t>Looking for ways to enhance value or decrease cost in value activities                          (e.g. outsourcing)</a:t>
            </a:r>
            <a:endParaRPr lang="en-IE" dirty="0">
              <a:solidFill>
                <a:schemeClr val="accent1"/>
              </a:solidFill>
            </a:endParaRPr>
          </a:p>
        </p:txBody>
      </p:sp>
    </p:spTree>
    <p:extLst>
      <p:ext uri="{BB962C8B-B14F-4D97-AF65-F5344CB8AC3E}">
        <p14:creationId xmlns:p14="http://schemas.microsoft.com/office/powerpoint/2010/main" val="4205587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outdoor, building, sign&#10;&#10;Description automatically generated">
            <a:extLst>
              <a:ext uri="{FF2B5EF4-FFF2-40B4-BE49-F238E27FC236}">
                <a16:creationId xmlns:a16="http://schemas.microsoft.com/office/drawing/2014/main" id="{55575F48-A95B-472C-B810-B8D946233B08}"/>
              </a:ext>
            </a:extLst>
          </p:cNvPr>
          <p:cNvPicPr>
            <a:picLocks noChangeAspect="1"/>
          </p:cNvPicPr>
          <p:nvPr/>
        </p:nvPicPr>
        <p:blipFill rotWithShape="1">
          <a:blip r:embed="rId2">
            <a:extLst>
              <a:ext uri="{28A0092B-C50C-407E-A947-70E740481C1C}">
                <a14:useLocalDpi xmlns:a14="http://schemas.microsoft.com/office/drawing/2010/main" val="0"/>
              </a:ext>
            </a:extLst>
          </a:blip>
          <a:srcRect l="12719" t="4722" r="6474" b="4369"/>
          <a:stretch/>
        </p:blipFill>
        <p:spPr>
          <a:xfrm>
            <a:off x="20" y="10"/>
            <a:ext cx="12191980" cy="6857990"/>
          </a:xfrm>
          <a:prstGeom prst="rect">
            <a:avLst/>
          </a:prstGeom>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778C81-58A9-42B7-839D-20D01E31DD49}"/>
              </a:ext>
            </a:extLst>
          </p:cNvPr>
          <p:cNvSpPr>
            <a:spLocks noGrp="1"/>
          </p:cNvSpPr>
          <p:nvPr>
            <p:ph type="title"/>
          </p:nvPr>
        </p:nvSpPr>
        <p:spPr>
          <a:xfrm>
            <a:off x="727843" y="232937"/>
            <a:ext cx="3647440" cy="1043409"/>
          </a:xfrm>
        </p:spPr>
        <p:txBody>
          <a:bodyPr>
            <a:noAutofit/>
          </a:bodyPr>
          <a:lstStyle/>
          <a:p>
            <a:pPr algn="ctr"/>
            <a:r>
              <a:rPr lang="en-GB" b="1" dirty="0">
                <a:solidFill>
                  <a:schemeClr val="accent1"/>
                </a:solidFill>
              </a:rPr>
              <a:t>Uses of the </a:t>
            </a:r>
            <a:br>
              <a:rPr lang="en-GB" b="1" dirty="0">
                <a:solidFill>
                  <a:schemeClr val="accent1"/>
                </a:solidFill>
              </a:rPr>
            </a:br>
            <a:r>
              <a:rPr lang="en-GB" b="1" dirty="0">
                <a:solidFill>
                  <a:schemeClr val="accent1"/>
                </a:solidFill>
              </a:rPr>
              <a:t>Value Network</a:t>
            </a:r>
            <a:endParaRPr lang="en-IE" b="1" dirty="0">
              <a:solidFill>
                <a:schemeClr val="accent1"/>
              </a:solidFill>
            </a:endParaRPr>
          </a:p>
        </p:txBody>
      </p:sp>
      <p:sp>
        <p:nvSpPr>
          <p:cNvPr id="3" name="Content Placeholder 2">
            <a:extLst>
              <a:ext uri="{FF2B5EF4-FFF2-40B4-BE49-F238E27FC236}">
                <a16:creationId xmlns:a16="http://schemas.microsoft.com/office/drawing/2014/main" id="{43F86792-6B4B-4779-ACF5-0086E1F342B5}"/>
              </a:ext>
            </a:extLst>
          </p:cNvPr>
          <p:cNvSpPr>
            <a:spLocks noGrp="1"/>
          </p:cNvSpPr>
          <p:nvPr>
            <p:ph idx="1"/>
          </p:nvPr>
        </p:nvSpPr>
        <p:spPr>
          <a:xfrm>
            <a:off x="0" y="1509273"/>
            <a:ext cx="4714240" cy="3640908"/>
          </a:xfrm>
        </p:spPr>
        <p:txBody>
          <a:bodyPr anchor="t">
            <a:normAutofit fontScale="77500" lnSpcReduction="20000"/>
          </a:bodyPr>
          <a:lstStyle/>
          <a:p>
            <a:r>
              <a:rPr lang="en-GB" sz="2400" dirty="0">
                <a:solidFill>
                  <a:schemeClr val="accent1"/>
                </a:solidFill>
              </a:rPr>
              <a:t>Understanding cost/price structures across the value network – analysing the best area of focus and the best business model</a:t>
            </a:r>
          </a:p>
          <a:p>
            <a:r>
              <a:rPr lang="en-GB" sz="2400" dirty="0">
                <a:solidFill>
                  <a:schemeClr val="accent1"/>
                </a:solidFill>
              </a:rPr>
              <a:t>Identifying ‘profit pools’ within the value network and seek to exploit these</a:t>
            </a:r>
          </a:p>
          <a:p>
            <a:r>
              <a:rPr lang="en-GB" sz="2400" dirty="0">
                <a:solidFill>
                  <a:schemeClr val="accent1"/>
                </a:solidFill>
              </a:rPr>
              <a:t>The ‘make or buy’ decision: deciding which activities to do ‘in-house’ and which to outsource</a:t>
            </a:r>
          </a:p>
          <a:p>
            <a:r>
              <a:rPr lang="en-GB" sz="2400" dirty="0">
                <a:solidFill>
                  <a:schemeClr val="accent1"/>
                </a:solidFill>
              </a:rPr>
              <a:t>Partnering and relationships – deciding who to work with and the nature of these relationships</a:t>
            </a:r>
          </a:p>
          <a:p>
            <a:r>
              <a:rPr lang="en-IE" sz="2400" dirty="0">
                <a:solidFill>
                  <a:schemeClr val="accent1"/>
                </a:solidFill>
              </a:rPr>
              <a:t>Aldi discount supermarket changed Britain’s shopping </a:t>
            </a:r>
            <a:r>
              <a:rPr lang="en-IE" sz="1300" dirty="0">
                <a:solidFill>
                  <a:schemeClr val="accent1"/>
                </a:solidFill>
                <a:hlinkClick r:id="rId3">
                  <a:extLst>
                    <a:ext uri="{A12FA001-AC4F-418D-AE19-62706E023703}">
                      <ahyp:hlinkClr xmlns:ahyp="http://schemas.microsoft.com/office/drawing/2018/hyperlinkcolor" val="tx"/>
                    </a:ext>
                  </a:extLst>
                </a:hlinkClick>
              </a:rPr>
              <a:t>https://www.theguardian.com/business/2019/mar/05/long-read-aldi-discount-supermarket-changed-britain-shopping</a:t>
            </a:r>
            <a:endParaRPr lang="en-IE" sz="1300" dirty="0">
              <a:solidFill>
                <a:schemeClr val="accent1"/>
              </a:solidFill>
            </a:endParaRPr>
          </a:p>
          <a:p>
            <a:endParaRPr lang="en-IE" sz="1100" dirty="0"/>
          </a:p>
        </p:txBody>
      </p:sp>
    </p:spTree>
    <p:extLst>
      <p:ext uri="{BB962C8B-B14F-4D97-AF65-F5344CB8AC3E}">
        <p14:creationId xmlns:p14="http://schemas.microsoft.com/office/powerpoint/2010/main" val="2853341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E6763-A17D-4BEA-AC98-FC50D4858AA2}"/>
              </a:ext>
            </a:extLst>
          </p:cNvPr>
          <p:cNvSpPr>
            <a:spLocks noGrp="1"/>
          </p:cNvSpPr>
          <p:nvPr>
            <p:ph type="title"/>
          </p:nvPr>
        </p:nvSpPr>
        <p:spPr>
          <a:xfrm>
            <a:off x="147320" y="365125"/>
            <a:ext cx="6096074" cy="1325563"/>
          </a:xfrm>
        </p:spPr>
        <p:txBody>
          <a:bodyPr/>
          <a:lstStyle/>
          <a:p>
            <a:pPr algn="ctr"/>
            <a:r>
              <a:rPr lang="en-IE" b="1" dirty="0">
                <a:solidFill>
                  <a:schemeClr val="accent1"/>
                </a:solidFill>
              </a:rPr>
              <a:t>M</a:t>
            </a:r>
            <a:r>
              <a:rPr lang="en-GB" b="1" dirty="0">
                <a:solidFill>
                  <a:schemeClr val="accent1"/>
                </a:solidFill>
              </a:rPr>
              <a:t>apping Activity Systems </a:t>
            </a:r>
            <a:endParaRPr lang="en-IE" b="1" dirty="0">
              <a:solidFill>
                <a:schemeClr val="accent1"/>
              </a:solidFill>
            </a:endParaRPr>
          </a:p>
        </p:txBody>
      </p:sp>
      <p:sp>
        <p:nvSpPr>
          <p:cNvPr id="3" name="Content Placeholder 2">
            <a:extLst>
              <a:ext uri="{FF2B5EF4-FFF2-40B4-BE49-F238E27FC236}">
                <a16:creationId xmlns:a16="http://schemas.microsoft.com/office/drawing/2014/main" id="{1574E6C3-A6BA-48C1-BA89-A12524D3D2A9}"/>
              </a:ext>
            </a:extLst>
          </p:cNvPr>
          <p:cNvSpPr>
            <a:spLocks noGrp="1"/>
          </p:cNvSpPr>
          <p:nvPr>
            <p:ph idx="1"/>
          </p:nvPr>
        </p:nvSpPr>
        <p:spPr>
          <a:xfrm>
            <a:off x="0" y="1905138"/>
            <a:ext cx="6390714" cy="4952862"/>
          </a:xfrm>
        </p:spPr>
        <p:txBody>
          <a:bodyPr>
            <a:normAutofit/>
          </a:bodyPr>
          <a:lstStyle/>
          <a:p>
            <a:pPr>
              <a:lnSpc>
                <a:spcPct val="70000"/>
              </a:lnSpc>
            </a:pPr>
            <a:r>
              <a:rPr lang="en-GB" sz="3200" dirty="0">
                <a:solidFill>
                  <a:schemeClr val="accent1"/>
                </a:solidFill>
              </a:rPr>
              <a:t>Identify ‘higher order strategic themes’ that is, how the organisation meets the critical success factors in the market</a:t>
            </a:r>
          </a:p>
          <a:p>
            <a:pPr>
              <a:lnSpc>
                <a:spcPct val="70000"/>
              </a:lnSpc>
            </a:pPr>
            <a:r>
              <a:rPr lang="en-GB" sz="3200" dirty="0">
                <a:solidFill>
                  <a:schemeClr val="accent1"/>
                </a:solidFill>
              </a:rPr>
              <a:t>Identify the clusters of activities that underpin these themes and how they fit together</a:t>
            </a:r>
          </a:p>
          <a:p>
            <a:pPr>
              <a:lnSpc>
                <a:spcPct val="70000"/>
              </a:lnSpc>
            </a:pPr>
            <a:r>
              <a:rPr lang="en-GB" sz="3200" dirty="0">
                <a:solidFill>
                  <a:schemeClr val="accent1"/>
                </a:solidFill>
              </a:rPr>
              <a:t>Map this in terms of how activity systems are interrelated</a:t>
            </a:r>
            <a:endParaRPr lang="en-IE" sz="3200" dirty="0">
              <a:solidFill>
                <a:schemeClr val="accent1"/>
              </a:solidFill>
            </a:endParaRPr>
          </a:p>
        </p:txBody>
      </p:sp>
      <p:pic>
        <p:nvPicPr>
          <p:cNvPr id="5" name="Picture 4" descr="Diagram&#10;&#10;Description automatically generated">
            <a:extLst>
              <a:ext uri="{FF2B5EF4-FFF2-40B4-BE49-F238E27FC236}">
                <a16:creationId xmlns:a16="http://schemas.microsoft.com/office/drawing/2014/main" id="{6E6285A0-C955-45E5-97FF-2867BCDE2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714" y="-69574"/>
            <a:ext cx="5801286" cy="6858000"/>
          </a:xfrm>
          <a:prstGeom prst="rect">
            <a:avLst/>
          </a:prstGeom>
        </p:spPr>
      </p:pic>
    </p:spTree>
    <p:extLst>
      <p:ext uri="{BB962C8B-B14F-4D97-AF65-F5344CB8AC3E}">
        <p14:creationId xmlns:p14="http://schemas.microsoft.com/office/powerpoint/2010/main" val="606357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8B0CC-0C3F-4990-A8ED-453CD0512B8C}"/>
              </a:ext>
            </a:extLst>
          </p:cNvPr>
          <p:cNvSpPr>
            <a:spLocks noGrp="1"/>
          </p:cNvSpPr>
          <p:nvPr>
            <p:ph type="title"/>
          </p:nvPr>
        </p:nvSpPr>
        <p:spPr>
          <a:xfrm>
            <a:off x="838200" y="106362"/>
            <a:ext cx="10515600" cy="1325563"/>
          </a:xfrm>
        </p:spPr>
        <p:txBody>
          <a:bodyPr/>
          <a:lstStyle/>
          <a:p>
            <a:pPr algn="ctr"/>
            <a:r>
              <a:rPr lang="en-IE" b="1" dirty="0">
                <a:solidFill>
                  <a:schemeClr val="accent1"/>
                </a:solidFill>
              </a:rPr>
              <a:t>Mapping Activity Systems </a:t>
            </a:r>
            <a:br>
              <a:rPr lang="en-IE" b="1" dirty="0">
                <a:solidFill>
                  <a:schemeClr val="accent1"/>
                </a:solidFill>
              </a:rPr>
            </a:br>
            <a:r>
              <a:rPr lang="en-IE" b="1" dirty="0">
                <a:solidFill>
                  <a:schemeClr val="accent1"/>
                </a:solidFill>
              </a:rPr>
              <a:t>Ikea Production &amp; Procurement</a:t>
            </a:r>
          </a:p>
        </p:txBody>
      </p:sp>
      <p:pic>
        <p:nvPicPr>
          <p:cNvPr id="5" name="Content Placeholder 4" descr="Diagram&#10;&#10;Description automatically generated">
            <a:extLst>
              <a:ext uri="{FF2B5EF4-FFF2-40B4-BE49-F238E27FC236}">
                <a16:creationId xmlns:a16="http://schemas.microsoft.com/office/drawing/2014/main" id="{8C9059F0-BAE4-4A95-941B-1880BB2BBC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1700" y="1485027"/>
            <a:ext cx="7848600" cy="5073650"/>
          </a:xfrm>
        </p:spPr>
      </p:pic>
      <p:sp>
        <p:nvSpPr>
          <p:cNvPr id="11" name="TextBox 10">
            <a:extLst>
              <a:ext uri="{FF2B5EF4-FFF2-40B4-BE49-F238E27FC236}">
                <a16:creationId xmlns:a16="http://schemas.microsoft.com/office/drawing/2014/main" id="{D4DA1517-C02A-4520-B8B9-B9E23466E529}"/>
              </a:ext>
            </a:extLst>
          </p:cNvPr>
          <p:cNvSpPr txBox="1"/>
          <p:nvPr/>
        </p:nvSpPr>
        <p:spPr>
          <a:xfrm>
            <a:off x="6214824" y="6611779"/>
            <a:ext cx="6097656" cy="246221"/>
          </a:xfrm>
          <a:prstGeom prst="rect">
            <a:avLst/>
          </a:prstGeom>
          <a:noFill/>
        </p:spPr>
        <p:txBody>
          <a:bodyPr wrap="square">
            <a:spAutoFit/>
          </a:bodyPr>
          <a:lstStyle/>
          <a:p>
            <a:r>
              <a:rPr lang="en-IE" sz="1000" dirty="0">
                <a:solidFill>
                  <a:schemeClr val="accent1"/>
                </a:solidFill>
              </a:rPr>
              <a:t>https://www.cmc-consultants.com/blog/a-look-into-the-ikea-procurement-policy-and-production-model-in-china</a:t>
            </a:r>
          </a:p>
        </p:txBody>
      </p:sp>
    </p:spTree>
    <p:extLst>
      <p:ext uri="{BB962C8B-B14F-4D97-AF65-F5344CB8AC3E}">
        <p14:creationId xmlns:p14="http://schemas.microsoft.com/office/powerpoint/2010/main" val="1175631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52E2DC4B-0F99-4C03-B401-64476A807C8F}"/>
              </a:ext>
            </a:extLst>
          </p:cNvPr>
          <p:cNvPicPr>
            <a:picLocks noChangeAspect="1"/>
          </p:cNvPicPr>
          <p:nvPr/>
        </p:nvPicPr>
        <p:blipFill rotWithShape="1">
          <a:blip r:embed="rId2">
            <a:extLst>
              <a:ext uri="{28A0092B-C50C-407E-A947-70E740481C1C}">
                <a14:useLocalDpi xmlns:a14="http://schemas.microsoft.com/office/drawing/2010/main" val="0"/>
              </a:ext>
            </a:extLst>
          </a:blip>
          <a:srcRect r="8573" b="31430"/>
          <a:stretch/>
        </p:blipFill>
        <p:spPr>
          <a:xfrm>
            <a:off x="20" y="10"/>
            <a:ext cx="12191980" cy="6857990"/>
          </a:xfrm>
          <a:prstGeom prst="rect">
            <a:avLst/>
          </a:prstGeom>
          <a:scene3d>
            <a:camera prst="orthographicFront">
              <a:rot lat="0" lon="10799978" rev="0"/>
            </a:camera>
            <a:lightRig rig="threePt" dir="t"/>
          </a:scene3d>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AC4C01-B0EE-4FA7-BA82-908BDE2469B6}"/>
              </a:ext>
            </a:extLst>
          </p:cNvPr>
          <p:cNvSpPr>
            <a:spLocks noGrp="1"/>
          </p:cNvSpPr>
          <p:nvPr>
            <p:ph type="title"/>
          </p:nvPr>
        </p:nvSpPr>
        <p:spPr>
          <a:xfrm>
            <a:off x="0" y="208250"/>
            <a:ext cx="4886960" cy="1043409"/>
          </a:xfrm>
        </p:spPr>
        <p:txBody>
          <a:bodyPr>
            <a:noAutofit/>
          </a:bodyPr>
          <a:lstStyle/>
          <a:p>
            <a:pPr algn="ctr"/>
            <a:r>
              <a:rPr lang="en-GB" b="1" dirty="0">
                <a:solidFill>
                  <a:schemeClr val="accent1"/>
                </a:solidFill>
              </a:rPr>
              <a:t>Using </a:t>
            </a:r>
            <a:br>
              <a:rPr lang="en-GB" b="1" dirty="0">
                <a:solidFill>
                  <a:schemeClr val="accent1"/>
                </a:solidFill>
              </a:rPr>
            </a:br>
            <a:r>
              <a:rPr lang="en-GB" b="1" dirty="0">
                <a:solidFill>
                  <a:schemeClr val="accent1"/>
                </a:solidFill>
              </a:rPr>
              <a:t>Activity System Maps</a:t>
            </a:r>
            <a:endParaRPr lang="en-IE" b="1" dirty="0">
              <a:solidFill>
                <a:schemeClr val="accent1"/>
              </a:solidFill>
            </a:endParaRPr>
          </a:p>
        </p:txBody>
      </p:sp>
      <p:sp>
        <p:nvSpPr>
          <p:cNvPr id="3" name="Content Placeholder 2">
            <a:extLst>
              <a:ext uri="{FF2B5EF4-FFF2-40B4-BE49-F238E27FC236}">
                <a16:creationId xmlns:a16="http://schemas.microsoft.com/office/drawing/2014/main" id="{228C3BEB-1AA9-4EDA-B23C-42642D4ED4C9}"/>
              </a:ext>
            </a:extLst>
          </p:cNvPr>
          <p:cNvSpPr>
            <a:spLocks noGrp="1"/>
          </p:cNvSpPr>
          <p:nvPr>
            <p:ph idx="1"/>
          </p:nvPr>
        </p:nvSpPr>
        <p:spPr>
          <a:xfrm>
            <a:off x="0" y="1774372"/>
            <a:ext cx="5334000" cy="3701868"/>
          </a:xfrm>
        </p:spPr>
        <p:txBody>
          <a:bodyPr anchor="t">
            <a:normAutofit/>
          </a:bodyPr>
          <a:lstStyle/>
          <a:p>
            <a:pPr>
              <a:lnSpc>
                <a:spcPct val="70000"/>
              </a:lnSpc>
            </a:pPr>
            <a:r>
              <a:rPr lang="en-GB" sz="2400" dirty="0">
                <a:solidFill>
                  <a:schemeClr val="accent1"/>
                </a:solidFill>
              </a:rPr>
              <a:t>A means of identifying strategic capabilities in terms of linkages of activities</a:t>
            </a:r>
          </a:p>
          <a:p>
            <a:pPr>
              <a:lnSpc>
                <a:spcPct val="70000"/>
              </a:lnSpc>
            </a:pPr>
            <a:r>
              <a:rPr lang="en-GB" sz="2400" dirty="0">
                <a:solidFill>
                  <a:schemeClr val="accent1"/>
                </a:solidFill>
              </a:rPr>
              <a:t>Internal and external links are identified (e. g. in terms of the needs of customers)</a:t>
            </a:r>
          </a:p>
          <a:p>
            <a:pPr>
              <a:lnSpc>
                <a:spcPct val="70000"/>
              </a:lnSpc>
            </a:pPr>
            <a:r>
              <a:rPr lang="en-GB" sz="2400" dirty="0">
                <a:solidFill>
                  <a:schemeClr val="accent1"/>
                </a:solidFill>
              </a:rPr>
              <a:t>Therefore helps identify bases of competitive advantage</a:t>
            </a:r>
          </a:p>
          <a:p>
            <a:pPr>
              <a:lnSpc>
                <a:spcPct val="70000"/>
              </a:lnSpc>
            </a:pPr>
            <a:r>
              <a:rPr lang="en-GB" sz="2400" dirty="0">
                <a:solidFill>
                  <a:schemeClr val="accent1"/>
                </a:solidFill>
              </a:rPr>
              <a:t>And sustainable advantage for example, in terms of bases of inimitability</a:t>
            </a:r>
            <a:endParaRPr lang="en-IE" sz="2400" dirty="0">
              <a:solidFill>
                <a:schemeClr val="accent1"/>
              </a:solidFill>
            </a:endParaRPr>
          </a:p>
        </p:txBody>
      </p:sp>
    </p:spTree>
    <p:extLst>
      <p:ext uri="{BB962C8B-B14F-4D97-AF65-F5344CB8AC3E}">
        <p14:creationId xmlns:p14="http://schemas.microsoft.com/office/powerpoint/2010/main" val="2436009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C209D19-A734-42F8-9F6B-6E59FB103789}"/>
              </a:ext>
            </a:extLst>
          </p:cNvPr>
          <p:cNvPicPr>
            <a:picLocks noChangeAspect="1"/>
          </p:cNvPicPr>
          <p:nvPr/>
        </p:nvPicPr>
        <p:blipFill rotWithShape="1">
          <a:blip r:embed="rId2">
            <a:extLst>
              <a:ext uri="{28A0092B-C50C-407E-A947-70E740481C1C}">
                <a14:useLocalDpi xmlns:a14="http://schemas.microsoft.com/office/drawing/2010/main" val="0"/>
              </a:ext>
            </a:extLst>
          </a:blip>
          <a:srcRect t="3078" r="9091" b="20883"/>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3C8B42-A38C-473D-B2B3-8995BB651BD6}"/>
              </a:ext>
            </a:extLst>
          </p:cNvPr>
          <p:cNvSpPr>
            <a:spLocks noGrp="1"/>
          </p:cNvSpPr>
          <p:nvPr>
            <p:ph type="title"/>
          </p:nvPr>
        </p:nvSpPr>
        <p:spPr>
          <a:xfrm>
            <a:off x="0" y="355775"/>
            <a:ext cx="5033639" cy="1043409"/>
          </a:xfrm>
        </p:spPr>
        <p:txBody>
          <a:bodyPr>
            <a:noAutofit/>
          </a:bodyPr>
          <a:lstStyle/>
          <a:p>
            <a:pPr algn="ctr"/>
            <a:r>
              <a:rPr lang="en-GB" sz="4000" b="1" dirty="0">
                <a:solidFill>
                  <a:schemeClr val="accent1"/>
                </a:solidFill>
              </a:rPr>
              <a:t>Developing </a:t>
            </a:r>
            <a:br>
              <a:rPr lang="en-GB" sz="4000" b="1" dirty="0">
                <a:solidFill>
                  <a:schemeClr val="accent1"/>
                </a:solidFill>
              </a:rPr>
            </a:br>
            <a:r>
              <a:rPr lang="en-GB" sz="4000" b="1" dirty="0">
                <a:solidFill>
                  <a:schemeClr val="accent1"/>
                </a:solidFill>
              </a:rPr>
              <a:t>Strategic Capabilities (1)</a:t>
            </a:r>
            <a:endParaRPr lang="en-IE" sz="4000" b="1" dirty="0">
              <a:solidFill>
                <a:schemeClr val="accent1"/>
              </a:solidFill>
            </a:endParaRPr>
          </a:p>
        </p:txBody>
      </p:sp>
      <p:sp>
        <p:nvSpPr>
          <p:cNvPr id="3" name="Content Placeholder 2">
            <a:extLst>
              <a:ext uri="{FF2B5EF4-FFF2-40B4-BE49-F238E27FC236}">
                <a16:creationId xmlns:a16="http://schemas.microsoft.com/office/drawing/2014/main" id="{0B681E2F-A910-4BC4-B971-F87537AB2B5A}"/>
              </a:ext>
            </a:extLst>
          </p:cNvPr>
          <p:cNvSpPr>
            <a:spLocks noGrp="1"/>
          </p:cNvSpPr>
          <p:nvPr>
            <p:ph idx="1"/>
          </p:nvPr>
        </p:nvSpPr>
        <p:spPr>
          <a:xfrm>
            <a:off x="0" y="1774371"/>
            <a:ext cx="5122416" cy="4450639"/>
          </a:xfrm>
        </p:spPr>
        <p:txBody>
          <a:bodyPr anchor="t">
            <a:normAutofit/>
          </a:bodyPr>
          <a:lstStyle/>
          <a:p>
            <a:pPr>
              <a:lnSpc>
                <a:spcPct val="70000"/>
              </a:lnSpc>
            </a:pPr>
            <a:r>
              <a:rPr lang="en-GB" sz="2400" dirty="0">
                <a:solidFill>
                  <a:schemeClr val="accent1"/>
                </a:solidFill>
              </a:rPr>
              <a:t>Internal capability development: </a:t>
            </a:r>
          </a:p>
          <a:p>
            <a:pPr marL="228600" lvl="1">
              <a:lnSpc>
                <a:spcPct val="70000"/>
              </a:lnSpc>
              <a:spcBef>
                <a:spcPts val="1000"/>
              </a:spcBef>
            </a:pPr>
            <a:r>
              <a:rPr lang="en-GB" dirty="0">
                <a:solidFill>
                  <a:schemeClr val="accent1"/>
                </a:solidFill>
              </a:rPr>
              <a:t>Leveraging capabilities</a:t>
            </a:r>
          </a:p>
          <a:p>
            <a:pPr marL="685800" lvl="2">
              <a:lnSpc>
                <a:spcPct val="70000"/>
              </a:lnSpc>
              <a:spcBef>
                <a:spcPts val="1000"/>
              </a:spcBef>
            </a:pPr>
            <a:r>
              <a:rPr lang="en-GB" dirty="0">
                <a:solidFill>
                  <a:schemeClr val="accent1"/>
                </a:solidFill>
              </a:rPr>
              <a:t>Identifying capabilities in one part of the organisation and transferring them to other parts (sharing best practice)</a:t>
            </a:r>
          </a:p>
          <a:p>
            <a:pPr marL="228600" lvl="1">
              <a:lnSpc>
                <a:spcPct val="70000"/>
              </a:lnSpc>
              <a:spcBef>
                <a:spcPts val="1000"/>
              </a:spcBef>
            </a:pPr>
            <a:r>
              <a:rPr lang="en-GB" dirty="0">
                <a:solidFill>
                  <a:schemeClr val="accent1"/>
                </a:solidFill>
              </a:rPr>
              <a:t>Stretching capabilities</a:t>
            </a:r>
          </a:p>
          <a:p>
            <a:pPr marL="685800" lvl="2">
              <a:lnSpc>
                <a:spcPct val="70000"/>
              </a:lnSpc>
              <a:spcBef>
                <a:spcPts val="1000"/>
              </a:spcBef>
            </a:pPr>
            <a:r>
              <a:rPr lang="en-GB" dirty="0">
                <a:solidFill>
                  <a:schemeClr val="accent1"/>
                </a:solidFill>
              </a:rPr>
              <a:t>Building new products or services out of existing capabilities</a:t>
            </a:r>
            <a:endParaRPr lang="en-IE" dirty="0">
              <a:solidFill>
                <a:schemeClr val="accent1"/>
              </a:solidFill>
            </a:endParaRPr>
          </a:p>
        </p:txBody>
      </p:sp>
    </p:spTree>
    <p:extLst>
      <p:ext uri="{BB962C8B-B14F-4D97-AF65-F5344CB8AC3E}">
        <p14:creationId xmlns:p14="http://schemas.microsoft.com/office/powerpoint/2010/main" val="288586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6E75-4493-42B5-84DF-9429A69D7BC6}"/>
              </a:ext>
            </a:extLst>
          </p:cNvPr>
          <p:cNvSpPr>
            <a:spLocks noGrp="1"/>
          </p:cNvSpPr>
          <p:nvPr>
            <p:ph type="title"/>
          </p:nvPr>
        </p:nvSpPr>
        <p:spPr/>
        <p:txBody>
          <a:bodyPr>
            <a:normAutofit/>
          </a:bodyPr>
          <a:lstStyle/>
          <a:p>
            <a:pPr algn="ctr"/>
            <a:r>
              <a:rPr lang="en-IE" b="1" dirty="0">
                <a:solidFill>
                  <a:schemeClr val="accent1"/>
                </a:solidFill>
              </a:rPr>
              <a:t>Analysis Tools</a:t>
            </a:r>
            <a:br>
              <a:rPr lang="en-IE" b="1" dirty="0">
                <a:solidFill>
                  <a:schemeClr val="accent1"/>
                </a:solidFill>
              </a:rPr>
            </a:br>
            <a:r>
              <a:rPr lang="en-IE" b="1" dirty="0">
                <a:solidFill>
                  <a:schemeClr val="accent1"/>
                </a:solidFill>
              </a:rPr>
              <a:t>Business Environment Layers</a:t>
            </a:r>
          </a:p>
        </p:txBody>
      </p:sp>
      <p:pic>
        <p:nvPicPr>
          <p:cNvPr id="5" name="Content Placeholder 4" descr="Chart&#10;&#10;Description automatically generated">
            <a:extLst>
              <a:ext uri="{FF2B5EF4-FFF2-40B4-BE49-F238E27FC236}">
                <a16:creationId xmlns:a16="http://schemas.microsoft.com/office/drawing/2014/main" id="{F0ACAA10-D78D-4677-B479-817B6AAD8C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9" t="1377" r="1270" b="1500"/>
          <a:stretch/>
        </p:blipFill>
        <p:spPr>
          <a:xfrm>
            <a:off x="3191257" y="1938529"/>
            <a:ext cx="5806440" cy="4736592"/>
          </a:xfrm>
        </p:spPr>
      </p:pic>
      <p:sp>
        <p:nvSpPr>
          <p:cNvPr id="7" name="TextBox 6">
            <a:extLst>
              <a:ext uri="{FF2B5EF4-FFF2-40B4-BE49-F238E27FC236}">
                <a16:creationId xmlns:a16="http://schemas.microsoft.com/office/drawing/2014/main" id="{DDE0858A-12DE-45F5-8CA8-5FE77B81A7B6}"/>
              </a:ext>
            </a:extLst>
          </p:cNvPr>
          <p:cNvSpPr txBox="1"/>
          <p:nvPr/>
        </p:nvSpPr>
        <p:spPr>
          <a:xfrm>
            <a:off x="1511046" y="2723126"/>
            <a:ext cx="1360170" cy="584775"/>
          </a:xfrm>
          <a:prstGeom prst="rect">
            <a:avLst/>
          </a:prstGeom>
          <a:noFill/>
        </p:spPr>
        <p:txBody>
          <a:bodyPr wrap="square">
            <a:spAutoFit/>
          </a:bodyPr>
          <a:lstStyle/>
          <a:p>
            <a:r>
              <a:rPr lang="en-IE" sz="3200" dirty="0">
                <a:solidFill>
                  <a:schemeClr val="accent1"/>
                </a:solidFill>
              </a:rPr>
              <a:t>PESTLE</a:t>
            </a:r>
          </a:p>
        </p:txBody>
      </p:sp>
      <p:sp>
        <p:nvSpPr>
          <p:cNvPr id="9" name="TextBox 8">
            <a:extLst>
              <a:ext uri="{FF2B5EF4-FFF2-40B4-BE49-F238E27FC236}">
                <a16:creationId xmlns:a16="http://schemas.microsoft.com/office/drawing/2014/main" id="{E66DD785-8A53-4CC0-8C2B-BF7D6EEDEA75}"/>
              </a:ext>
            </a:extLst>
          </p:cNvPr>
          <p:cNvSpPr txBox="1"/>
          <p:nvPr/>
        </p:nvSpPr>
        <p:spPr>
          <a:xfrm>
            <a:off x="246888" y="3925287"/>
            <a:ext cx="2944369" cy="584775"/>
          </a:xfrm>
          <a:prstGeom prst="rect">
            <a:avLst/>
          </a:prstGeom>
          <a:noFill/>
        </p:spPr>
        <p:txBody>
          <a:bodyPr wrap="square">
            <a:spAutoFit/>
          </a:bodyPr>
          <a:lstStyle/>
          <a:p>
            <a:r>
              <a:rPr lang="en-IE" sz="3200" dirty="0">
                <a:solidFill>
                  <a:schemeClr val="accent1"/>
                </a:solidFill>
              </a:rPr>
              <a:t>Strategic Groups</a:t>
            </a:r>
          </a:p>
        </p:txBody>
      </p:sp>
      <p:sp>
        <p:nvSpPr>
          <p:cNvPr id="11" name="TextBox 10">
            <a:extLst>
              <a:ext uri="{FF2B5EF4-FFF2-40B4-BE49-F238E27FC236}">
                <a16:creationId xmlns:a16="http://schemas.microsoft.com/office/drawing/2014/main" id="{AB554D45-AE53-4A7C-B1B9-0C7664B1F0BF}"/>
              </a:ext>
            </a:extLst>
          </p:cNvPr>
          <p:cNvSpPr txBox="1"/>
          <p:nvPr/>
        </p:nvSpPr>
        <p:spPr>
          <a:xfrm>
            <a:off x="9317738" y="3925286"/>
            <a:ext cx="2266950" cy="584775"/>
          </a:xfrm>
          <a:prstGeom prst="rect">
            <a:avLst/>
          </a:prstGeom>
          <a:noFill/>
        </p:spPr>
        <p:txBody>
          <a:bodyPr wrap="square">
            <a:spAutoFit/>
          </a:bodyPr>
          <a:lstStyle/>
          <a:p>
            <a:r>
              <a:rPr lang="en-IE" sz="3200" dirty="0">
                <a:solidFill>
                  <a:schemeClr val="accent1"/>
                </a:solidFill>
              </a:rPr>
              <a:t>Five Forces</a:t>
            </a:r>
          </a:p>
        </p:txBody>
      </p:sp>
      <p:cxnSp>
        <p:nvCxnSpPr>
          <p:cNvPr id="13" name="Straight Arrow Connector 12">
            <a:extLst>
              <a:ext uri="{FF2B5EF4-FFF2-40B4-BE49-F238E27FC236}">
                <a16:creationId xmlns:a16="http://schemas.microsoft.com/office/drawing/2014/main" id="{49296BDE-E934-4B6A-8E8F-1E41198BD29A}"/>
              </a:ext>
            </a:extLst>
          </p:cNvPr>
          <p:cNvCxnSpPr>
            <a:cxnSpLocks/>
            <a:stCxn id="7" idx="3"/>
          </p:cNvCxnSpPr>
          <p:nvPr/>
        </p:nvCxnSpPr>
        <p:spPr>
          <a:xfrm flipV="1">
            <a:off x="2871216" y="2487168"/>
            <a:ext cx="2093976" cy="528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6D3CF0C-3F99-4871-9871-6B60A51D2F30}"/>
              </a:ext>
            </a:extLst>
          </p:cNvPr>
          <p:cNvCxnSpPr>
            <a:cxnSpLocks/>
          </p:cNvCxnSpPr>
          <p:nvPr/>
        </p:nvCxnSpPr>
        <p:spPr>
          <a:xfrm flipV="1">
            <a:off x="3099818" y="3307901"/>
            <a:ext cx="2404871" cy="953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2BEA75-1299-4EC0-BE9C-26E7B195BF88}"/>
              </a:ext>
            </a:extLst>
          </p:cNvPr>
          <p:cNvCxnSpPr>
            <a:cxnSpLocks/>
          </p:cNvCxnSpPr>
          <p:nvPr/>
        </p:nvCxnSpPr>
        <p:spPr>
          <a:xfrm>
            <a:off x="3099818" y="4261105"/>
            <a:ext cx="2587750" cy="1069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1B11612-A432-48D0-A1CA-12A9FA2FD8BD}"/>
              </a:ext>
            </a:extLst>
          </p:cNvPr>
          <p:cNvCxnSpPr>
            <a:cxnSpLocks/>
            <a:stCxn id="11" idx="1"/>
          </p:cNvCxnSpPr>
          <p:nvPr/>
        </p:nvCxnSpPr>
        <p:spPr>
          <a:xfrm flipH="1" flipV="1">
            <a:off x="6995160" y="2932716"/>
            <a:ext cx="2322578" cy="1284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470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15C5A145-9BA8-44D6-906F-64C3BD2051CA}"/>
              </a:ext>
            </a:extLst>
          </p:cNvPr>
          <p:cNvPicPr>
            <a:picLocks noChangeAspect="1"/>
          </p:cNvPicPr>
          <p:nvPr/>
        </p:nvPicPr>
        <p:blipFill rotWithShape="1">
          <a:blip r:embed="rId2">
            <a:extLst>
              <a:ext uri="{28A0092B-C50C-407E-A947-70E740481C1C}">
                <a14:useLocalDpi xmlns:a14="http://schemas.microsoft.com/office/drawing/2010/main" val="0"/>
              </a:ext>
            </a:extLst>
          </a:blip>
          <a:srcRect t="27208" r="9091"/>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80C3EC-717F-4F47-BF6E-A3EE42DCE07E}"/>
              </a:ext>
            </a:extLst>
          </p:cNvPr>
          <p:cNvSpPr>
            <a:spLocks noGrp="1"/>
          </p:cNvSpPr>
          <p:nvPr>
            <p:ph type="title"/>
          </p:nvPr>
        </p:nvSpPr>
        <p:spPr>
          <a:xfrm>
            <a:off x="-2333" y="159653"/>
            <a:ext cx="5007006" cy="1043409"/>
          </a:xfrm>
        </p:spPr>
        <p:txBody>
          <a:bodyPr>
            <a:noAutofit/>
          </a:bodyPr>
          <a:lstStyle/>
          <a:p>
            <a:pPr algn="ctr"/>
            <a:r>
              <a:rPr lang="en-GB" sz="4000" b="1" dirty="0">
                <a:solidFill>
                  <a:schemeClr val="accent1"/>
                </a:solidFill>
              </a:rPr>
              <a:t>Developing </a:t>
            </a:r>
            <a:br>
              <a:rPr lang="en-GB" sz="4000" b="1" dirty="0">
                <a:solidFill>
                  <a:schemeClr val="accent1"/>
                </a:solidFill>
              </a:rPr>
            </a:br>
            <a:r>
              <a:rPr lang="en-GB" sz="4000" b="1" dirty="0">
                <a:solidFill>
                  <a:schemeClr val="accent1"/>
                </a:solidFill>
              </a:rPr>
              <a:t>Strategic Capabilities (2)</a:t>
            </a:r>
            <a:endParaRPr lang="en-IE" sz="4000" b="1" dirty="0">
              <a:solidFill>
                <a:schemeClr val="accent1"/>
              </a:solidFill>
            </a:endParaRPr>
          </a:p>
        </p:txBody>
      </p:sp>
      <p:sp>
        <p:nvSpPr>
          <p:cNvPr id="3" name="Content Placeholder 2">
            <a:extLst>
              <a:ext uri="{FF2B5EF4-FFF2-40B4-BE49-F238E27FC236}">
                <a16:creationId xmlns:a16="http://schemas.microsoft.com/office/drawing/2014/main" id="{A84AE674-D637-4ACD-8273-4DB8296DE82D}"/>
              </a:ext>
            </a:extLst>
          </p:cNvPr>
          <p:cNvSpPr>
            <a:spLocks noGrp="1"/>
          </p:cNvSpPr>
          <p:nvPr>
            <p:ph idx="1"/>
          </p:nvPr>
        </p:nvSpPr>
        <p:spPr>
          <a:xfrm>
            <a:off x="-2333" y="1362705"/>
            <a:ext cx="5080360" cy="4150328"/>
          </a:xfrm>
        </p:spPr>
        <p:txBody>
          <a:bodyPr anchor="t">
            <a:normAutofit/>
          </a:bodyPr>
          <a:lstStyle/>
          <a:p>
            <a:pPr>
              <a:lnSpc>
                <a:spcPct val="70000"/>
              </a:lnSpc>
            </a:pPr>
            <a:r>
              <a:rPr lang="en-GB" sz="1400" b="0" i="0" dirty="0">
                <a:effectLst/>
                <a:latin typeface="Roboto" panose="02000000000000000000" pitchFamily="2" charset="0"/>
              </a:rPr>
              <a:t> </a:t>
            </a:r>
            <a:r>
              <a:rPr lang="en-GB" sz="2400" dirty="0">
                <a:solidFill>
                  <a:schemeClr val="accent1"/>
                </a:solidFill>
              </a:rPr>
              <a:t>External capability development </a:t>
            </a:r>
          </a:p>
          <a:p>
            <a:pPr lvl="1">
              <a:lnSpc>
                <a:spcPct val="70000"/>
              </a:lnSpc>
            </a:pPr>
            <a:r>
              <a:rPr lang="en-GB" sz="2000" dirty="0">
                <a:solidFill>
                  <a:schemeClr val="accent1"/>
                </a:solidFill>
              </a:rPr>
              <a:t>Adding capabilities through mergers, acquisitions or alliances</a:t>
            </a:r>
          </a:p>
          <a:p>
            <a:pPr>
              <a:lnSpc>
                <a:spcPct val="70000"/>
              </a:lnSpc>
            </a:pPr>
            <a:r>
              <a:rPr lang="en-GB" sz="2400" dirty="0">
                <a:solidFill>
                  <a:schemeClr val="accent1"/>
                </a:solidFill>
              </a:rPr>
              <a:t>Ceasing activities</a:t>
            </a:r>
          </a:p>
          <a:p>
            <a:pPr lvl="1">
              <a:lnSpc>
                <a:spcPct val="70000"/>
              </a:lnSpc>
            </a:pPr>
            <a:r>
              <a:rPr lang="en-GB" sz="2000" dirty="0">
                <a:solidFill>
                  <a:schemeClr val="accent1"/>
                </a:solidFill>
              </a:rPr>
              <a:t>Non-core activities can be stopped, outsourced or reduced in cost</a:t>
            </a:r>
          </a:p>
          <a:p>
            <a:pPr>
              <a:lnSpc>
                <a:spcPct val="70000"/>
              </a:lnSpc>
            </a:pPr>
            <a:r>
              <a:rPr lang="en-GB" sz="2400" dirty="0">
                <a:solidFill>
                  <a:schemeClr val="accent1"/>
                </a:solidFill>
              </a:rPr>
              <a:t>Monitor outputs and benefits</a:t>
            </a:r>
          </a:p>
          <a:p>
            <a:pPr lvl="1">
              <a:lnSpc>
                <a:spcPct val="70000"/>
              </a:lnSpc>
            </a:pPr>
            <a:r>
              <a:rPr lang="en-GB" sz="2000" dirty="0">
                <a:solidFill>
                  <a:schemeClr val="accent1"/>
                </a:solidFill>
              </a:rPr>
              <a:t>To understand sources of consumer benefit and enhance anything that contributes to this</a:t>
            </a:r>
          </a:p>
          <a:p>
            <a:pPr>
              <a:lnSpc>
                <a:spcPct val="70000"/>
              </a:lnSpc>
            </a:pPr>
            <a:r>
              <a:rPr lang="en-GB" sz="2400" dirty="0">
                <a:solidFill>
                  <a:schemeClr val="accent1"/>
                </a:solidFill>
              </a:rPr>
              <a:t>Managing the capabilities of people</a:t>
            </a:r>
          </a:p>
          <a:p>
            <a:pPr lvl="1">
              <a:lnSpc>
                <a:spcPct val="70000"/>
              </a:lnSpc>
            </a:pPr>
            <a:r>
              <a:rPr lang="en-GB" sz="2000" dirty="0">
                <a:solidFill>
                  <a:schemeClr val="accent1"/>
                </a:solidFill>
              </a:rPr>
              <a:t>Training, development and                 organisation learning</a:t>
            </a:r>
            <a:endParaRPr lang="en-IE" sz="2000" dirty="0">
              <a:solidFill>
                <a:schemeClr val="accent1"/>
              </a:solidFill>
            </a:endParaRPr>
          </a:p>
        </p:txBody>
      </p:sp>
    </p:spTree>
    <p:extLst>
      <p:ext uri="{BB962C8B-B14F-4D97-AF65-F5344CB8AC3E}">
        <p14:creationId xmlns:p14="http://schemas.microsoft.com/office/powerpoint/2010/main" val="3232840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24D1-F27E-429C-8E75-48777F18F548}"/>
              </a:ext>
            </a:extLst>
          </p:cNvPr>
          <p:cNvSpPr>
            <a:spLocks noGrp="1"/>
          </p:cNvSpPr>
          <p:nvPr>
            <p:ph type="title"/>
          </p:nvPr>
        </p:nvSpPr>
        <p:spPr>
          <a:xfrm>
            <a:off x="1981200" y="270936"/>
            <a:ext cx="8229600" cy="1143000"/>
          </a:xfrm>
        </p:spPr>
        <p:txBody>
          <a:bodyPr>
            <a:normAutofit/>
          </a:bodyPr>
          <a:lstStyle/>
          <a:p>
            <a:pPr algn="ctr"/>
            <a:r>
              <a:rPr lang="en-IE" b="1" dirty="0">
                <a:solidFill>
                  <a:schemeClr val="accent1"/>
                </a:solidFill>
              </a:rPr>
              <a:t>Market Structures </a:t>
            </a:r>
            <a:endParaRPr lang="en-GB" b="1" dirty="0">
              <a:solidFill>
                <a:schemeClr val="accent1"/>
              </a:solidFill>
            </a:endParaRPr>
          </a:p>
        </p:txBody>
      </p:sp>
      <p:graphicFrame>
        <p:nvGraphicFramePr>
          <p:cNvPr id="4" name="Content Placeholder 3">
            <a:extLst>
              <a:ext uri="{FF2B5EF4-FFF2-40B4-BE49-F238E27FC236}">
                <a16:creationId xmlns:a16="http://schemas.microsoft.com/office/drawing/2014/main" id="{5D1D821D-A736-44D1-B910-255DDEF61D0F}"/>
              </a:ext>
            </a:extLst>
          </p:cNvPr>
          <p:cNvGraphicFramePr>
            <a:graphicFrameLocks noGrp="1"/>
          </p:cNvGraphicFramePr>
          <p:nvPr>
            <p:ph idx="1"/>
            <p:extLst>
              <p:ext uri="{D42A27DB-BD31-4B8C-83A1-F6EECF244321}">
                <p14:modId xmlns:p14="http://schemas.microsoft.com/office/powerpoint/2010/main" val="875171913"/>
              </p:ext>
            </p:extLst>
          </p:nvPr>
        </p:nvGraphicFramePr>
        <p:xfrm>
          <a:off x="1524000" y="1554480"/>
          <a:ext cx="9144000" cy="5144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415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20FB-2A16-4408-93D9-0EE0D697C411}"/>
              </a:ext>
            </a:extLst>
          </p:cNvPr>
          <p:cNvSpPr>
            <a:spLocks noGrp="1"/>
          </p:cNvSpPr>
          <p:nvPr>
            <p:ph type="title"/>
          </p:nvPr>
        </p:nvSpPr>
        <p:spPr/>
        <p:txBody>
          <a:bodyPr/>
          <a:lstStyle/>
          <a:p>
            <a:pPr algn="ctr"/>
            <a:r>
              <a:rPr lang="en-IE" b="1" dirty="0">
                <a:solidFill>
                  <a:schemeClr val="accent1"/>
                </a:solidFill>
              </a:rPr>
              <a:t>Perfect Competition</a:t>
            </a:r>
            <a:endParaRPr lang="en-GB" b="1" dirty="0">
              <a:solidFill>
                <a:schemeClr val="accent1"/>
              </a:solidFill>
            </a:endParaRPr>
          </a:p>
        </p:txBody>
      </p:sp>
      <p:graphicFrame>
        <p:nvGraphicFramePr>
          <p:cNvPr id="4" name="Content Placeholder 3">
            <a:extLst>
              <a:ext uri="{FF2B5EF4-FFF2-40B4-BE49-F238E27FC236}">
                <a16:creationId xmlns:a16="http://schemas.microsoft.com/office/drawing/2014/main" id="{FDF21989-2641-40C9-9E1B-F7B35A0F04E6}"/>
              </a:ext>
            </a:extLst>
          </p:cNvPr>
          <p:cNvGraphicFramePr>
            <a:graphicFrameLocks noGrp="1"/>
          </p:cNvGraphicFramePr>
          <p:nvPr>
            <p:ph idx="1"/>
            <p:extLst>
              <p:ext uri="{D42A27DB-BD31-4B8C-83A1-F6EECF244321}">
                <p14:modId xmlns:p14="http://schemas.microsoft.com/office/powerpoint/2010/main" val="459582575"/>
              </p:ext>
            </p:extLst>
          </p:nvPr>
        </p:nvGraphicFramePr>
        <p:xfrm>
          <a:off x="545329" y="1690688"/>
          <a:ext cx="11101342" cy="4859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1196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39D001-7F08-45C4-A5DE-1587FC416587}"/>
              </a:ext>
            </a:extLst>
          </p:cNvPr>
          <p:cNvSpPr>
            <a:spLocks noGrp="1"/>
          </p:cNvSpPr>
          <p:nvPr>
            <p:ph type="title"/>
          </p:nvPr>
        </p:nvSpPr>
        <p:spPr>
          <a:xfrm>
            <a:off x="838200" y="556995"/>
            <a:ext cx="10515600" cy="1133693"/>
          </a:xfrm>
        </p:spPr>
        <p:txBody>
          <a:bodyPr>
            <a:normAutofit/>
          </a:bodyPr>
          <a:lstStyle/>
          <a:p>
            <a:pPr algn="ctr"/>
            <a:r>
              <a:rPr lang="en-IE" b="1" dirty="0">
                <a:solidFill>
                  <a:schemeClr val="accent1"/>
                </a:solidFill>
              </a:rPr>
              <a:t>Perfect Competition </a:t>
            </a:r>
            <a:endParaRPr lang="en-GB" b="1" dirty="0">
              <a:solidFill>
                <a:schemeClr val="accent1"/>
              </a:solidFill>
            </a:endParaRPr>
          </a:p>
        </p:txBody>
      </p:sp>
      <p:graphicFrame>
        <p:nvGraphicFramePr>
          <p:cNvPr id="4" name="Content Placeholder 3">
            <a:extLst>
              <a:ext uri="{FF2B5EF4-FFF2-40B4-BE49-F238E27FC236}">
                <a16:creationId xmlns:a16="http://schemas.microsoft.com/office/drawing/2014/main" id="{26BB408F-E091-4D54-9323-1E4A655A9134}"/>
              </a:ext>
            </a:extLst>
          </p:cNvPr>
          <p:cNvGraphicFramePr>
            <a:graphicFrameLocks noGrp="1"/>
          </p:cNvGraphicFramePr>
          <p:nvPr>
            <p:ph idx="1"/>
            <p:extLst>
              <p:ext uri="{D42A27DB-BD31-4B8C-83A1-F6EECF244321}">
                <p14:modId xmlns:p14="http://schemas.microsoft.com/office/powerpoint/2010/main" val="3743384846"/>
              </p:ext>
            </p:extLst>
          </p:nvPr>
        </p:nvGraphicFramePr>
        <p:xfrm>
          <a:off x="836675" y="1589103"/>
          <a:ext cx="10515600" cy="4711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9270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ign on a city street&#10;&#10;Description automatically generated">
            <a:extLst>
              <a:ext uri="{FF2B5EF4-FFF2-40B4-BE49-F238E27FC236}">
                <a16:creationId xmlns:a16="http://schemas.microsoft.com/office/drawing/2014/main" id="{ECE7EFFA-C006-4281-B282-59EC4DF01807}"/>
              </a:ext>
            </a:extLst>
          </p:cNvPr>
          <p:cNvPicPr>
            <a:picLocks noChangeAspect="1"/>
          </p:cNvPicPr>
          <p:nvPr/>
        </p:nvPicPr>
        <p:blipFill rotWithShape="1">
          <a:blip r:embed="rId2">
            <a:extLst>
              <a:ext uri="{28A0092B-C50C-407E-A947-70E740481C1C}">
                <a14:useLocalDpi xmlns:a14="http://schemas.microsoft.com/office/drawing/2010/main" val="0"/>
              </a:ext>
            </a:extLst>
          </a:blip>
          <a:srcRect t="14796" r="9091" b="8595"/>
          <a:stretch/>
        </p:blipFill>
        <p:spPr>
          <a:xfrm>
            <a:off x="20" y="10"/>
            <a:ext cx="12191980" cy="6857990"/>
          </a:xfrm>
          <a:prstGeom prst="rect">
            <a:avLst/>
          </a:prstGeom>
          <a:noFill/>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C02F4D-5CE2-4CAB-A644-277341B1E3CC}"/>
              </a:ext>
            </a:extLst>
          </p:cNvPr>
          <p:cNvSpPr>
            <a:spLocks noGrp="1"/>
          </p:cNvSpPr>
          <p:nvPr>
            <p:ph type="title"/>
          </p:nvPr>
        </p:nvSpPr>
        <p:spPr>
          <a:xfrm>
            <a:off x="363428" y="498025"/>
            <a:ext cx="3842812" cy="1043409"/>
          </a:xfrm>
        </p:spPr>
        <p:txBody>
          <a:bodyPr>
            <a:noAutofit/>
          </a:bodyPr>
          <a:lstStyle/>
          <a:p>
            <a:pPr algn="ctr"/>
            <a:r>
              <a:rPr lang="en-IE" b="1" dirty="0">
                <a:solidFill>
                  <a:schemeClr val="accent1"/>
                </a:solidFill>
              </a:rPr>
              <a:t>Monopolistic Competition </a:t>
            </a:r>
            <a:br>
              <a:rPr lang="en-IE" b="1" dirty="0"/>
            </a:br>
            <a:endParaRPr lang="en-IE" dirty="0"/>
          </a:p>
        </p:txBody>
      </p:sp>
      <p:sp>
        <p:nvSpPr>
          <p:cNvPr id="3" name="Content Placeholder 2">
            <a:extLst>
              <a:ext uri="{FF2B5EF4-FFF2-40B4-BE49-F238E27FC236}">
                <a16:creationId xmlns:a16="http://schemas.microsoft.com/office/drawing/2014/main" id="{C92642C3-88D8-4597-91AE-C66B89F431C7}"/>
              </a:ext>
            </a:extLst>
          </p:cNvPr>
          <p:cNvSpPr>
            <a:spLocks noGrp="1"/>
          </p:cNvSpPr>
          <p:nvPr>
            <p:ph idx="1"/>
          </p:nvPr>
        </p:nvSpPr>
        <p:spPr>
          <a:xfrm>
            <a:off x="0" y="1541434"/>
            <a:ext cx="5201920" cy="3985606"/>
          </a:xfrm>
        </p:spPr>
        <p:txBody>
          <a:bodyPr anchor="t">
            <a:normAutofit/>
          </a:bodyPr>
          <a:lstStyle/>
          <a:p>
            <a:pPr marL="171450" indent="-171450">
              <a:lnSpc>
                <a:spcPct val="70000"/>
              </a:lnSpc>
            </a:pPr>
            <a:r>
              <a:rPr lang="en-IE" sz="2000" dirty="0">
                <a:solidFill>
                  <a:schemeClr val="accent1"/>
                </a:solidFill>
              </a:rPr>
              <a:t>Many firms compete in a market but each will sell a slightly different product</a:t>
            </a:r>
          </a:p>
          <a:p>
            <a:pPr marL="171450" lvl="1" indent="-171450">
              <a:lnSpc>
                <a:spcPct val="70000"/>
              </a:lnSpc>
              <a:spcBef>
                <a:spcPts val="1000"/>
              </a:spcBef>
            </a:pPr>
            <a:r>
              <a:rPr lang="en-IE" sz="2000" dirty="0">
                <a:solidFill>
                  <a:schemeClr val="accent1"/>
                </a:solidFill>
              </a:rPr>
              <a:t>Slightly more freedom in setting their prices</a:t>
            </a:r>
          </a:p>
          <a:p>
            <a:pPr marL="171450" lvl="1" indent="-171450">
              <a:lnSpc>
                <a:spcPct val="70000"/>
              </a:lnSpc>
              <a:spcBef>
                <a:spcPts val="1000"/>
              </a:spcBef>
            </a:pPr>
            <a:r>
              <a:rPr lang="en-IE" sz="2000" dirty="0">
                <a:solidFill>
                  <a:schemeClr val="accent1"/>
                </a:solidFill>
              </a:rPr>
              <a:t>Charge a slightly higher price </a:t>
            </a:r>
          </a:p>
          <a:p>
            <a:pPr marL="171450" lvl="1" indent="-171450">
              <a:lnSpc>
                <a:spcPct val="70000"/>
              </a:lnSpc>
              <a:spcBef>
                <a:spcPts val="1000"/>
              </a:spcBef>
            </a:pPr>
            <a:r>
              <a:rPr lang="en-IE" sz="2000" dirty="0">
                <a:solidFill>
                  <a:schemeClr val="accent1"/>
                </a:solidFill>
              </a:rPr>
              <a:t>Sell slightly lower volume of goods</a:t>
            </a:r>
          </a:p>
          <a:p>
            <a:pPr marL="171450" lvl="1" indent="-171450">
              <a:lnSpc>
                <a:spcPct val="70000"/>
              </a:lnSpc>
              <a:spcBef>
                <a:spcPts val="1000"/>
              </a:spcBef>
            </a:pPr>
            <a:r>
              <a:rPr lang="en-IE" sz="2000" dirty="0">
                <a:solidFill>
                  <a:schemeClr val="accent1"/>
                </a:solidFill>
              </a:rPr>
              <a:t>To an extent price makers - customer loyalty</a:t>
            </a:r>
          </a:p>
          <a:p>
            <a:pPr marL="171450" lvl="1" indent="-171450">
              <a:lnSpc>
                <a:spcPct val="70000"/>
              </a:lnSpc>
              <a:spcBef>
                <a:spcPts val="1000"/>
              </a:spcBef>
            </a:pPr>
            <a:r>
              <a:rPr lang="en-IE" sz="2000" dirty="0">
                <a:solidFill>
                  <a:schemeClr val="accent1"/>
                </a:solidFill>
              </a:rPr>
              <a:t>Products difference is not necessarily but what the customer perceive it is</a:t>
            </a:r>
          </a:p>
          <a:p>
            <a:pPr marL="171450" lvl="1" indent="-171450">
              <a:lnSpc>
                <a:spcPct val="70000"/>
              </a:lnSpc>
              <a:spcBef>
                <a:spcPts val="1000"/>
              </a:spcBef>
            </a:pPr>
            <a:r>
              <a:rPr lang="en-IE" sz="2000" dirty="0">
                <a:solidFill>
                  <a:schemeClr val="accent1"/>
                </a:solidFill>
              </a:rPr>
              <a:t>Heavy advertisement </a:t>
            </a:r>
          </a:p>
          <a:p>
            <a:pPr marL="171450" lvl="1" indent="-171450">
              <a:lnSpc>
                <a:spcPct val="70000"/>
              </a:lnSpc>
              <a:spcBef>
                <a:spcPts val="1000"/>
              </a:spcBef>
            </a:pPr>
            <a:r>
              <a:rPr lang="en-IE" sz="2000" dirty="0">
                <a:solidFill>
                  <a:schemeClr val="accent1"/>
                </a:solidFill>
              </a:rPr>
              <a:t>Hotels, coffee shops, toilet paper</a:t>
            </a:r>
            <a:endParaRPr lang="en-GB" sz="2000" dirty="0">
              <a:solidFill>
                <a:schemeClr val="accent1"/>
              </a:solidFill>
            </a:endParaRPr>
          </a:p>
          <a:p>
            <a:endParaRPr lang="en-IE" sz="1300" dirty="0"/>
          </a:p>
        </p:txBody>
      </p:sp>
    </p:spTree>
    <p:extLst>
      <p:ext uri="{BB962C8B-B14F-4D97-AF65-F5344CB8AC3E}">
        <p14:creationId xmlns:p14="http://schemas.microsoft.com/office/powerpoint/2010/main" val="3059840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8953327-333C-4AF9-A739-A3F0BB2D79C9}"/>
              </a:ext>
            </a:extLst>
          </p:cNvPr>
          <p:cNvPicPr>
            <a:picLocks noChangeAspect="1"/>
          </p:cNvPicPr>
          <p:nvPr/>
        </p:nvPicPr>
        <p:blipFill rotWithShape="1">
          <a:blip r:embed="rId2">
            <a:extLst>
              <a:ext uri="{28A0092B-C50C-407E-A947-70E740481C1C}">
                <a14:useLocalDpi xmlns:a14="http://schemas.microsoft.com/office/drawing/2010/main" val="0"/>
              </a:ext>
            </a:extLst>
          </a:blip>
          <a:srcRect t="7891" r="9091" b="1200"/>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9D5952-5EFB-4238-BCE0-AEBA33D1A1CD}"/>
              </a:ext>
            </a:extLst>
          </p:cNvPr>
          <p:cNvSpPr>
            <a:spLocks noGrp="1"/>
          </p:cNvSpPr>
          <p:nvPr>
            <p:ph type="title"/>
          </p:nvPr>
        </p:nvSpPr>
        <p:spPr>
          <a:xfrm>
            <a:off x="838766" y="0"/>
            <a:ext cx="3019118" cy="1043409"/>
          </a:xfrm>
        </p:spPr>
        <p:txBody>
          <a:bodyPr>
            <a:normAutofit/>
          </a:bodyPr>
          <a:lstStyle/>
          <a:p>
            <a:pPr algn="ctr"/>
            <a:r>
              <a:rPr lang="en-IE" b="1" dirty="0">
                <a:solidFill>
                  <a:schemeClr val="accent1"/>
                </a:solidFill>
              </a:rPr>
              <a:t>Monopoly</a:t>
            </a:r>
            <a:endParaRPr lang="en-GB" b="1" dirty="0">
              <a:solidFill>
                <a:schemeClr val="accent1"/>
              </a:solidFill>
            </a:endParaRPr>
          </a:p>
        </p:txBody>
      </p:sp>
      <p:sp>
        <p:nvSpPr>
          <p:cNvPr id="3" name="Content Placeholder 2">
            <a:extLst>
              <a:ext uri="{FF2B5EF4-FFF2-40B4-BE49-F238E27FC236}">
                <a16:creationId xmlns:a16="http://schemas.microsoft.com/office/drawing/2014/main" id="{388B2AC3-15A3-4A92-BF2E-752C26DA11E8}"/>
              </a:ext>
            </a:extLst>
          </p:cNvPr>
          <p:cNvSpPr>
            <a:spLocks noGrp="1"/>
          </p:cNvSpPr>
          <p:nvPr>
            <p:ph idx="1"/>
          </p:nvPr>
        </p:nvSpPr>
        <p:spPr>
          <a:xfrm>
            <a:off x="-2333" y="838828"/>
            <a:ext cx="5293424" cy="4594306"/>
          </a:xfrm>
        </p:spPr>
        <p:txBody>
          <a:bodyPr anchor="t">
            <a:normAutofit fontScale="70000" lnSpcReduction="20000"/>
          </a:bodyPr>
          <a:lstStyle/>
          <a:p>
            <a:pPr marL="171450" indent="-171450"/>
            <a:r>
              <a:rPr lang="en-IE" sz="2000" dirty="0">
                <a:solidFill>
                  <a:schemeClr val="accent1"/>
                </a:solidFill>
              </a:rPr>
              <a:t>100% of the market</a:t>
            </a:r>
            <a:r>
              <a:rPr lang="en-GB" sz="2000" dirty="0">
                <a:solidFill>
                  <a:schemeClr val="accent1"/>
                </a:solidFill>
              </a:rPr>
              <a:t> - very rare</a:t>
            </a:r>
          </a:p>
          <a:p>
            <a:pPr marL="171450" indent="-171450"/>
            <a:r>
              <a:rPr lang="en-GB" sz="2000" dirty="0">
                <a:solidFill>
                  <a:schemeClr val="accent1"/>
                </a:solidFill>
              </a:rPr>
              <a:t>Able to control the market price of the product that it produces </a:t>
            </a:r>
          </a:p>
          <a:p>
            <a:pPr marL="171450" indent="-171450">
              <a:buFont typeface="Arial" panose="020B0604020202020204" pitchFamily="34" charset="0"/>
              <a:buChar char="•"/>
            </a:pPr>
            <a:r>
              <a:rPr lang="en-GB" sz="2000" dirty="0">
                <a:solidFill>
                  <a:schemeClr val="accent1"/>
                </a:solidFill>
              </a:rPr>
              <a:t>Does not need to control all of the market – 50%</a:t>
            </a:r>
          </a:p>
          <a:p>
            <a:pPr marL="171450" indent="-171450">
              <a:buFont typeface="Arial" panose="020B0604020202020204" pitchFamily="34" charset="0"/>
              <a:buChar char="•"/>
            </a:pPr>
            <a:r>
              <a:rPr lang="en-GB" sz="2000" dirty="0">
                <a:solidFill>
                  <a:schemeClr val="accent1"/>
                </a:solidFill>
              </a:rPr>
              <a:t>Can manipulate the price and quantity to increase profit </a:t>
            </a:r>
          </a:p>
          <a:p>
            <a:pPr marL="171450" indent="-171450">
              <a:buFont typeface="Arial" panose="020B0604020202020204" pitchFamily="34" charset="0"/>
              <a:buChar char="•"/>
            </a:pPr>
            <a:r>
              <a:rPr lang="en-GB" sz="2000" dirty="0">
                <a:solidFill>
                  <a:schemeClr val="accent1"/>
                </a:solidFill>
              </a:rPr>
              <a:t>Can lead to excess profit but what if no one wants to buy?</a:t>
            </a:r>
          </a:p>
          <a:p>
            <a:pPr marL="171450" indent="-171450">
              <a:buFont typeface="Arial" panose="020B0604020202020204" pitchFamily="34" charset="0"/>
              <a:buChar char="•"/>
            </a:pPr>
            <a:r>
              <a:rPr lang="en-GB" sz="2000" dirty="0">
                <a:solidFill>
                  <a:schemeClr val="accent1"/>
                </a:solidFill>
              </a:rPr>
              <a:t>Encourages inefficiently in management and production</a:t>
            </a:r>
          </a:p>
          <a:p>
            <a:pPr marL="171450" indent="-171450">
              <a:buFont typeface="Arial" panose="020B0604020202020204" pitchFamily="34" charset="0"/>
              <a:buChar char="•"/>
            </a:pPr>
            <a:r>
              <a:rPr lang="en-GB" sz="2000" dirty="0">
                <a:solidFill>
                  <a:schemeClr val="accent1"/>
                </a:solidFill>
              </a:rPr>
              <a:t>Misallocation of resources in the economy as a whole</a:t>
            </a:r>
          </a:p>
          <a:p>
            <a:pPr marL="171450" indent="-171450"/>
            <a:r>
              <a:rPr lang="en-GB" sz="2000" dirty="0">
                <a:solidFill>
                  <a:schemeClr val="accent1"/>
                </a:solidFill>
              </a:rPr>
              <a:t>Not always in best interest of customers – US anti-trust legalisation</a:t>
            </a:r>
          </a:p>
          <a:p>
            <a:pPr marL="171450" indent="-171450"/>
            <a:r>
              <a:rPr lang="en-GB" sz="2000" dirty="0">
                <a:solidFill>
                  <a:schemeClr val="accent1"/>
                </a:solidFill>
              </a:rPr>
              <a:t>Facebook's 'monopoly' must be split up, US and states say in major lawsuits –Facebook's 'monopoly' must be split up, US and states say in major lawsuits (Guardian 9</a:t>
            </a:r>
            <a:r>
              <a:rPr lang="en-GB" sz="2000" baseline="30000" dirty="0">
                <a:solidFill>
                  <a:schemeClr val="accent1"/>
                </a:solidFill>
              </a:rPr>
              <a:t>th</a:t>
            </a:r>
            <a:r>
              <a:rPr lang="en-GB" sz="2000" dirty="0">
                <a:solidFill>
                  <a:schemeClr val="accent1"/>
                </a:solidFill>
              </a:rPr>
              <a:t> December 2020) </a:t>
            </a:r>
          </a:p>
          <a:p>
            <a:pPr marL="171450" indent="-171450"/>
            <a:r>
              <a:rPr lang="en-GB" sz="2000" dirty="0">
                <a:solidFill>
                  <a:schemeClr val="accent1"/>
                </a:solidFill>
              </a:rPr>
              <a:t>Advantage</a:t>
            </a:r>
          </a:p>
          <a:p>
            <a:pPr marL="628650" lvl="1" indent="-171450"/>
            <a:r>
              <a:rPr lang="en-GB" sz="1600" dirty="0">
                <a:solidFill>
                  <a:schemeClr val="accent1"/>
                </a:solidFill>
              </a:rPr>
              <a:t>Economies of scale </a:t>
            </a:r>
          </a:p>
          <a:p>
            <a:pPr marL="628650" lvl="1" indent="-171450"/>
            <a:r>
              <a:rPr lang="en-GB" sz="1600" dirty="0">
                <a:solidFill>
                  <a:schemeClr val="accent1"/>
                </a:solidFill>
              </a:rPr>
              <a:t>May be a  necessary part of the competitive process –                                                                           temporary rise and fall – ‘Creative Destruction’                                           (Schumpeter 1976) </a:t>
            </a:r>
          </a:p>
          <a:p>
            <a:pPr marL="628650" lvl="1" indent="-171450"/>
            <a:r>
              <a:rPr lang="en-GB" sz="1600" dirty="0">
                <a:solidFill>
                  <a:schemeClr val="accent1"/>
                </a:solidFill>
              </a:rPr>
              <a:t>Monopoly profits based on restriction to the market,                              drive towards innovation - patents</a:t>
            </a:r>
          </a:p>
          <a:p>
            <a:pPr marL="171450" indent="-171450">
              <a:buFont typeface="Arial" panose="020B0604020202020204" pitchFamily="34" charset="0"/>
              <a:buChar char="•"/>
            </a:pPr>
            <a:endParaRPr lang="en-GB" sz="2000" dirty="0">
              <a:solidFill>
                <a:schemeClr val="accent1"/>
              </a:solidFill>
            </a:endParaRPr>
          </a:p>
          <a:p>
            <a:endParaRPr lang="en-IE" sz="500" dirty="0"/>
          </a:p>
        </p:txBody>
      </p:sp>
    </p:spTree>
    <p:extLst>
      <p:ext uri="{BB962C8B-B14F-4D97-AF65-F5344CB8AC3E}">
        <p14:creationId xmlns:p14="http://schemas.microsoft.com/office/powerpoint/2010/main" val="1035852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soda cans&#10;&#10;Description automatically generated with low confidence">
            <a:extLst>
              <a:ext uri="{FF2B5EF4-FFF2-40B4-BE49-F238E27FC236}">
                <a16:creationId xmlns:a16="http://schemas.microsoft.com/office/drawing/2014/main" id="{C255CC34-3716-4C81-89B9-9F52A6AB34BC}"/>
              </a:ext>
            </a:extLst>
          </p:cNvPr>
          <p:cNvPicPr>
            <a:picLocks noChangeAspect="1"/>
          </p:cNvPicPr>
          <p:nvPr/>
        </p:nvPicPr>
        <p:blipFill rotWithShape="1">
          <a:blip r:embed="rId2">
            <a:extLst>
              <a:ext uri="{28A0092B-C50C-407E-A947-70E740481C1C}">
                <a14:useLocalDpi xmlns:a14="http://schemas.microsoft.com/office/drawing/2010/main" val="0"/>
              </a:ext>
            </a:extLst>
          </a:blip>
          <a:srcRect t="678" r="9091" b="8413"/>
          <a:stretch/>
        </p:blipFill>
        <p:spPr>
          <a:xfrm>
            <a:off x="-2333" y="11"/>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8C8839-59D8-43C2-A950-86DA3A043004}"/>
              </a:ext>
            </a:extLst>
          </p:cNvPr>
          <p:cNvSpPr>
            <a:spLocks noGrp="1"/>
          </p:cNvSpPr>
          <p:nvPr>
            <p:ph type="title"/>
          </p:nvPr>
        </p:nvSpPr>
        <p:spPr>
          <a:xfrm>
            <a:off x="1203003" y="378040"/>
            <a:ext cx="2419086" cy="1043409"/>
          </a:xfrm>
        </p:spPr>
        <p:txBody>
          <a:bodyPr>
            <a:noAutofit/>
          </a:bodyPr>
          <a:lstStyle/>
          <a:p>
            <a:pPr algn="ctr"/>
            <a:r>
              <a:rPr lang="en-IE" b="1" dirty="0">
                <a:solidFill>
                  <a:schemeClr val="accent1"/>
                </a:solidFill>
              </a:rPr>
              <a:t>Oligopoly</a:t>
            </a:r>
            <a:br>
              <a:rPr lang="en-US" b="1" dirty="0">
                <a:solidFill>
                  <a:schemeClr val="accent1"/>
                </a:solidFill>
              </a:rPr>
            </a:br>
            <a:endParaRPr lang="en-IE" b="1" dirty="0">
              <a:solidFill>
                <a:schemeClr val="accent1"/>
              </a:solidFill>
            </a:endParaRPr>
          </a:p>
        </p:txBody>
      </p:sp>
      <p:sp>
        <p:nvSpPr>
          <p:cNvPr id="3" name="Content Placeholder 2">
            <a:extLst>
              <a:ext uri="{FF2B5EF4-FFF2-40B4-BE49-F238E27FC236}">
                <a16:creationId xmlns:a16="http://schemas.microsoft.com/office/drawing/2014/main" id="{3190D29D-7D2B-4450-A946-26D5C29B3F52}"/>
              </a:ext>
            </a:extLst>
          </p:cNvPr>
          <p:cNvSpPr>
            <a:spLocks noGrp="1"/>
          </p:cNvSpPr>
          <p:nvPr>
            <p:ph idx="1"/>
          </p:nvPr>
        </p:nvSpPr>
        <p:spPr>
          <a:xfrm>
            <a:off x="79898" y="1083077"/>
            <a:ext cx="5246703" cy="4208014"/>
          </a:xfrm>
        </p:spPr>
        <p:txBody>
          <a:bodyPr anchor="t">
            <a:normAutofit fontScale="70000" lnSpcReduction="20000"/>
          </a:bodyPr>
          <a:lstStyle/>
          <a:p>
            <a:pPr marL="171450" lvl="1" indent="-171450">
              <a:spcBef>
                <a:spcPts val="1000"/>
              </a:spcBef>
            </a:pPr>
            <a:r>
              <a:rPr lang="en-IE" sz="2300" dirty="0">
                <a:solidFill>
                  <a:schemeClr val="accent1"/>
                </a:solidFill>
              </a:rPr>
              <a:t>Exist when a few large producers control the market</a:t>
            </a:r>
          </a:p>
          <a:p>
            <a:pPr marL="171450" lvl="1" indent="-171450">
              <a:spcBef>
                <a:spcPts val="1000"/>
              </a:spcBef>
            </a:pPr>
            <a:r>
              <a:rPr lang="en-IE" sz="2300" dirty="0">
                <a:solidFill>
                  <a:schemeClr val="accent1"/>
                </a:solidFill>
              </a:rPr>
              <a:t>Number of firms can vary and products can be homogeneous or diversified </a:t>
            </a:r>
          </a:p>
          <a:p>
            <a:pPr marL="171450" lvl="1" indent="-171450">
              <a:spcBef>
                <a:spcPts val="1000"/>
              </a:spcBef>
            </a:pPr>
            <a:r>
              <a:rPr lang="en-IE" sz="2300" dirty="0">
                <a:solidFill>
                  <a:schemeClr val="accent1"/>
                </a:solidFill>
              </a:rPr>
              <a:t>Firms are interdependent – one firms actions must be followed by the others in the market</a:t>
            </a:r>
          </a:p>
          <a:p>
            <a:pPr marL="171450" lvl="1" indent="-171450">
              <a:spcBef>
                <a:spcPts val="1000"/>
              </a:spcBef>
            </a:pPr>
            <a:r>
              <a:rPr lang="en-IE" sz="2300" dirty="0">
                <a:solidFill>
                  <a:schemeClr val="accent1"/>
                </a:solidFill>
              </a:rPr>
              <a:t>Globalisation impact on domestic markets</a:t>
            </a:r>
          </a:p>
          <a:p>
            <a:pPr marL="171450" lvl="1" indent="-171450">
              <a:spcBef>
                <a:spcPts val="1000"/>
              </a:spcBef>
            </a:pPr>
            <a:r>
              <a:rPr lang="en-IE" sz="2300" dirty="0">
                <a:solidFill>
                  <a:schemeClr val="accent1"/>
                </a:solidFill>
              </a:rPr>
              <a:t>Five Firm Concentration</a:t>
            </a:r>
          </a:p>
          <a:p>
            <a:pPr marL="171450" lvl="1" indent="-171450">
              <a:lnSpc>
                <a:spcPct val="70000"/>
              </a:lnSpc>
              <a:spcBef>
                <a:spcPts val="1000"/>
              </a:spcBef>
            </a:pPr>
            <a:r>
              <a:rPr lang="en-IE" sz="2300" dirty="0">
                <a:solidFill>
                  <a:schemeClr val="accent1"/>
                </a:solidFill>
              </a:rPr>
              <a:t>Common </a:t>
            </a:r>
          </a:p>
          <a:p>
            <a:pPr marL="628650" lvl="2" indent="-171450">
              <a:lnSpc>
                <a:spcPct val="70000"/>
              </a:lnSpc>
              <a:spcBef>
                <a:spcPts val="1000"/>
              </a:spcBef>
            </a:pPr>
            <a:r>
              <a:rPr lang="en-IE" sz="1600" dirty="0">
                <a:solidFill>
                  <a:schemeClr val="accent1"/>
                </a:solidFill>
              </a:rPr>
              <a:t>Sugar</a:t>
            </a:r>
          </a:p>
          <a:p>
            <a:pPr marL="628650" lvl="2" indent="-171450">
              <a:lnSpc>
                <a:spcPct val="70000"/>
              </a:lnSpc>
              <a:spcBef>
                <a:spcPts val="1000"/>
              </a:spcBef>
            </a:pPr>
            <a:r>
              <a:rPr lang="en-IE" sz="1600" dirty="0">
                <a:solidFill>
                  <a:schemeClr val="accent1"/>
                </a:solidFill>
              </a:rPr>
              <a:t>Gas Distribution</a:t>
            </a:r>
          </a:p>
          <a:p>
            <a:pPr marL="628650" lvl="2" indent="-171450">
              <a:lnSpc>
                <a:spcPct val="70000"/>
              </a:lnSpc>
              <a:spcBef>
                <a:spcPts val="1000"/>
              </a:spcBef>
            </a:pPr>
            <a:r>
              <a:rPr lang="en-IE" sz="1600" dirty="0">
                <a:solidFill>
                  <a:schemeClr val="accent1"/>
                </a:solidFill>
              </a:rPr>
              <a:t>Oil &amp; Fats</a:t>
            </a:r>
          </a:p>
          <a:p>
            <a:pPr marL="628650" lvl="2" indent="-171450">
              <a:lnSpc>
                <a:spcPct val="70000"/>
              </a:lnSpc>
              <a:spcBef>
                <a:spcPts val="1000"/>
              </a:spcBef>
            </a:pPr>
            <a:r>
              <a:rPr lang="en-IE" sz="1600" dirty="0">
                <a:solidFill>
                  <a:schemeClr val="accent1"/>
                </a:solidFill>
              </a:rPr>
              <a:t>Tobacco</a:t>
            </a:r>
          </a:p>
          <a:p>
            <a:pPr marL="628650" lvl="2" indent="-171450">
              <a:lnSpc>
                <a:spcPct val="70000"/>
              </a:lnSpc>
              <a:spcBef>
                <a:spcPts val="1000"/>
              </a:spcBef>
            </a:pPr>
            <a:r>
              <a:rPr lang="en-IE" sz="1600" dirty="0">
                <a:solidFill>
                  <a:schemeClr val="accent1"/>
                </a:solidFill>
              </a:rPr>
              <a:t>Confectionery</a:t>
            </a:r>
          </a:p>
          <a:p>
            <a:pPr marL="171450" lvl="1" indent="-171450">
              <a:lnSpc>
                <a:spcPct val="70000"/>
              </a:lnSpc>
              <a:spcBef>
                <a:spcPts val="1000"/>
              </a:spcBef>
            </a:pPr>
            <a:r>
              <a:rPr lang="en-IE" sz="2000" dirty="0">
                <a:solidFill>
                  <a:schemeClr val="accent1"/>
                </a:solidFill>
              </a:rPr>
              <a:t>Least Common</a:t>
            </a:r>
          </a:p>
          <a:p>
            <a:pPr marL="628650" lvl="2" indent="-171450">
              <a:lnSpc>
                <a:spcPct val="70000"/>
              </a:lnSpc>
              <a:spcBef>
                <a:spcPts val="1000"/>
              </a:spcBef>
            </a:pPr>
            <a:r>
              <a:rPr lang="en-IE" sz="1600" dirty="0">
                <a:solidFill>
                  <a:schemeClr val="accent1"/>
                </a:solidFill>
              </a:rPr>
              <a:t>Metal Forging,</a:t>
            </a:r>
          </a:p>
          <a:p>
            <a:pPr marL="628650" lvl="2" indent="-171450">
              <a:lnSpc>
                <a:spcPct val="70000"/>
              </a:lnSpc>
              <a:spcBef>
                <a:spcPts val="1000"/>
              </a:spcBef>
            </a:pPr>
            <a:r>
              <a:rPr lang="en-IE" sz="1600" dirty="0">
                <a:solidFill>
                  <a:schemeClr val="accent1"/>
                </a:solidFill>
              </a:rPr>
              <a:t>Plastic</a:t>
            </a:r>
          </a:p>
          <a:p>
            <a:pPr marL="628650" lvl="2" indent="-171450">
              <a:lnSpc>
                <a:spcPct val="70000"/>
              </a:lnSpc>
              <a:spcBef>
                <a:spcPts val="1000"/>
              </a:spcBef>
            </a:pPr>
            <a:r>
              <a:rPr lang="en-IE" sz="1600" dirty="0">
                <a:solidFill>
                  <a:schemeClr val="accent1"/>
                </a:solidFill>
              </a:rPr>
              <a:t>Furniture Construction</a:t>
            </a:r>
          </a:p>
          <a:p>
            <a:pPr marL="628650" lvl="2" indent="-171450">
              <a:lnSpc>
                <a:spcPct val="70000"/>
              </a:lnSpc>
              <a:spcBef>
                <a:spcPts val="1000"/>
              </a:spcBef>
            </a:pPr>
            <a:r>
              <a:rPr lang="en-IE" sz="1600" dirty="0">
                <a:solidFill>
                  <a:schemeClr val="accent1"/>
                </a:solidFill>
              </a:rPr>
              <a:t>Structural Metal (UK 2004)</a:t>
            </a:r>
          </a:p>
          <a:p>
            <a:pPr marL="171450" lvl="1" indent="-171450">
              <a:lnSpc>
                <a:spcPct val="70000"/>
              </a:lnSpc>
              <a:spcBef>
                <a:spcPts val="1000"/>
              </a:spcBef>
            </a:pPr>
            <a:endParaRPr lang="en-IE" sz="2000" dirty="0">
              <a:solidFill>
                <a:schemeClr val="accent1"/>
              </a:solidFill>
            </a:endParaRPr>
          </a:p>
          <a:p>
            <a:endParaRPr lang="en-IE" sz="600" dirty="0"/>
          </a:p>
        </p:txBody>
      </p:sp>
    </p:spTree>
    <p:extLst>
      <p:ext uri="{BB962C8B-B14F-4D97-AF65-F5344CB8AC3E}">
        <p14:creationId xmlns:p14="http://schemas.microsoft.com/office/powerpoint/2010/main" val="3782506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541E3-B291-494E-84B1-7D686F42E685}"/>
              </a:ext>
            </a:extLst>
          </p:cNvPr>
          <p:cNvPicPr>
            <a:picLocks noChangeAspect="1"/>
          </p:cNvPicPr>
          <p:nvPr/>
        </p:nvPicPr>
        <p:blipFill rotWithShape="1">
          <a:blip r:embed="rId3">
            <a:extLst>
              <a:ext uri="{28A0092B-C50C-407E-A947-70E740481C1C}">
                <a14:useLocalDpi xmlns:a14="http://schemas.microsoft.com/office/drawing/2010/main" val="0"/>
              </a:ext>
            </a:extLst>
          </a:blip>
          <a:srcRect l="14" t="9091" r="10289"/>
          <a:stretch/>
        </p:blipFill>
        <p:spPr>
          <a:xfrm>
            <a:off x="-1" y="10"/>
            <a:ext cx="12192000" cy="6857990"/>
          </a:xfrm>
          <a:prstGeom prst="rect">
            <a:avLst/>
          </a:prstGeom>
        </p:spPr>
      </p:pic>
      <p:sp>
        <p:nvSpPr>
          <p:cNvPr id="34" name="Freeform: Shape 3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806158-08CB-44D3-98C0-E6BF168129DA}"/>
              </a:ext>
            </a:extLst>
          </p:cNvPr>
          <p:cNvSpPr>
            <a:spLocks noGrp="1"/>
          </p:cNvSpPr>
          <p:nvPr>
            <p:ph type="title"/>
          </p:nvPr>
        </p:nvSpPr>
        <p:spPr>
          <a:xfrm>
            <a:off x="101600" y="232937"/>
            <a:ext cx="4690965" cy="1043409"/>
          </a:xfrm>
        </p:spPr>
        <p:txBody>
          <a:bodyPr>
            <a:noAutofit/>
          </a:bodyPr>
          <a:lstStyle/>
          <a:p>
            <a:pPr algn="ctr"/>
            <a:r>
              <a:rPr lang="en-IE" b="1" dirty="0">
                <a:solidFill>
                  <a:schemeClr val="accent1"/>
                </a:solidFill>
              </a:rPr>
              <a:t>Monopsony &amp; Bilateral Monopoly</a:t>
            </a:r>
            <a:endParaRPr lang="en-GB" b="1" dirty="0">
              <a:solidFill>
                <a:schemeClr val="accent1"/>
              </a:solidFill>
            </a:endParaRPr>
          </a:p>
        </p:txBody>
      </p:sp>
      <p:sp>
        <p:nvSpPr>
          <p:cNvPr id="3" name="Content Placeholder 2">
            <a:extLst>
              <a:ext uri="{FF2B5EF4-FFF2-40B4-BE49-F238E27FC236}">
                <a16:creationId xmlns:a16="http://schemas.microsoft.com/office/drawing/2014/main" id="{FDD94CCE-576E-46D0-84FD-12E012A4B271}"/>
              </a:ext>
            </a:extLst>
          </p:cNvPr>
          <p:cNvSpPr>
            <a:spLocks noGrp="1"/>
          </p:cNvSpPr>
          <p:nvPr>
            <p:ph idx="1"/>
          </p:nvPr>
        </p:nvSpPr>
        <p:spPr>
          <a:xfrm>
            <a:off x="0" y="1774371"/>
            <a:ext cx="5049520" cy="4113493"/>
          </a:xfrm>
        </p:spPr>
        <p:txBody>
          <a:bodyPr anchor="t">
            <a:normAutofit/>
          </a:bodyPr>
          <a:lstStyle/>
          <a:p>
            <a:pPr marL="171450" lvl="1" indent="-171450">
              <a:lnSpc>
                <a:spcPct val="80000"/>
              </a:lnSpc>
              <a:spcBef>
                <a:spcPts val="1000"/>
              </a:spcBef>
            </a:pPr>
            <a:r>
              <a:rPr lang="en-IE" sz="2000" dirty="0">
                <a:solidFill>
                  <a:schemeClr val="accent1"/>
                </a:solidFill>
              </a:rPr>
              <a:t>Monopsony </a:t>
            </a:r>
          </a:p>
          <a:p>
            <a:pPr marL="628650" lvl="2" indent="-171450">
              <a:lnSpc>
                <a:spcPct val="80000"/>
              </a:lnSpc>
              <a:spcBef>
                <a:spcPts val="1000"/>
              </a:spcBef>
            </a:pPr>
            <a:r>
              <a:rPr lang="en-IE" sz="1600" dirty="0">
                <a:solidFill>
                  <a:schemeClr val="accent1"/>
                </a:solidFill>
              </a:rPr>
              <a:t>Market where there is monopoly buyer</a:t>
            </a:r>
          </a:p>
          <a:p>
            <a:pPr marL="628650" lvl="2" indent="-171450">
              <a:lnSpc>
                <a:spcPct val="80000"/>
              </a:lnSpc>
              <a:spcBef>
                <a:spcPts val="1000"/>
              </a:spcBef>
            </a:pPr>
            <a:r>
              <a:rPr lang="en-IE" sz="1600" dirty="0">
                <a:solidFill>
                  <a:schemeClr val="accent1"/>
                </a:solidFill>
              </a:rPr>
              <a:t>Normally Government or one of its agencies </a:t>
            </a:r>
          </a:p>
          <a:p>
            <a:pPr marL="628650" lvl="2" indent="-171450">
              <a:lnSpc>
                <a:spcPct val="80000"/>
              </a:lnSpc>
              <a:spcBef>
                <a:spcPts val="1000"/>
              </a:spcBef>
            </a:pPr>
            <a:r>
              <a:rPr lang="en-IE" sz="1600" dirty="0">
                <a:solidFill>
                  <a:schemeClr val="accent1"/>
                </a:solidFill>
              </a:rPr>
              <a:t>Health &amp; Pharmaceutical companies</a:t>
            </a:r>
          </a:p>
          <a:p>
            <a:pPr marL="628650" lvl="2" indent="-171450">
              <a:lnSpc>
                <a:spcPct val="80000"/>
              </a:lnSpc>
              <a:spcBef>
                <a:spcPts val="1000"/>
              </a:spcBef>
            </a:pPr>
            <a:r>
              <a:rPr lang="en-IE" sz="1600" dirty="0">
                <a:solidFill>
                  <a:schemeClr val="accent1"/>
                </a:solidFill>
              </a:rPr>
              <a:t>Silicon Valley a example of monopsony power in the labour market</a:t>
            </a:r>
          </a:p>
          <a:p>
            <a:pPr marL="171450" lvl="1" indent="-171450">
              <a:lnSpc>
                <a:spcPct val="80000"/>
              </a:lnSpc>
              <a:spcBef>
                <a:spcPts val="1000"/>
              </a:spcBef>
            </a:pPr>
            <a:r>
              <a:rPr lang="en-IE" sz="2000" dirty="0">
                <a:solidFill>
                  <a:schemeClr val="accent1"/>
                </a:solidFill>
              </a:rPr>
              <a:t>Bilateral Monopoly </a:t>
            </a:r>
          </a:p>
          <a:p>
            <a:pPr marL="628650" lvl="2" indent="-171450">
              <a:lnSpc>
                <a:spcPct val="80000"/>
              </a:lnSpc>
              <a:spcBef>
                <a:spcPts val="1000"/>
              </a:spcBef>
            </a:pPr>
            <a:r>
              <a:rPr lang="en-IE" sz="1600" dirty="0">
                <a:solidFill>
                  <a:schemeClr val="accent1"/>
                </a:solidFill>
              </a:rPr>
              <a:t>Market where a monopoly is selling to a monopsony </a:t>
            </a:r>
          </a:p>
          <a:p>
            <a:pPr marL="628650" lvl="2" indent="-171450">
              <a:lnSpc>
                <a:spcPct val="80000"/>
              </a:lnSpc>
              <a:spcBef>
                <a:spcPts val="1000"/>
              </a:spcBef>
            </a:pPr>
            <a:r>
              <a:rPr lang="en-IE" sz="1600" dirty="0">
                <a:solidFill>
                  <a:schemeClr val="accent1"/>
                </a:solidFill>
              </a:rPr>
              <a:t>Patented drugs from one pharmaceutical                         company </a:t>
            </a:r>
            <a:endParaRPr lang="en-GB" sz="1600" dirty="0">
              <a:solidFill>
                <a:schemeClr val="accent1"/>
              </a:solidFill>
            </a:endParaRPr>
          </a:p>
        </p:txBody>
      </p:sp>
    </p:spTree>
    <p:extLst>
      <p:ext uri="{BB962C8B-B14F-4D97-AF65-F5344CB8AC3E}">
        <p14:creationId xmlns:p14="http://schemas.microsoft.com/office/powerpoint/2010/main" val="1513734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DA87-D4FB-42F6-B24B-130E1A80F021}"/>
              </a:ext>
            </a:extLst>
          </p:cNvPr>
          <p:cNvSpPr>
            <a:spLocks noGrp="1"/>
          </p:cNvSpPr>
          <p:nvPr>
            <p:ph type="title"/>
          </p:nvPr>
        </p:nvSpPr>
        <p:spPr>
          <a:xfrm>
            <a:off x="1608110" y="186431"/>
            <a:ext cx="2767328" cy="941033"/>
          </a:xfrm>
        </p:spPr>
        <p:txBody>
          <a:bodyPr wrap="square" anchor="b">
            <a:normAutofit/>
          </a:bodyPr>
          <a:lstStyle/>
          <a:p>
            <a:pPr algn="ctr"/>
            <a:r>
              <a:rPr lang="en-IE" sz="4400" b="1" dirty="0">
                <a:solidFill>
                  <a:schemeClr val="accent1"/>
                </a:solidFill>
              </a:rPr>
              <a:t>Oligopoly</a:t>
            </a:r>
            <a:endParaRPr lang="en-GB" sz="4400" b="1" dirty="0">
              <a:solidFill>
                <a:schemeClr val="accent1"/>
              </a:solidFill>
            </a:endParaRPr>
          </a:p>
        </p:txBody>
      </p:sp>
      <p:sp>
        <p:nvSpPr>
          <p:cNvPr id="3" name="Content Placeholder 2">
            <a:extLst>
              <a:ext uri="{FF2B5EF4-FFF2-40B4-BE49-F238E27FC236}">
                <a16:creationId xmlns:a16="http://schemas.microsoft.com/office/drawing/2014/main" id="{0073CC06-B5DC-4BF5-A307-ABFBE05A4363}"/>
              </a:ext>
            </a:extLst>
          </p:cNvPr>
          <p:cNvSpPr>
            <a:spLocks noGrp="1"/>
          </p:cNvSpPr>
          <p:nvPr>
            <p:ph type="body" sz="half" idx="2"/>
          </p:nvPr>
        </p:nvSpPr>
        <p:spPr>
          <a:xfrm>
            <a:off x="0" y="1410311"/>
            <a:ext cx="5983549" cy="5421448"/>
          </a:xfrm>
        </p:spPr>
        <p:txBody>
          <a:bodyPr wrap="square" anchor="t">
            <a:normAutofit/>
          </a:bodyPr>
          <a:lstStyle/>
          <a:p>
            <a:r>
              <a:rPr lang="en-IE" b="1" dirty="0">
                <a:solidFill>
                  <a:schemeClr val="accent1"/>
                </a:solidFill>
              </a:rPr>
              <a:t>Price War</a:t>
            </a:r>
          </a:p>
          <a:p>
            <a:pPr marL="285750" indent="-285750">
              <a:buFont typeface="Arial" panose="020B0604020202020204" pitchFamily="34" charset="0"/>
              <a:buChar char="•"/>
            </a:pPr>
            <a:r>
              <a:rPr lang="en-IE" dirty="0">
                <a:solidFill>
                  <a:schemeClr val="accent1"/>
                </a:solidFill>
              </a:rPr>
              <a:t>Aim driving out competition &amp; emerge with a single firm (Monopoly)</a:t>
            </a:r>
          </a:p>
          <a:p>
            <a:pPr marL="285750" indent="-285750">
              <a:buFont typeface="Arial" panose="020B0604020202020204" pitchFamily="34" charset="0"/>
              <a:buChar char="•"/>
            </a:pPr>
            <a:r>
              <a:rPr lang="en-IE" dirty="0">
                <a:solidFill>
                  <a:schemeClr val="accent1"/>
                </a:solidFill>
              </a:rPr>
              <a:t>Risky - may lose</a:t>
            </a:r>
          </a:p>
          <a:p>
            <a:pPr marL="285750" indent="-285750">
              <a:buFont typeface="Arial" panose="020B0604020202020204" pitchFamily="34" charset="0"/>
              <a:buChar char="•"/>
            </a:pPr>
            <a:r>
              <a:rPr lang="en-IE" dirty="0">
                <a:solidFill>
                  <a:schemeClr val="accent1"/>
                </a:solidFill>
              </a:rPr>
              <a:t>Create vacuum whereby a more powerful rival emerges</a:t>
            </a:r>
          </a:p>
          <a:p>
            <a:r>
              <a:rPr lang="en-IE" b="1" dirty="0">
                <a:solidFill>
                  <a:schemeClr val="accent1"/>
                </a:solidFill>
              </a:rPr>
              <a:t>Non-Price Competition</a:t>
            </a:r>
          </a:p>
          <a:p>
            <a:pPr marL="285750" indent="-285750">
              <a:buFont typeface="Arial" panose="020B0604020202020204" pitchFamily="34" charset="0"/>
              <a:buChar char="•"/>
            </a:pPr>
            <a:r>
              <a:rPr lang="en-IE" dirty="0">
                <a:solidFill>
                  <a:schemeClr val="accent1"/>
                </a:solidFill>
              </a:rPr>
              <a:t>Compete on everything bar price – BOGOF</a:t>
            </a:r>
          </a:p>
          <a:p>
            <a:pPr marL="285750" indent="-285750">
              <a:buFont typeface="Arial" panose="020B0604020202020204" pitchFamily="34" charset="0"/>
              <a:buChar char="•"/>
            </a:pPr>
            <a:r>
              <a:rPr lang="en-IE" dirty="0">
                <a:solidFill>
                  <a:schemeClr val="accent1"/>
                </a:solidFill>
              </a:rPr>
              <a:t>Aim to gain marginal increase in market share</a:t>
            </a:r>
          </a:p>
          <a:p>
            <a:pPr marL="285750" indent="-285750">
              <a:buFont typeface="Arial" panose="020B0604020202020204" pitchFamily="34" charset="0"/>
              <a:buChar char="•"/>
            </a:pPr>
            <a:r>
              <a:rPr lang="en-IE" dirty="0">
                <a:solidFill>
                  <a:schemeClr val="accent1"/>
                </a:solidFill>
              </a:rPr>
              <a:t>Understanding the rules, limited war – result for customer almost impossible to compare prices – gas and electricity offers </a:t>
            </a:r>
          </a:p>
          <a:p>
            <a:r>
              <a:rPr lang="en-GB" b="1" dirty="0">
                <a:solidFill>
                  <a:schemeClr val="accent1"/>
                </a:solidFill>
              </a:rPr>
              <a:t>Price Leadership</a:t>
            </a:r>
          </a:p>
          <a:p>
            <a:pPr marL="285750" indent="-285750">
              <a:buFont typeface="Arial" panose="020B0604020202020204" pitchFamily="34" charset="0"/>
              <a:buChar char="•"/>
            </a:pPr>
            <a:r>
              <a:rPr lang="en-GB" dirty="0">
                <a:solidFill>
                  <a:schemeClr val="accent1"/>
                </a:solidFill>
              </a:rPr>
              <a:t>Unofficial market leader – if changes process the rest are likely to follow – legal if no collusion</a:t>
            </a:r>
          </a:p>
          <a:p>
            <a:r>
              <a:rPr lang="en-GB" b="1" dirty="0">
                <a:solidFill>
                  <a:schemeClr val="accent1"/>
                </a:solidFill>
              </a:rPr>
              <a:t>Game Theory</a:t>
            </a:r>
          </a:p>
          <a:p>
            <a:pPr marL="285750" indent="-285750">
              <a:buFont typeface="Arial" panose="020B0604020202020204" pitchFamily="34" charset="0"/>
              <a:buChar char="•"/>
            </a:pPr>
            <a:r>
              <a:rPr lang="en-GB" dirty="0">
                <a:solidFill>
                  <a:schemeClr val="accent1"/>
                </a:solidFill>
              </a:rPr>
              <a:t>Assumption of the nature of the environment &amp; behaviour of the competitors</a:t>
            </a:r>
          </a:p>
          <a:p>
            <a:pPr marL="285750" indent="-285750">
              <a:buFont typeface="Arial" panose="020B0604020202020204" pitchFamily="34" charset="0"/>
              <a:buChar char="•"/>
            </a:pPr>
            <a:r>
              <a:rPr lang="en-GB" dirty="0">
                <a:solidFill>
                  <a:schemeClr val="accent1"/>
                </a:solidFill>
              </a:rPr>
              <a:t>Maximax best combination &amp; Maximin worst will happen</a:t>
            </a:r>
          </a:p>
        </p:txBody>
      </p:sp>
      <p:pic>
        <p:nvPicPr>
          <p:cNvPr id="8" name="Picture 7" descr="A picture containing room&#10;&#10;Description automatically generated">
            <a:extLst>
              <a:ext uri="{FF2B5EF4-FFF2-40B4-BE49-F238E27FC236}">
                <a16:creationId xmlns:a16="http://schemas.microsoft.com/office/drawing/2014/main" id="{C549D5E0-284E-499D-A93E-95CB2822A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6241"/>
            <a:ext cx="5890260" cy="6858000"/>
          </a:xfrm>
          <a:prstGeom prst="rect">
            <a:avLst/>
          </a:prstGeom>
        </p:spPr>
      </p:pic>
    </p:spTree>
    <p:extLst>
      <p:ext uri="{BB962C8B-B14F-4D97-AF65-F5344CB8AC3E}">
        <p14:creationId xmlns:p14="http://schemas.microsoft.com/office/powerpoint/2010/main" val="2404074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womans face&#10;&#10;Description automatically generated">
            <a:extLst>
              <a:ext uri="{FF2B5EF4-FFF2-40B4-BE49-F238E27FC236}">
                <a16:creationId xmlns:a16="http://schemas.microsoft.com/office/drawing/2014/main" id="{7DB852B1-EB79-47AE-8EAD-10B5CD936D01}"/>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9091"/>
          <a:stretch/>
        </p:blipFill>
        <p:spPr>
          <a:xfrm>
            <a:off x="20" y="10"/>
            <a:ext cx="12191980" cy="6857990"/>
          </a:xfrm>
          <a:prstGeom prst="rect">
            <a:avLst/>
          </a:prstGeom>
          <a:noFill/>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FDF0A81-3334-468A-9107-F0F439BD12D7}"/>
              </a:ext>
            </a:extLst>
          </p:cNvPr>
          <p:cNvSpPr>
            <a:spLocks noGrp="1"/>
          </p:cNvSpPr>
          <p:nvPr>
            <p:ph type="title"/>
          </p:nvPr>
        </p:nvSpPr>
        <p:spPr>
          <a:xfrm>
            <a:off x="-2333" y="466395"/>
            <a:ext cx="4815218" cy="1043409"/>
          </a:xfrm>
        </p:spPr>
        <p:txBody>
          <a:bodyPr>
            <a:noAutofit/>
          </a:bodyPr>
          <a:lstStyle/>
          <a:p>
            <a:pPr algn="ctr"/>
            <a:r>
              <a:rPr lang="en-IE" sz="4000" b="1" dirty="0">
                <a:solidFill>
                  <a:schemeClr val="accent1"/>
                </a:solidFill>
              </a:rPr>
              <a:t>Monopoly &amp; Antitrust Lawsuits</a:t>
            </a:r>
            <a:br>
              <a:rPr lang="en-IE" sz="4000" b="1" dirty="0"/>
            </a:br>
            <a:endParaRPr lang="en-IE" sz="4000" dirty="0"/>
          </a:p>
        </p:txBody>
      </p:sp>
      <p:sp>
        <p:nvSpPr>
          <p:cNvPr id="6" name="Content Placeholder 5">
            <a:extLst>
              <a:ext uri="{FF2B5EF4-FFF2-40B4-BE49-F238E27FC236}">
                <a16:creationId xmlns:a16="http://schemas.microsoft.com/office/drawing/2014/main" id="{C8C0ECD9-E0DA-46B0-9E27-FFF01B08544F}"/>
              </a:ext>
            </a:extLst>
          </p:cNvPr>
          <p:cNvSpPr>
            <a:spLocks noGrp="1"/>
          </p:cNvSpPr>
          <p:nvPr>
            <p:ph idx="1"/>
          </p:nvPr>
        </p:nvSpPr>
        <p:spPr>
          <a:xfrm>
            <a:off x="-2333" y="1308857"/>
            <a:ext cx="5439526" cy="4039339"/>
          </a:xfrm>
        </p:spPr>
        <p:txBody>
          <a:bodyPr anchor="t">
            <a:normAutofit/>
          </a:bodyPr>
          <a:lstStyle/>
          <a:p>
            <a:pPr marL="171450" lvl="1" indent="-171450">
              <a:lnSpc>
                <a:spcPct val="80000"/>
              </a:lnSpc>
              <a:spcBef>
                <a:spcPts val="1000"/>
              </a:spcBef>
            </a:pPr>
            <a:r>
              <a:rPr lang="en-IE" sz="1600" dirty="0">
                <a:solidFill>
                  <a:schemeClr val="accent1"/>
                </a:solidFill>
              </a:rPr>
              <a:t>Apple App Store Policies</a:t>
            </a:r>
          </a:p>
          <a:p>
            <a:pPr marL="171450" lvl="1" indent="-171450">
              <a:lnSpc>
                <a:spcPct val="80000"/>
              </a:lnSpc>
              <a:spcBef>
                <a:spcPts val="1000"/>
              </a:spcBef>
            </a:pPr>
            <a:r>
              <a:rPr lang="en-IE" sz="1600" dirty="0">
                <a:solidFill>
                  <a:schemeClr val="accent1"/>
                </a:solidFill>
              </a:rPr>
              <a:t>2020 Apple removes Epic Games’ battle </a:t>
            </a:r>
            <a:r>
              <a:rPr lang="en-IE" sz="1600" dirty="0" err="1">
                <a:solidFill>
                  <a:schemeClr val="accent1"/>
                </a:solidFill>
              </a:rPr>
              <a:t>royale</a:t>
            </a:r>
            <a:r>
              <a:rPr lang="en-IE" sz="1600" dirty="0">
                <a:solidFill>
                  <a:schemeClr val="accent1"/>
                </a:solidFill>
              </a:rPr>
              <a:t> game Fortnite from the App Store after the developer implemented its own in-app payment system. Bypassed Apple’s standard 30% fee</a:t>
            </a:r>
          </a:p>
          <a:p>
            <a:pPr marL="171450" lvl="1" indent="-171450">
              <a:lnSpc>
                <a:spcPct val="80000"/>
              </a:lnSpc>
              <a:spcBef>
                <a:spcPts val="1000"/>
              </a:spcBef>
            </a:pPr>
            <a:r>
              <a:rPr lang="en-IE" sz="1600" dirty="0">
                <a:solidFill>
                  <a:schemeClr val="accent1"/>
                </a:solidFill>
              </a:rPr>
              <a:t>Response</a:t>
            </a:r>
          </a:p>
          <a:p>
            <a:pPr marL="628650" lvl="2" indent="-171450">
              <a:lnSpc>
                <a:spcPct val="80000"/>
              </a:lnSpc>
              <a:spcBef>
                <a:spcPts val="1000"/>
              </a:spcBef>
            </a:pPr>
            <a:r>
              <a:rPr lang="en-IE" sz="1200" dirty="0">
                <a:solidFill>
                  <a:schemeClr val="accent1"/>
                </a:solidFill>
              </a:rPr>
              <a:t>Antitrust lawsuit seeking to establish Apple’s App Store as a monopoly </a:t>
            </a:r>
          </a:p>
          <a:p>
            <a:pPr marL="628650" lvl="2" indent="-171450">
              <a:lnSpc>
                <a:spcPct val="80000"/>
              </a:lnSpc>
              <a:spcBef>
                <a:spcPts val="1000"/>
              </a:spcBef>
            </a:pPr>
            <a:r>
              <a:rPr lang="en-IE" sz="1200" dirty="0">
                <a:solidFill>
                  <a:schemeClr val="accent1"/>
                </a:solidFill>
              </a:rPr>
              <a:t>Protest video that aired on YouTube and within Fortnite itself </a:t>
            </a:r>
          </a:p>
          <a:p>
            <a:pPr marL="171450" lvl="1" indent="-171450">
              <a:lnSpc>
                <a:spcPct val="80000"/>
              </a:lnSpc>
              <a:spcBef>
                <a:spcPts val="1000"/>
              </a:spcBef>
            </a:pPr>
            <a:r>
              <a:rPr lang="en-IE" sz="1600" dirty="0">
                <a:solidFill>
                  <a:schemeClr val="accent1"/>
                </a:solidFill>
              </a:rPr>
              <a:t>Two ongoing antitrust investigations into Apple conducted by the European Union, launched after Spotify and other app makers protested App Store policies</a:t>
            </a:r>
          </a:p>
          <a:p>
            <a:pPr marL="171450" lvl="1" indent="-171450">
              <a:lnSpc>
                <a:spcPct val="80000"/>
              </a:lnSpc>
              <a:spcBef>
                <a:spcPts val="1000"/>
              </a:spcBef>
            </a:pPr>
            <a:r>
              <a:rPr lang="en-IE" sz="1600" dirty="0">
                <a:solidFill>
                  <a:schemeClr val="accent1"/>
                </a:solidFill>
              </a:rPr>
              <a:t>Further criticism how it applies its guidelines – unfair                                  and may in fact be designed to benefit Apple over                              its competitors (Amazon)</a:t>
            </a:r>
          </a:p>
          <a:p>
            <a:pPr marL="171450" lvl="1" indent="-171450">
              <a:lnSpc>
                <a:spcPct val="80000"/>
              </a:lnSpc>
              <a:spcBef>
                <a:spcPts val="1000"/>
              </a:spcBef>
            </a:pPr>
            <a:r>
              <a:rPr lang="en-IE" sz="1600" dirty="0">
                <a:solidFill>
                  <a:schemeClr val="accent1"/>
                </a:solidFill>
              </a:rPr>
              <a:t>Issue similar with Google - game removed                                                from Play Store</a:t>
            </a:r>
          </a:p>
          <a:p>
            <a:endParaRPr lang="en-IE" sz="900" dirty="0"/>
          </a:p>
        </p:txBody>
      </p:sp>
      <p:sp>
        <p:nvSpPr>
          <p:cNvPr id="10" name="Rectangle 9">
            <a:extLst>
              <a:ext uri="{FF2B5EF4-FFF2-40B4-BE49-F238E27FC236}">
                <a16:creationId xmlns:a16="http://schemas.microsoft.com/office/drawing/2014/main" id="{7A3BED1F-DEBB-4A80-AF24-C0E2AE4C2FE3}"/>
              </a:ext>
            </a:extLst>
          </p:cNvPr>
          <p:cNvSpPr/>
          <p:nvPr/>
        </p:nvSpPr>
        <p:spPr>
          <a:xfrm>
            <a:off x="7604275" y="6611769"/>
            <a:ext cx="4587725" cy="246221"/>
          </a:xfrm>
          <a:prstGeom prst="rect">
            <a:avLst/>
          </a:prstGeom>
        </p:spPr>
        <p:txBody>
          <a:bodyPr wrap="square">
            <a:spAutoFit/>
          </a:bodyPr>
          <a:lstStyle/>
          <a:p>
            <a:r>
              <a:rPr lang="en-IE" sz="1000" dirty="0">
                <a:solidFill>
                  <a:schemeClr val="bg1"/>
                </a:solidFill>
                <a:hlinkClick r:id="rId3">
                  <a:extLst>
                    <a:ext uri="{A12FA001-AC4F-418D-AE19-62706E023703}">
                      <ahyp:hlinkClr xmlns:ahyp="http://schemas.microsoft.com/office/drawing/2018/hyperlinkcolor" val="tx"/>
                    </a:ext>
                  </a:extLst>
                </a:hlinkClick>
              </a:rPr>
              <a:t>https://edition.cnn.com/2020/08/13/tech/fortnite-apple-store-removed/index.html</a:t>
            </a:r>
            <a:endParaRPr lang="en-IE" sz="1000" dirty="0">
              <a:solidFill>
                <a:schemeClr val="bg1"/>
              </a:solidFill>
            </a:endParaRPr>
          </a:p>
        </p:txBody>
      </p:sp>
    </p:spTree>
    <p:extLst>
      <p:ext uri="{BB962C8B-B14F-4D97-AF65-F5344CB8AC3E}">
        <p14:creationId xmlns:p14="http://schemas.microsoft.com/office/powerpoint/2010/main" val="3410912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3CD3-E8A4-41F6-A686-0FA1E65ABB1F}"/>
              </a:ext>
            </a:extLst>
          </p:cNvPr>
          <p:cNvSpPr>
            <a:spLocks noGrp="1"/>
          </p:cNvSpPr>
          <p:nvPr>
            <p:ph type="title"/>
          </p:nvPr>
        </p:nvSpPr>
        <p:spPr>
          <a:xfrm>
            <a:off x="838200" y="0"/>
            <a:ext cx="10515600" cy="1325563"/>
          </a:xfrm>
        </p:spPr>
        <p:txBody>
          <a:bodyPr/>
          <a:lstStyle/>
          <a:p>
            <a:pPr algn="ctr"/>
            <a:r>
              <a:rPr lang="en-IE" b="1" dirty="0">
                <a:solidFill>
                  <a:schemeClr val="accent1"/>
                </a:solidFill>
              </a:rPr>
              <a:t>Large Organisation Stakeholders (Revision)</a:t>
            </a:r>
          </a:p>
        </p:txBody>
      </p:sp>
      <p:graphicFrame>
        <p:nvGraphicFramePr>
          <p:cNvPr id="5" name="Content Placeholder 4">
            <a:extLst>
              <a:ext uri="{FF2B5EF4-FFF2-40B4-BE49-F238E27FC236}">
                <a16:creationId xmlns:a16="http://schemas.microsoft.com/office/drawing/2014/main" id="{A6CDD8C0-6507-4DDC-B722-BB2A78B046BD}"/>
              </a:ext>
            </a:extLst>
          </p:cNvPr>
          <p:cNvGraphicFramePr>
            <a:graphicFrameLocks noGrp="1"/>
          </p:cNvGraphicFramePr>
          <p:nvPr>
            <p:ph idx="1"/>
            <p:extLst>
              <p:ext uri="{D42A27DB-BD31-4B8C-83A1-F6EECF244321}">
                <p14:modId xmlns:p14="http://schemas.microsoft.com/office/powerpoint/2010/main" val="2479023332"/>
              </p:ext>
            </p:extLst>
          </p:nvPr>
        </p:nvGraphicFramePr>
        <p:xfrm>
          <a:off x="175704" y="994299"/>
          <a:ext cx="12016296" cy="5863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CFD2CCC-42F1-44CB-9717-227AFD38A773}"/>
              </a:ext>
            </a:extLst>
          </p:cNvPr>
          <p:cNvSpPr txBox="1"/>
          <p:nvPr/>
        </p:nvSpPr>
        <p:spPr>
          <a:xfrm>
            <a:off x="6669348" y="6519446"/>
            <a:ext cx="5638061" cy="338554"/>
          </a:xfrm>
          <a:prstGeom prst="rect">
            <a:avLst/>
          </a:prstGeom>
          <a:noFill/>
        </p:spPr>
        <p:txBody>
          <a:bodyPr wrap="square">
            <a:spAutoFit/>
          </a:bodyPr>
          <a:lstStyle/>
          <a:p>
            <a:r>
              <a:rPr lang="en-GB" sz="800" b="0" i="0" dirty="0">
                <a:solidFill>
                  <a:schemeClr val="accent1"/>
                </a:solidFill>
                <a:effectLst/>
                <a:latin typeface="Roboto" panose="02000000000000000000" pitchFamily="2" charset="0"/>
              </a:rPr>
              <a:t>Adapted from R. E. Freeman, Strategic Management: A Stakeholder Approach , Pitman, 1984. Copyright 1984 by R. Edward Freeman. Johnson, Whittington and Scholes , Exploring Strategy, 9</a:t>
            </a:r>
            <a:r>
              <a:rPr lang="en-GB" sz="800" b="0" i="0" baseline="30000" dirty="0">
                <a:solidFill>
                  <a:schemeClr val="accent1"/>
                </a:solidFill>
                <a:effectLst/>
                <a:latin typeface="Roboto" panose="02000000000000000000" pitchFamily="2" charset="0"/>
              </a:rPr>
              <a:t>th</a:t>
            </a:r>
            <a:r>
              <a:rPr lang="en-GB" sz="800" b="0" i="0" dirty="0">
                <a:solidFill>
                  <a:schemeClr val="accent1"/>
                </a:solidFill>
                <a:effectLst/>
                <a:latin typeface="Roboto" panose="02000000000000000000" pitchFamily="2" charset="0"/>
              </a:rPr>
              <a:t> Edition, © Pearson Education Limited 2011</a:t>
            </a:r>
            <a:endParaRPr lang="en-IE" sz="800" dirty="0">
              <a:solidFill>
                <a:schemeClr val="accent1"/>
              </a:solidFill>
            </a:endParaRPr>
          </a:p>
        </p:txBody>
      </p:sp>
    </p:spTree>
    <p:extLst>
      <p:ext uri="{BB962C8B-B14F-4D97-AF65-F5344CB8AC3E}">
        <p14:creationId xmlns:p14="http://schemas.microsoft.com/office/powerpoint/2010/main" val="296781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bubble chart&#10;&#10;Description automatically generated">
            <a:extLst>
              <a:ext uri="{FF2B5EF4-FFF2-40B4-BE49-F238E27FC236}">
                <a16:creationId xmlns:a16="http://schemas.microsoft.com/office/drawing/2014/main" id="{84D06481-AB79-4052-B5EA-5E01EB130E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8996" y="643467"/>
            <a:ext cx="8074008" cy="5571066"/>
          </a:xfrm>
          <a:prstGeom prst="rect">
            <a:avLst/>
          </a:prstGeom>
        </p:spPr>
      </p:pic>
    </p:spTree>
    <p:extLst>
      <p:ext uri="{BB962C8B-B14F-4D97-AF65-F5344CB8AC3E}">
        <p14:creationId xmlns:p14="http://schemas.microsoft.com/office/powerpoint/2010/main" val="3942029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19D8B3B3-830B-47A9-981F-4094DFEE4954}"/>
              </a:ext>
            </a:extLst>
          </p:cNvPr>
          <p:cNvSpPr>
            <a:spLocks noGrp="1"/>
          </p:cNvSpPr>
          <p:nvPr>
            <p:ph type="title"/>
          </p:nvPr>
        </p:nvSpPr>
        <p:spPr>
          <a:xfrm>
            <a:off x="311583" y="228662"/>
            <a:ext cx="4740939" cy="1162050"/>
          </a:xfrm>
        </p:spPr>
        <p:txBody>
          <a:bodyPr wrap="square" anchor="b">
            <a:noAutofit/>
          </a:bodyPr>
          <a:lstStyle/>
          <a:p>
            <a:pPr algn="ctr"/>
            <a:r>
              <a:rPr lang="en-IE" sz="4400" b="1" dirty="0">
                <a:solidFill>
                  <a:schemeClr val="accent1"/>
                </a:solidFill>
              </a:rPr>
              <a:t>Strategic Responses</a:t>
            </a:r>
            <a:endParaRPr lang="en-US" sz="4400" b="1" dirty="0">
              <a:solidFill>
                <a:schemeClr val="accent1"/>
              </a:solidFill>
            </a:endParaRPr>
          </a:p>
        </p:txBody>
      </p:sp>
      <p:pic>
        <p:nvPicPr>
          <p:cNvPr id="9" name="Content Placeholder 8" descr="A screenshot of a cell phone&#10;&#10;Description automatically generated">
            <a:extLst>
              <a:ext uri="{FF2B5EF4-FFF2-40B4-BE49-F238E27FC236}">
                <a16:creationId xmlns:a16="http://schemas.microsoft.com/office/drawing/2014/main" id="{E405AB72-C697-4BC8-83A1-3E22819F32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2448" y="0"/>
            <a:ext cx="5195553" cy="6876202"/>
          </a:xfrm>
          <a:noFill/>
        </p:spPr>
      </p:pic>
      <p:sp>
        <p:nvSpPr>
          <p:cNvPr id="3" name="Content Placeholder 2">
            <a:extLst>
              <a:ext uri="{FF2B5EF4-FFF2-40B4-BE49-F238E27FC236}">
                <a16:creationId xmlns:a16="http://schemas.microsoft.com/office/drawing/2014/main" id="{159157C3-636C-4C62-9B82-F25EDF43E4E8}"/>
              </a:ext>
            </a:extLst>
          </p:cNvPr>
          <p:cNvSpPr>
            <a:spLocks noGrp="1"/>
          </p:cNvSpPr>
          <p:nvPr>
            <p:ph type="body" sz="half" idx="2"/>
          </p:nvPr>
        </p:nvSpPr>
        <p:spPr>
          <a:xfrm>
            <a:off x="-41911" y="1816839"/>
            <a:ext cx="5447928" cy="5329684"/>
          </a:xfrm>
        </p:spPr>
        <p:txBody>
          <a:bodyPr wrap="square" anchor="t">
            <a:normAutofit/>
          </a:bodyPr>
          <a:lstStyle/>
          <a:p>
            <a:pPr marL="285750" indent="-285750">
              <a:buFont typeface="Arial" panose="020B0604020202020204" pitchFamily="34" charset="0"/>
              <a:buChar char="•"/>
            </a:pPr>
            <a:r>
              <a:rPr lang="en-IE" sz="2800" dirty="0">
                <a:solidFill>
                  <a:schemeClr val="accent1"/>
                </a:solidFill>
              </a:rPr>
              <a:t>If not in an Monopoly or Oligopoly &amp; not in a position to mange its environment / competition organisations have two choices;</a:t>
            </a:r>
          </a:p>
          <a:p>
            <a:pPr marL="285750" indent="-285750">
              <a:buFont typeface="Arial" panose="020B0604020202020204" pitchFamily="34" charset="0"/>
              <a:buChar char="•"/>
            </a:pPr>
            <a:r>
              <a:rPr lang="en-IE" sz="2800" dirty="0" err="1">
                <a:solidFill>
                  <a:schemeClr val="accent1"/>
                </a:solidFill>
              </a:rPr>
              <a:t>Opt</a:t>
            </a:r>
            <a:r>
              <a:rPr lang="en-IE" sz="2800" dirty="0">
                <a:solidFill>
                  <a:schemeClr val="accent1"/>
                </a:solidFill>
              </a:rPr>
              <a:t> for low price or</a:t>
            </a:r>
          </a:p>
          <a:p>
            <a:pPr marL="285750" indent="-285750">
              <a:buFont typeface="Arial" panose="020B0604020202020204" pitchFamily="34" charset="0"/>
              <a:buChar char="•"/>
            </a:pPr>
            <a:r>
              <a:rPr lang="en-IE" sz="2800" dirty="0" err="1">
                <a:solidFill>
                  <a:schemeClr val="accent1"/>
                </a:solidFill>
              </a:rPr>
              <a:t>Opt</a:t>
            </a:r>
            <a:r>
              <a:rPr lang="en-IE" sz="2800" dirty="0">
                <a:solidFill>
                  <a:schemeClr val="accent1"/>
                </a:solidFill>
              </a:rPr>
              <a:t> for differentiations</a:t>
            </a:r>
          </a:p>
          <a:p>
            <a:pPr marL="285750" indent="-285750">
              <a:buFont typeface="Arial" panose="020B0604020202020204" pitchFamily="34" charset="0"/>
              <a:buChar char="•"/>
            </a:pPr>
            <a:r>
              <a:rPr lang="en-IE" sz="2800" dirty="0">
                <a:solidFill>
                  <a:schemeClr val="accent1"/>
                </a:solidFill>
              </a:rPr>
              <a:t>Aldi / Lidl –v- Marks and Spencer</a:t>
            </a:r>
          </a:p>
          <a:p>
            <a:pPr marL="285750" indent="-285750">
              <a:buFont typeface="Arial" panose="020B0604020202020204" pitchFamily="34" charset="0"/>
              <a:buChar char="•"/>
            </a:pPr>
            <a:r>
              <a:rPr lang="en-IE" sz="2800" dirty="0">
                <a:solidFill>
                  <a:schemeClr val="accent1"/>
                </a:solidFill>
              </a:rPr>
              <a:t>Ryanair –v- Etihad </a:t>
            </a:r>
          </a:p>
          <a:p>
            <a:endParaRPr lang="en-IE" sz="900" dirty="0">
              <a:hlinkClick r:id="rId3"/>
            </a:endParaRPr>
          </a:p>
        </p:txBody>
      </p:sp>
      <p:sp>
        <p:nvSpPr>
          <p:cNvPr id="10" name="Rectangle 9">
            <a:extLst>
              <a:ext uri="{FF2B5EF4-FFF2-40B4-BE49-F238E27FC236}">
                <a16:creationId xmlns:a16="http://schemas.microsoft.com/office/drawing/2014/main" id="{66B8328C-DF33-4469-AFE7-6ADC10647E50}"/>
              </a:ext>
            </a:extLst>
          </p:cNvPr>
          <p:cNvSpPr/>
          <p:nvPr/>
        </p:nvSpPr>
        <p:spPr>
          <a:xfrm>
            <a:off x="5605311" y="6211670"/>
            <a:ext cx="4929824" cy="646331"/>
          </a:xfrm>
          <a:prstGeom prst="rect">
            <a:avLst/>
          </a:prstGeom>
        </p:spPr>
        <p:txBody>
          <a:bodyPr wrap="square">
            <a:spAutoFit/>
          </a:bodyPr>
          <a:lstStyle/>
          <a:p>
            <a:endParaRPr lang="en-IE" dirty="0">
              <a:hlinkClick r:id="rId3"/>
            </a:endParaRPr>
          </a:p>
          <a:p>
            <a:r>
              <a:rPr lang="en-IE" sz="900" dirty="0">
                <a:hlinkClick r:id="rId3"/>
              </a:rPr>
              <a:t>https://www.dailymail.co.uk/news/article-2902084/Budget-supermarkets-strike-blow-against-big-boys-15-item-shopping-basket-Aldi-proves-1-87-cheaper-closest-rival-Asda.html</a:t>
            </a:r>
            <a:endParaRPr lang="en-GB" sz="900" dirty="0"/>
          </a:p>
        </p:txBody>
      </p:sp>
    </p:spTree>
    <p:extLst>
      <p:ext uri="{BB962C8B-B14F-4D97-AF65-F5344CB8AC3E}">
        <p14:creationId xmlns:p14="http://schemas.microsoft.com/office/powerpoint/2010/main" val="3431654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A1FF6-3013-4DD2-9B40-CCB7EDBB87D2}"/>
              </a:ext>
            </a:extLst>
          </p:cNvPr>
          <p:cNvSpPr>
            <a:spLocks noGrp="1"/>
          </p:cNvSpPr>
          <p:nvPr>
            <p:ph type="title"/>
          </p:nvPr>
        </p:nvSpPr>
        <p:spPr/>
        <p:txBody>
          <a:bodyPr/>
          <a:lstStyle/>
          <a:p>
            <a:pPr algn="ctr"/>
            <a:r>
              <a:rPr lang="en-IE" b="1" dirty="0">
                <a:solidFill>
                  <a:schemeClr val="accent1"/>
                </a:solidFill>
              </a:rPr>
              <a:t>Pricing Strategy Nagle &amp; Holden (2002)</a:t>
            </a:r>
            <a:endParaRPr lang="en-GB" b="1" dirty="0">
              <a:solidFill>
                <a:schemeClr val="accent1"/>
              </a:solidFill>
            </a:endParaRPr>
          </a:p>
        </p:txBody>
      </p:sp>
      <p:graphicFrame>
        <p:nvGraphicFramePr>
          <p:cNvPr id="5" name="Content Placeholder 4">
            <a:extLst>
              <a:ext uri="{FF2B5EF4-FFF2-40B4-BE49-F238E27FC236}">
                <a16:creationId xmlns:a16="http://schemas.microsoft.com/office/drawing/2014/main" id="{1AAFA586-4B6A-4EEF-A7C9-6A64B6269E23}"/>
              </a:ext>
            </a:extLst>
          </p:cNvPr>
          <p:cNvGraphicFramePr>
            <a:graphicFrameLocks noGrp="1"/>
          </p:cNvGraphicFramePr>
          <p:nvPr>
            <p:ph idx="1"/>
            <p:extLst>
              <p:ext uri="{D42A27DB-BD31-4B8C-83A1-F6EECF244321}">
                <p14:modId xmlns:p14="http://schemas.microsoft.com/office/powerpoint/2010/main" val="1469925515"/>
              </p:ext>
            </p:extLst>
          </p:nvPr>
        </p:nvGraphicFramePr>
        <p:xfrm>
          <a:off x="1084555" y="1690688"/>
          <a:ext cx="9542016" cy="4983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8856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8A5ACDE5-614E-4C0E-8EC4-BC6A11A74538}"/>
              </a:ext>
            </a:extLst>
          </p:cNvPr>
          <p:cNvPicPr>
            <a:picLocks noChangeAspect="1"/>
          </p:cNvPicPr>
          <p:nvPr/>
        </p:nvPicPr>
        <p:blipFill rotWithShape="1">
          <a:blip r:embed="rId2">
            <a:extLst>
              <a:ext uri="{28A0092B-C50C-407E-A947-70E740481C1C}">
                <a14:useLocalDpi xmlns:a14="http://schemas.microsoft.com/office/drawing/2010/main" val="0"/>
              </a:ext>
            </a:extLst>
          </a:blip>
          <a:srcRect t="14151" r="9091" b="8952"/>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96CE7F-22F2-441C-9491-6E5C17EA6F5E}"/>
              </a:ext>
            </a:extLst>
          </p:cNvPr>
          <p:cNvSpPr>
            <a:spLocks noGrp="1"/>
          </p:cNvSpPr>
          <p:nvPr>
            <p:ph type="title"/>
          </p:nvPr>
        </p:nvSpPr>
        <p:spPr>
          <a:xfrm>
            <a:off x="260120" y="287551"/>
            <a:ext cx="4062643" cy="1043409"/>
          </a:xfrm>
        </p:spPr>
        <p:txBody>
          <a:bodyPr>
            <a:normAutofit fontScale="90000"/>
          </a:bodyPr>
          <a:lstStyle/>
          <a:p>
            <a:pPr algn="ctr"/>
            <a:r>
              <a:rPr lang="en-US" sz="4900" b="1" dirty="0">
                <a:solidFill>
                  <a:schemeClr val="accent1"/>
                </a:solidFill>
              </a:rPr>
              <a:t>Alternative Pricing Strategies </a:t>
            </a:r>
            <a:br>
              <a:rPr lang="en-US" sz="2500" b="1" dirty="0"/>
            </a:br>
            <a:endParaRPr lang="en-IE" sz="2500" dirty="0"/>
          </a:p>
        </p:txBody>
      </p:sp>
      <p:sp>
        <p:nvSpPr>
          <p:cNvPr id="4" name="Content Placeholder 3">
            <a:extLst>
              <a:ext uri="{FF2B5EF4-FFF2-40B4-BE49-F238E27FC236}">
                <a16:creationId xmlns:a16="http://schemas.microsoft.com/office/drawing/2014/main" id="{649945B5-3CDE-4F4F-8AEA-F6C10F9A8C86}"/>
              </a:ext>
            </a:extLst>
          </p:cNvPr>
          <p:cNvSpPr>
            <a:spLocks noGrp="1"/>
          </p:cNvSpPr>
          <p:nvPr>
            <p:ph idx="1"/>
          </p:nvPr>
        </p:nvSpPr>
        <p:spPr>
          <a:xfrm>
            <a:off x="0" y="1330960"/>
            <a:ext cx="5283200" cy="4155440"/>
          </a:xfrm>
          <a:prstGeom prst="rect">
            <a:avLst/>
          </a:prstGeom>
        </p:spPr>
        <p:txBody>
          <a:bodyPr vert="horz" lIns="91440" tIns="45720" rIns="91440" bIns="45720" rtlCol="0" anchor="t">
            <a:normAutofit fontScale="92500" lnSpcReduction="20000"/>
          </a:bodyPr>
          <a:lstStyle/>
          <a:p>
            <a:pPr marL="0" lvl="1" indent="-171450">
              <a:lnSpc>
                <a:spcPct val="120000"/>
              </a:lnSpc>
              <a:spcBef>
                <a:spcPts val="0"/>
              </a:spcBef>
              <a:spcAft>
                <a:spcPts val="600"/>
              </a:spcAft>
            </a:pPr>
            <a:r>
              <a:rPr lang="en-US" sz="1900" dirty="0">
                <a:solidFill>
                  <a:schemeClr val="accent1"/>
                </a:solidFill>
              </a:rPr>
              <a:t>Premium - Unique brand</a:t>
            </a:r>
          </a:p>
          <a:p>
            <a:pPr marL="180000" lvl="1" indent="-171450">
              <a:lnSpc>
                <a:spcPct val="120000"/>
              </a:lnSpc>
              <a:spcBef>
                <a:spcPts val="0"/>
              </a:spcBef>
              <a:spcAft>
                <a:spcPts val="600"/>
              </a:spcAft>
            </a:pPr>
            <a:r>
              <a:rPr lang="en-US" sz="1900" dirty="0">
                <a:solidFill>
                  <a:schemeClr val="accent1"/>
                </a:solidFill>
              </a:rPr>
              <a:t>Economy - No frills</a:t>
            </a:r>
          </a:p>
          <a:p>
            <a:pPr marL="180000" lvl="1" indent="-171450">
              <a:lnSpc>
                <a:spcPct val="120000"/>
              </a:lnSpc>
              <a:spcBef>
                <a:spcPts val="0"/>
              </a:spcBef>
              <a:spcAft>
                <a:spcPts val="600"/>
              </a:spcAft>
            </a:pPr>
            <a:r>
              <a:rPr lang="en-US" sz="1900" dirty="0">
                <a:solidFill>
                  <a:schemeClr val="accent1"/>
                </a:solidFill>
              </a:rPr>
              <a:t>Promotional BOGOF’s</a:t>
            </a:r>
          </a:p>
          <a:p>
            <a:pPr marL="180000" lvl="1" indent="-171450">
              <a:lnSpc>
                <a:spcPct val="120000"/>
              </a:lnSpc>
              <a:spcBef>
                <a:spcPts val="0"/>
              </a:spcBef>
              <a:spcAft>
                <a:spcPts val="600"/>
              </a:spcAft>
            </a:pPr>
            <a:r>
              <a:rPr lang="en-US" sz="1900" dirty="0">
                <a:solidFill>
                  <a:schemeClr val="accent1"/>
                </a:solidFill>
              </a:rPr>
              <a:t>Optional Product - Extras (Ryanair)</a:t>
            </a:r>
          </a:p>
          <a:p>
            <a:pPr marL="180000" lvl="1" indent="-171450">
              <a:lnSpc>
                <a:spcPct val="120000"/>
              </a:lnSpc>
              <a:spcBef>
                <a:spcPts val="0"/>
              </a:spcBef>
              <a:spcAft>
                <a:spcPts val="600"/>
              </a:spcAft>
            </a:pPr>
            <a:r>
              <a:rPr lang="en-US" sz="1900" dirty="0">
                <a:solidFill>
                  <a:schemeClr val="accent1"/>
                </a:solidFill>
              </a:rPr>
              <a:t>Captive Product - Complements (Razors)</a:t>
            </a:r>
          </a:p>
          <a:p>
            <a:pPr marL="180000" lvl="1" indent="-171450">
              <a:lnSpc>
                <a:spcPct val="120000"/>
              </a:lnSpc>
              <a:spcBef>
                <a:spcPts val="0"/>
              </a:spcBef>
              <a:spcAft>
                <a:spcPts val="600"/>
              </a:spcAft>
            </a:pPr>
            <a:r>
              <a:rPr lang="en-US" sz="1900" dirty="0">
                <a:solidFill>
                  <a:schemeClr val="accent1"/>
                </a:solidFill>
              </a:rPr>
              <a:t>Penetration - artificially low process to enter a new market, then increased</a:t>
            </a:r>
          </a:p>
          <a:p>
            <a:pPr marL="180000" lvl="1" indent="-171450">
              <a:lnSpc>
                <a:spcPct val="120000"/>
              </a:lnSpc>
              <a:spcBef>
                <a:spcPts val="0"/>
              </a:spcBef>
              <a:spcAft>
                <a:spcPts val="600"/>
              </a:spcAft>
            </a:pPr>
            <a:r>
              <a:rPr lang="en-US" sz="1900" dirty="0">
                <a:solidFill>
                  <a:schemeClr val="accent1"/>
                </a:solidFill>
              </a:rPr>
              <a:t>Skimming - High price for product before competition moves in</a:t>
            </a:r>
          </a:p>
          <a:p>
            <a:pPr marL="180000" lvl="1" indent="-171450">
              <a:lnSpc>
                <a:spcPct val="120000"/>
              </a:lnSpc>
              <a:spcBef>
                <a:spcPts val="0"/>
              </a:spcBef>
              <a:spcAft>
                <a:spcPts val="600"/>
              </a:spcAft>
            </a:pPr>
            <a:r>
              <a:rPr lang="en-US" sz="1900" dirty="0">
                <a:solidFill>
                  <a:schemeClr val="accent1"/>
                </a:solidFill>
              </a:rPr>
              <a:t>Price Discrimination - can’t be resold</a:t>
            </a:r>
          </a:p>
          <a:p>
            <a:pPr marL="457200" lvl="2" indent="-171450">
              <a:lnSpc>
                <a:spcPct val="120000"/>
              </a:lnSpc>
              <a:spcBef>
                <a:spcPts val="0"/>
              </a:spcBef>
              <a:spcAft>
                <a:spcPts val="600"/>
              </a:spcAft>
            </a:pPr>
            <a:r>
              <a:rPr lang="en-US" sz="1500" dirty="0">
                <a:solidFill>
                  <a:schemeClr val="accent1"/>
                </a:solidFill>
              </a:rPr>
              <a:t>Airline tickets</a:t>
            </a:r>
          </a:p>
          <a:p>
            <a:pPr marL="457200" lvl="2" indent="-171450">
              <a:lnSpc>
                <a:spcPct val="120000"/>
              </a:lnSpc>
              <a:spcBef>
                <a:spcPts val="0"/>
              </a:spcBef>
              <a:spcAft>
                <a:spcPts val="600"/>
              </a:spcAft>
            </a:pPr>
            <a:r>
              <a:rPr lang="en-US" sz="1500" dirty="0">
                <a:solidFill>
                  <a:schemeClr val="accent1"/>
                </a:solidFill>
              </a:rPr>
              <a:t>Tanzania National Park ($1 –v- $50)</a:t>
            </a:r>
          </a:p>
        </p:txBody>
      </p:sp>
    </p:spTree>
    <p:extLst>
      <p:ext uri="{BB962C8B-B14F-4D97-AF65-F5344CB8AC3E}">
        <p14:creationId xmlns:p14="http://schemas.microsoft.com/office/powerpoint/2010/main" val="385230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1FFF-7156-474F-8D64-E4D62637926B}"/>
              </a:ext>
            </a:extLst>
          </p:cNvPr>
          <p:cNvSpPr>
            <a:spLocks noGrp="1"/>
          </p:cNvSpPr>
          <p:nvPr>
            <p:ph type="title"/>
          </p:nvPr>
        </p:nvSpPr>
        <p:spPr>
          <a:xfrm>
            <a:off x="866966" y="218256"/>
            <a:ext cx="10515600" cy="1325563"/>
          </a:xfrm>
        </p:spPr>
        <p:txBody>
          <a:bodyPr>
            <a:normAutofit/>
          </a:bodyPr>
          <a:lstStyle/>
          <a:p>
            <a:pPr algn="ctr"/>
            <a:r>
              <a:rPr lang="en-IE" b="1" dirty="0">
                <a:solidFill>
                  <a:schemeClr val="accent1"/>
                </a:solidFill>
              </a:rPr>
              <a:t>Cycles of Competition </a:t>
            </a:r>
          </a:p>
        </p:txBody>
      </p:sp>
      <p:graphicFrame>
        <p:nvGraphicFramePr>
          <p:cNvPr id="7" name="Content Placeholder 6">
            <a:extLst>
              <a:ext uri="{FF2B5EF4-FFF2-40B4-BE49-F238E27FC236}">
                <a16:creationId xmlns:a16="http://schemas.microsoft.com/office/drawing/2014/main" id="{EC68B270-1FC3-4F41-B9D9-E936CDBD0B18}"/>
              </a:ext>
            </a:extLst>
          </p:cNvPr>
          <p:cNvGraphicFramePr>
            <a:graphicFrameLocks noGrp="1"/>
          </p:cNvGraphicFramePr>
          <p:nvPr>
            <p:ph idx="1"/>
            <p:extLst>
              <p:ext uri="{D42A27DB-BD31-4B8C-83A1-F6EECF244321}">
                <p14:modId xmlns:p14="http://schemas.microsoft.com/office/powerpoint/2010/main" val="3544301679"/>
              </p:ext>
            </p:extLst>
          </p:nvPr>
        </p:nvGraphicFramePr>
        <p:xfrm>
          <a:off x="988067" y="1788032"/>
          <a:ext cx="10515600" cy="4885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Arrow: Right 8">
            <a:extLst>
              <a:ext uri="{FF2B5EF4-FFF2-40B4-BE49-F238E27FC236}">
                <a16:creationId xmlns:a16="http://schemas.microsoft.com/office/drawing/2014/main" id="{44AEC696-F3D5-4A7F-A863-3109DBA62F85}"/>
              </a:ext>
            </a:extLst>
          </p:cNvPr>
          <p:cNvSpPr/>
          <p:nvPr/>
        </p:nvSpPr>
        <p:spPr>
          <a:xfrm>
            <a:off x="5531863" y="4604689"/>
            <a:ext cx="978408" cy="276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Arrow: Right 9">
            <a:extLst>
              <a:ext uri="{FF2B5EF4-FFF2-40B4-BE49-F238E27FC236}">
                <a16:creationId xmlns:a16="http://schemas.microsoft.com/office/drawing/2014/main" id="{61B0AD19-0E1F-4920-A00C-A54DA7FB4113}"/>
              </a:ext>
            </a:extLst>
          </p:cNvPr>
          <p:cNvSpPr/>
          <p:nvPr/>
        </p:nvSpPr>
        <p:spPr>
          <a:xfrm>
            <a:off x="5531863" y="6035787"/>
            <a:ext cx="978408" cy="276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Arrow: Right 10">
            <a:extLst>
              <a:ext uri="{FF2B5EF4-FFF2-40B4-BE49-F238E27FC236}">
                <a16:creationId xmlns:a16="http://schemas.microsoft.com/office/drawing/2014/main" id="{7FBF8053-21EB-45FD-BD20-76F26C9D3DB8}"/>
              </a:ext>
            </a:extLst>
          </p:cNvPr>
          <p:cNvSpPr/>
          <p:nvPr/>
        </p:nvSpPr>
        <p:spPr>
          <a:xfrm>
            <a:off x="5531863" y="3663421"/>
            <a:ext cx="978408" cy="244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Arrow: Bent-Up 11">
            <a:extLst>
              <a:ext uri="{FF2B5EF4-FFF2-40B4-BE49-F238E27FC236}">
                <a16:creationId xmlns:a16="http://schemas.microsoft.com/office/drawing/2014/main" id="{46E93531-127A-42D9-A6D2-59063D5C7A6E}"/>
              </a:ext>
            </a:extLst>
          </p:cNvPr>
          <p:cNvSpPr/>
          <p:nvPr/>
        </p:nvSpPr>
        <p:spPr>
          <a:xfrm rot="16200000">
            <a:off x="8645948" y="3865219"/>
            <a:ext cx="3878003"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Arrow: Bent 16">
            <a:extLst>
              <a:ext uri="{FF2B5EF4-FFF2-40B4-BE49-F238E27FC236}">
                <a16:creationId xmlns:a16="http://schemas.microsoft.com/office/drawing/2014/main" id="{6A1F1AFE-743C-4FFD-A1CA-2B2FB67A01B1}"/>
              </a:ext>
            </a:extLst>
          </p:cNvPr>
          <p:cNvSpPr/>
          <p:nvPr/>
        </p:nvSpPr>
        <p:spPr>
          <a:xfrm>
            <a:off x="1402079" y="2276457"/>
            <a:ext cx="570729" cy="389352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8" name="Arrow: Down 17">
            <a:extLst>
              <a:ext uri="{FF2B5EF4-FFF2-40B4-BE49-F238E27FC236}">
                <a16:creationId xmlns:a16="http://schemas.microsoft.com/office/drawing/2014/main" id="{B751BE7D-B6A3-4AAE-A0F5-FEC2DAA629BB}"/>
              </a:ext>
            </a:extLst>
          </p:cNvPr>
          <p:cNvSpPr/>
          <p:nvPr/>
        </p:nvSpPr>
        <p:spPr>
          <a:xfrm rot="4292833">
            <a:off x="6044017" y="4672263"/>
            <a:ext cx="253577" cy="157233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Arrow: Down 18">
            <a:extLst>
              <a:ext uri="{FF2B5EF4-FFF2-40B4-BE49-F238E27FC236}">
                <a16:creationId xmlns:a16="http://schemas.microsoft.com/office/drawing/2014/main" id="{69B52438-17ED-4D02-BF71-F01AFAA00E47}"/>
              </a:ext>
            </a:extLst>
          </p:cNvPr>
          <p:cNvSpPr/>
          <p:nvPr/>
        </p:nvSpPr>
        <p:spPr>
          <a:xfrm rot="4402033">
            <a:off x="5978265" y="3529567"/>
            <a:ext cx="235466" cy="157233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Arrow: Down 19">
            <a:extLst>
              <a:ext uri="{FF2B5EF4-FFF2-40B4-BE49-F238E27FC236}">
                <a16:creationId xmlns:a16="http://schemas.microsoft.com/office/drawing/2014/main" id="{69BB5286-6B41-471A-B5D3-89C33F8AE429}"/>
              </a:ext>
            </a:extLst>
          </p:cNvPr>
          <p:cNvSpPr/>
          <p:nvPr/>
        </p:nvSpPr>
        <p:spPr>
          <a:xfrm rot="4292833">
            <a:off x="6007033" y="2426340"/>
            <a:ext cx="235466" cy="157233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8504FB2A-B190-4DDF-AF57-61E9A7B7256A}"/>
              </a:ext>
            </a:extLst>
          </p:cNvPr>
          <p:cNvSpPr txBox="1"/>
          <p:nvPr/>
        </p:nvSpPr>
        <p:spPr>
          <a:xfrm>
            <a:off x="2564694" y="1429078"/>
            <a:ext cx="1829646" cy="523220"/>
          </a:xfrm>
          <a:prstGeom prst="rect">
            <a:avLst/>
          </a:prstGeom>
          <a:noFill/>
        </p:spPr>
        <p:txBody>
          <a:bodyPr wrap="square">
            <a:spAutoFit/>
          </a:bodyPr>
          <a:lstStyle/>
          <a:p>
            <a:r>
              <a:rPr lang="en-IE" sz="2800" b="1" dirty="0">
                <a:solidFill>
                  <a:schemeClr val="accent1"/>
                </a:solidFill>
              </a:rPr>
              <a:t>Incumbent </a:t>
            </a:r>
          </a:p>
        </p:txBody>
      </p:sp>
      <p:sp>
        <p:nvSpPr>
          <p:cNvPr id="24" name="TextBox 23">
            <a:extLst>
              <a:ext uri="{FF2B5EF4-FFF2-40B4-BE49-F238E27FC236}">
                <a16:creationId xmlns:a16="http://schemas.microsoft.com/office/drawing/2014/main" id="{BF8A5DDF-E56E-4EE3-AAA9-7ACB230E7DEF}"/>
              </a:ext>
            </a:extLst>
          </p:cNvPr>
          <p:cNvSpPr txBox="1"/>
          <p:nvPr/>
        </p:nvSpPr>
        <p:spPr>
          <a:xfrm>
            <a:off x="7389287" y="1429078"/>
            <a:ext cx="1829646" cy="523220"/>
          </a:xfrm>
          <a:prstGeom prst="rect">
            <a:avLst/>
          </a:prstGeom>
          <a:noFill/>
        </p:spPr>
        <p:txBody>
          <a:bodyPr wrap="square">
            <a:spAutoFit/>
          </a:bodyPr>
          <a:lstStyle/>
          <a:p>
            <a:pPr algn="ctr"/>
            <a:r>
              <a:rPr lang="en-IE" sz="2800" b="1" dirty="0">
                <a:solidFill>
                  <a:schemeClr val="accent1"/>
                </a:solidFill>
              </a:rPr>
              <a:t>Entrant </a:t>
            </a:r>
          </a:p>
        </p:txBody>
      </p:sp>
      <p:sp>
        <p:nvSpPr>
          <p:cNvPr id="25" name="Minus Sign 24">
            <a:extLst>
              <a:ext uri="{FF2B5EF4-FFF2-40B4-BE49-F238E27FC236}">
                <a16:creationId xmlns:a16="http://schemas.microsoft.com/office/drawing/2014/main" id="{228EA7BD-6647-49D3-9119-CB39E683302F}"/>
              </a:ext>
            </a:extLst>
          </p:cNvPr>
          <p:cNvSpPr/>
          <p:nvPr/>
        </p:nvSpPr>
        <p:spPr>
          <a:xfrm>
            <a:off x="10137549" y="5716298"/>
            <a:ext cx="914400" cy="75820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Minus Sign 25">
            <a:extLst>
              <a:ext uri="{FF2B5EF4-FFF2-40B4-BE49-F238E27FC236}">
                <a16:creationId xmlns:a16="http://schemas.microsoft.com/office/drawing/2014/main" id="{D469EAE1-6545-4DA0-A062-46D22520DB0F}"/>
              </a:ext>
            </a:extLst>
          </p:cNvPr>
          <p:cNvSpPr/>
          <p:nvPr/>
        </p:nvSpPr>
        <p:spPr>
          <a:xfrm>
            <a:off x="1289662" y="5768852"/>
            <a:ext cx="914400" cy="653101"/>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TextBox 27">
            <a:extLst>
              <a:ext uri="{FF2B5EF4-FFF2-40B4-BE49-F238E27FC236}">
                <a16:creationId xmlns:a16="http://schemas.microsoft.com/office/drawing/2014/main" id="{520C78EA-E5E9-45EF-9C8E-875F2AB7EEDB}"/>
              </a:ext>
            </a:extLst>
          </p:cNvPr>
          <p:cNvSpPr txBox="1"/>
          <p:nvPr/>
        </p:nvSpPr>
        <p:spPr>
          <a:xfrm>
            <a:off x="5713994" y="6553245"/>
            <a:ext cx="6569445" cy="338554"/>
          </a:xfrm>
          <a:prstGeom prst="rect">
            <a:avLst/>
          </a:prstGeom>
          <a:noFill/>
        </p:spPr>
        <p:txBody>
          <a:bodyPr wrap="square">
            <a:spAutoFit/>
          </a:bodyPr>
          <a:lstStyle/>
          <a:p>
            <a:r>
              <a:rPr lang="en-GB" sz="800" b="0" i="0" dirty="0">
                <a:solidFill>
                  <a:schemeClr val="accent1"/>
                </a:solidFill>
                <a:effectLst/>
                <a:latin typeface="Helvetica Neue"/>
              </a:rPr>
              <a:t>Adapted with the permission of The Free Press, a Division of Simon &amp; Schuster, Inc., from Hypercompetitive Rivalries: Competing in Highly Dynamic Environments by Richard A. D ’</a:t>
            </a:r>
            <a:r>
              <a:rPr lang="en-GB" sz="800" b="0" i="0" dirty="0" err="1">
                <a:solidFill>
                  <a:schemeClr val="accent1"/>
                </a:solidFill>
                <a:effectLst/>
                <a:latin typeface="Helvetica Neue"/>
              </a:rPr>
              <a:t>Aveni</a:t>
            </a:r>
            <a:r>
              <a:rPr lang="en-GB" sz="800" b="0" i="0" dirty="0">
                <a:solidFill>
                  <a:schemeClr val="accent1"/>
                </a:solidFill>
                <a:effectLst/>
                <a:latin typeface="Helvetica Neue"/>
              </a:rPr>
              <a:t> with Robert Gunther. Copyright © 1994, 1995 by Richard A. </a:t>
            </a:r>
            <a:r>
              <a:rPr lang="en-GB" sz="800" b="0" i="0" dirty="0" err="1">
                <a:solidFill>
                  <a:schemeClr val="accent1"/>
                </a:solidFill>
                <a:effectLst/>
                <a:latin typeface="Helvetica Neue"/>
              </a:rPr>
              <a:t>D’Aveni</a:t>
            </a:r>
            <a:r>
              <a:rPr lang="en-GB" sz="800" b="0" i="0" dirty="0">
                <a:solidFill>
                  <a:schemeClr val="accent1"/>
                </a:solidFill>
                <a:effectLst/>
                <a:latin typeface="Helvetica Neue"/>
              </a:rPr>
              <a:t>. All rights reserved</a:t>
            </a:r>
            <a:endParaRPr lang="en-IE" sz="800" dirty="0">
              <a:solidFill>
                <a:schemeClr val="accent1"/>
              </a:solidFill>
            </a:endParaRPr>
          </a:p>
        </p:txBody>
      </p:sp>
      <p:sp>
        <p:nvSpPr>
          <p:cNvPr id="29" name="Arrow: Down 28">
            <a:extLst>
              <a:ext uri="{FF2B5EF4-FFF2-40B4-BE49-F238E27FC236}">
                <a16:creationId xmlns:a16="http://schemas.microsoft.com/office/drawing/2014/main" id="{64C2FAF0-4CC4-4EE6-B8AF-BDB0C13679EA}"/>
              </a:ext>
            </a:extLst>
          </p:cNvPr>
          <p:cNvSpPr/>
          <p:nvPr/>
        </p:nvSpPr>
        <p:spPr>
          <a:xfrm>
            <a:off x="3413740" y="3039789"/>
            <a:ext cx="484632" cy="172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428054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1553-7623-4C37-AC11-19E0D1AE9C11}"/>
              </a:ext>
            </a:extLst>
          </p:cNvPr>
          <p:cNvSpPr>
            <a:spLocks noGrp="1"/>
          </p:cNvSpPr>
          <p:nvPr>
            <p:ph type="title"/>
          </p:nvPr>
        </p:nvSpPr>
        <p:spPr/>
        <p:txBody>
          <a:bodyPr/>
          <a:lstStyle/>
          <a:p>
            <a:pPr algn="ctr"/>
            <a:r>
              <a:rPr lang="en-IE" b="1" dirty="0">
                <a:solidFill>
                  <a:schemeClr val="accent1"/>
                </a:solidFill>
              </a:rPr>
              <a:t>The Life-Cycle Model</a:t>
            </a:r>
            <a:br>
              <a:rPr lang="en-IE" b="1" dirty="0">
                <a:solidFill>
                  <a:schemeClr val="accent1"/>
                </a:solidFill>
              </a:rPr>
            </a:br>
            <a:r>
              <a:rPr lang="en-IE" b="1" dirty="0">
                <a:solidFill>
                  <a:schemeClr val="accent1"/>
                </a:solidFill>
              </a:rPr>
              <a:t>Johnson, Scholes &amp; Whittington (2005)</a:t>
            </a:r>
          </a:p>
        </p:txBody>
      </p:sp>
      <p:pic>
        <p:nvPicPr>
          <p:cNvPr id="5" name="Content Placeholder 4" descr="Table&#10;&#10;Description automatically generated">
            <a:extLst>
              <a:ext uri="{FF2B5EF4-FFF2-40B4-BE49-F238E27FC236}">
                <a16:creationId xmlns:a16="http://schemas.microsoft.com/office/drawing/2014/main" id="{D5685477-A394-475C-9CA9-7B25562D7A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027"/>
          <a:stretch/>
        </p:blipFill>
        <p:spPr>
          <a:xfrm>
            <a:off x="1802167" y="1690687"/>
            <a:ext cx="8753383" cy="5056341"/>
          </a:xfrm>
        </p:spPr>
      </p:pic>
    </p:spTree>
    <p:extLst>
      <p:ext uri="{BB962C8B-B14F-4D97-AF65-F5344CB8AC3E}">
        <p14:creationId xmlns:p14="http://schemas.microsoft.com/office/powerpoint/2010/main" val="4277663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D202-6845-4F2C-A627-46B2F33763B8}"/>
              </a:ext>
            </a:extLst>
          </p:cNvPr>
          <p:cNvSpPr>
            <a:spLocks noGrp="1"/>
          </p:cNvSpPr>
          <p:nvPr>
            <p:ph type="title"/>
          </p:nvPr>
        </p:nvSpPr>
        <p:spPr/>
        <p:txBody>
          <a:bodyPr/>
          <a:lstStyle/>
          <a:p>
            <a:pPr algn="ctr"/>
            <a:r>
              <a:rPr lang="en-IE" b="1" dirty="0">
                <a:solidFill>
                  <a:schemeClr val="accent1"/>
                </a:solidFill>
              </a:rPr>
              <a:t>Crossing the Chasm</a:t>
            </a:r>
          </a:p>
        </p:txBody>
      </p:sp>
      <p:pic>
        <p:nvPicPr>
          <p:cNvPr id="5" name="Content Placeholder 4" descr="Chart, bar chart&#10;&#10;Description automatically generated">
            <a:extLst>
              <a:ext uri="{FF2B5EF4-FFF2-40B4-BE49-F238E27FC236}">
                <a16:creationId xmlns:a16="http://schemas.microsoft.com/office/drawing/2014/main" id="{BE8DD14A-ABBF-4090-A02E-BFD313B13F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825" y="1590675"/>
            <a:ext cx="8896350" cy="4902200"/>
          </a:xfrm>
        </p:spPr>
      </p:pic>
    </p:spTree>
    <p:extLst>
      <p:ext uri="{BB962C8B-B14F-4D97-AF65-F5344CB8AC3E}">
        <p14:creationId xmlns:p14="http://schemas.microsoft.com/office/powerpoint/2010/main" val="2726373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person, person, sign&#10;&#10;Description automatically generated">
            <a:extLst>
              <a:ext uri="{FF2B5EF4-FFF2-40B4-BE49-F238E27FC236}">
                <a16:creationId xmlns:a16="http://schemas.microsoft.com/office/drawing/2014/main" id="{75F006AB-5D25-4F1A-A5C4-CE516BF7C1C9}"/>
              </a:ext>
            </a:extLst>
          </p:cNvPr>
          <p:cNvPicPr>
            <a:picLocks noChangeAspect="1"/>
          </p:cNvPicPr>
          <p:nvPr/>
        </p:nvPicPr>
        <p:blipFill rotWithShape="1">
          <a:blip r:embed="rId2">
            <a:extLst>
              <a:ext uri="{28A0092B-C50C-407E-A947-70E740481C1C}">
                <a14:useLocalDpi xmlns:a14="http://schemas.microsoft.com/office/drawing/2010/main" val="0"/>
              </a:ext>
            </a:extLst>
          </a:blip>
          <a:srcRect l="1133" r="7958" b="25348"/>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51307E-E1C5-4761-B561-20A8D4B80DFB}"/>
              </a:ext>
            </a:extLst>
          </p:cNvPr>
          <p:cNvSpPr>
            <a:spLocks noGrp="1"/>
          </p:cNvSpPr>
          <p:nvPr>
            <p:ph type="title"/>
          </p:nvPr>
        </p:nvSpPr>
        <p:spPr>
          <a:xfrm>
            <a:off x="0" y="632990"/>
            <a:ext cx="5282214" cy="3539515"/>
          </a:xfrm>
        </p:spPr>
        <p:txBody>
          <a:bodyPr>
            <a:normAutofit/>
          </a:bodyPr>
          <a:lstStyle/>
          <a:p>
            <a:pPr algn="ctr"/>
            <a:r>
              <a:rPr lang="en-GB" sz="4000" b="1" dirty="0">
                <a:solidFill>
                  <a:schemeClr val="accent1"/>
                </a:solidFill>
              </a:rPr>
              <a:t>Crossing the Chasm in Consumer Markets (Geoffrey Moore)</a:t>
            </a:r>
            <a:br>
              <a:rPr lang="en-GB" sz="1200" b="0" i="0" dirty="0">
                <a:effectLst/>
                <a:latin typeface="Roboto" panose="02000000000000000000" pitchFamily="2" charset="0"/>
              </a:rPr>
            </a:br>
            <a:br>
              <a:rPr lang="en-GB" sz="1200" b="0" i="0" dirty="0">
                <a:effectLst/>
                <a:latin typeface="Roboto" panose="02000000000000000000" pitchFamily="2" charset="0"/>
              </a:rPr>
            </a:br>
            <a:br>
              <a:rPr lang="en-GB" sz="1200" b="0" i="0" dirty="0">
                <a:effectLst/>
                <a:latin typeface="Roboto" panose="02000000000000000000" pitchFamily="2" charset="0"/>
              </a:rPr>
            </a:br>
            <a:r>
              <a:rPr lang="en-GB" sz="1600" b="0" i="0" dirty="0">
                <a:effectLst/>
                <a:latin typeface="Roboto" panose="02000000000000000000" pitchFamily="2" charset="0"/>
                <a:hlinkClick r:id="rId3"/>
              </a:rPr>
              <a:t>https://www.youtube.com/watch?v=izP5n1SBEaI</a:t>
            </a:r>
            <a:br>
              <a:rPr lang="en-GB" sz="1200" b="0" i="0" dirty="0">
                <a:effectLst/>
                <a:latin typeface="Roboto" panose="02000000000000000000" pitchFamily="2" charset="0"/>
              </a:rPr>
            </a:br>
            <a:br>
              <a:rPr lang="en-GB" sz="1200" b="0" i="0" dirty="0">
                <a:effectLst/>
                <a:latin typeface="Roboto" panose="02000000000000000000" pitchFamily="2" charset="0"/>
              </a:rPr>
            </a:br>
            <a:endParaRPr lang="en-IE" sz="1200" dirty="0"/>
          </a:p>
        </p:txBody>
      </p:sp>
    </p:spTree>
    <p:extLst>
      <p:ext uri="{BB962C8B-B14F-4D97-AF65-F5344CB8AC3E}">
        <p14:creationId xmlns:p14="http://schemas.microsoft.com/office/powerpoint/2010/main" val="1529432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44BAF-9EA2-4F8C-920E-9B7A10A6D2BC}"/>
              </a:ext>
            </a:extLst>
          </p:cNvPr>
          <p:cNvSpPr>
            <a:spLocks noGrp="1"/>
          </p:cNvSpPr>
          <p:nvPr>
            <p:ph type="title"/>
          </p:nvPr>
        </p:nvSpPr>
        <p:spPr>
          <a:xfrm>
            <a:off x="838200" y="478141"/>
            <a:ext cx="10515600" cy="1325563"/>
          </a:xfrm>
        </p:spPr>
        <p:txBody>
          <a:bodyPr/>
          <a:lstStyle/>
          <a:p>
            <a:pPr algn="ctr"/>
            <a:r>
              <a:rPr lang="en-US" altLang="en-US" b="1" dirty="0">
                <a:solidFill>
                  <a:schemeClr val="accent1"/>
                </a:solidFill>
              </a:rPr>
              <a:t>Life-Cycle Models</a:t>
            </a:r>
            <a:br>
              <a:rPr lang="en-US" altLang="en-US" dirty="0">
                <a:solidFill>
                  <a:schemeClr val="hlink"/>
                </a:solidFill>
              </a:rPr>
            </a:br>
            <a:endParaRPr lang="en-IE" dirty="0"/>
          </a:p>
        </p:txBody>
      </p:sp>
      <p:graphicFrame>
        <p:nvGraphicFramePr>
          <p:cNvPr id="4" name="Content Placeholder 3">
            <a:extLst>
              <a:ext uri="{FF2B5EF4-FFF2-40B4-BE49-F238E27FC236}">
                <a16:creationId xmlns:a16="http://schemas.microsoft.com/office/drawing/2014/main" id="{780757F8-0DAC-4B1F-9A22-1B8DDE309336}"/>
              </a:ext>
            </a:extLst>
          </p:cNvPr>
          <p:cNvGraphicFramePr>
            <a:graphicFrameLocks noGrp="1"/>
          </p:cNvGraphicFramePr>
          <p:nvPr>
            <p:ph idx="1"/>
            <p:extLst>
              <p:ext uri="{D42A27DB-BD31-4B8C-83A1-F6EECF244321}">
                <p14:modId xmlns:p14="http://schemas.microsoft.com/office/powerpoint/2010/main" val="4105147265"/>
              </p:ext>
            </p:extLst>
          </p:nvPr>
        </p:nvGraphicFramePr>
        <p:xfrm>
          <a:off x="838200" y="1381760"/>
          <a:ext cx="10515600" cy="5111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4671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E75A-B885-4012-8461-085D8EA3535C}"/>
              </a:ext>
            </a:extLst>
          </p:cNvPr>
          <p:cNvSpPr>
            <a:spLocks noGrp="1"/>
          </p:cNvSpPr>
          <p:nvPr>
            <p:ph type="title"/>
          </p:nvPr>
        </p:nvSpPr>
        <p:spPr>
          <a:xfrm>
            <a:off x="838200" y="365125"/>
            <a:ext cx="2260107" cy="1325563"/>
          </a:xfrm>
        </p:spPr>
        <p:txBody>
          <a:bodyPr>
            <a:normAutofit/>
          </a:bodyPr>
          <a:lstStyle/>
          <a:p>
            <a:pPr algn="ctr"/>
            <a:r>
              <a:rPr lang="en-IE" b="1" dirty="0">
                <a:solidFill>
                  <a:schemeClr val="accent1"/>
                </a:solidFill>
              </a:rPr>
              <a:t>Scenario</a:t>
            </a:r>
          </a:p>
        </p:txBody>
      </p:sp>
      <p:sp>
        <p:nvSpPr>
          <p:cNvPr id="3" name="Content Placeholder 2">
            <a:extLst>
              <a:ext uri="{FF2B5EF4-FFF2-40B4-BE49-F238E27FC236}">
                <a16:creationId xmlns:a16="http://schemas.microsoft.com/office/drawing/2014/main" id="{9AE9BC01-C427-4C64-8542-3281ACEECEA6}"/>
              </a:ext>
            </a:extLst>
          </p:cNvPr>
          <p:cNvSpPr>
            <a:spLocks noGrp="1"/>
          </p:cNvSpPr>
          <p:nvPr>
            <p:ph idx="1"/>
          </p:nvPr>
        </p:nvSpPr>
        <p:spPr>
          <a:xfrm>
            <a:off x="9525" y="1816100"/>
            <a:ext cx="7019925" cy="5041900"/>
          </a:xfrm>
        </p:spPr>
        <p:txBody>
          <a:bodyPr/>
          <a:lstStyle/>
          <a:p>
            <a:pPr marL="285750" indent="-285750"/>
            <a:r>
              <a:rPr lang="en-GB" dirty="0">
                <a:solidFill>
                  <a:schemeClr val="accent1"/>
                </a:solidFill>
              </a:rPr>
              <a:t>Scenarios are detailed and plausible views of how the environment of an organisation might develop in the future based on key drivers of change about which there is a high level of uncertainty</a:t>
            </a:r>
            <a:endParaRPr lang="en-IE" dirty="0">
              <a:solidFill>
                <a:schemeClr val="accent1"/>
              </a:solidFill>
            </a:endParaRPr>
          </a:p>
          <a:p>
            <a:pPr marL="285750" indent="-285750"/>
            <a:r>
              <a:rPr lang="en-IE" dirty="0">
                <a:solidFill>
                  <a:schemeClr val="accent1"/>
                </a:solidFill>
              </a:rPr>
              <a:t>Build on PESTEL Analysis</a:t>
            </a:r>
          </a:p>
          <a:p>
            <a:pPr marL="285750" indent="-285750"/>
            <a:r>
              <a:rPr lang="en-GB" dirty="0">
                <a:solidFill>
                  <a:schemeClr val="accent1"/>
                </a:solidFill>
              </a:rPr>
              <a:t>Do not offer a single forecast of how the environment will </a:t>
            </a:r>
            <a:r>
              <a:rPr lang="en-IE" dirty="0">
                <a:solidFill>
                  <a:schemeClr val="accent1"/>
                </a:solidFill>
              </a:rPr>
              <a:t>change</a:t>
            </a:r>
          </a:p>
          <a:p>
            <a:pPr marL="285750" indent="-285750"/>
            <a:r>
              <a:rPr lang="en-GB" dirty="0">
                <a:solidFill>
                  <a:schemeClr val="accent1"/>
                </a:solidFill>
              </a:rPr>
              <a:t>An organisation should develop a number of alternative scenarios to analyse </a:t>
            </a:r>
            <a:r>
              <a:rPr lang="en-IE" dirty="0">
                <a:solidFill>
                  <a:schemeClr val="accent1"/>
                </a:solidFill>
              </a:rPr>
              <a:t>future strategic options</a:t>
            </a:r>
          </a:p>
        </p:txBody>
      </p:sp>
      <p:pic>
        <p:nvPicPr>
          <p:cNvPr id="2050" name="Picture 2" descr="What is Scenario Planning and How to Use It">
            <a:extLst>
              <a:ext uri="{FF2B5EF4-FFF2-40B4-BE49-F238E27FC236}">
                <a16:creationId xmlns:a16="http://schemas.microsoft.com/office/drawing/2014/main" id="{D57C0903-914C-45EB-81C7-3896C9E58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1463814"/>
            <a:ext cx="4982037" cy="4129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66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BEF0-CF72-47AD-B01D-D32903B66725}"/>
              </a:ext>
            </a:extLst>
          </p:cNvPr>
          <p:cNvSpPr>
            <a:spLocks noGrp="1"/>
          </p:cNvSpPr>
          <p:nvPr>
            <p:ph type="title"/>
          </p:nvPr>
        </p:nvSpPr>
        <p:spPr/>
        <p:txBody>
          <a:bodyPr/>
          <a:lstStyle/>
          <a:p>
            <a:pPr algn="ctr"/>
            <a:r>
              <a:rPr lang="en-IE" b="1" dirty="0">
                <a:solidFill>
                  <a:schemeClr val="accent1"/>
                </a:solidFill>
              </a:rPr>
              <a:t>Components of Strategic Capabilities</a:t>
            </a:r>
          </a:p>
        </p:txBody>
      </p:sp>
      <p:graphicFrame>
        <p:nvGraphicFramePr>
          <p:cNvPr id="4" name="Table 4">
            <a:extLst>
              <a:ext uri="{FF2B5EF4-FFF2-40B4-BE49-F238E27FC236}">
                <a16:creationId xmlns:a16="http://schemas.microsoft.com/office/drawing/2014/main" id="{E2D0326E-D195-4FC5-B59E-02AEE7ECF168}"/>
              </a:ext>
            </a:extLst>
          </p:cNvPr>
          <p:cNvGraphicFramePr>
            <a:graphicFrameLocks noGrp="1"/>
          </p:cNvGraphicFramePr>
          <p:nvPr>
            <p:ph idx="1"/>
            <p:extLst>
              <p:ext uri="{D42A27DB-BD31-4B8C-83A1-F6EECF244321}">
                <p14:modId xmlns:p14="http://schemas.microsoft.com/office/powerpoint/2010/main" val="3402078322"/>
              </p:ext>
            </p:extLst>
          </p:nvPr>
        </p:nvGraphicFramePr>
        <p:xfrm>
          <a:off x="838199" y="1825625"/>
          <a:ext cx="10515600" cy="4379866"/>
        </p:xfrm>
        <a:graphic>
          <a:graphicData uri="http://schemas.openxmlformats.org/drawingml/2006/table">
            <a:tbl>
              <a:tblPr firstRow="1" bandRow="1">
                <a:tableStyleId>{5C22544A-7EE6-4342-B048-85BDC9FD1C3A}</a:tableStyleId>
              </a:tblPr>
              <a:tblGrid>
                <a:gridCol w="4222073">
                  <a:extLst>
                    <a:ext uri="{9D8B030D-6E8A-4147-A177-3AD203B41FA5}">
                      <a16:colId xmlns:a16="http://schemas.microsoft.com/office/drawing/2014/main" val="943037772"/>
                    </a:ext>
                  </a:extLst>
                </a:gridCol>
                <a:gridCol w="1455938">
                  <a:extLst>
                    <a:ext uri="{9D8B030D-6E8A-4147-A177-3AD203B41FA5}">
                      <a16:colId xmlns:a16="http://schemas.microsoft.com/office/drawing/2014/main" val="1376655994"/>
                    </a:ext>
                  </a:extLst>
                </a:gridCol>
                <a:gridCol w="4837589">
                  <a:extLst>
                    <a:ext uri="{9D8B030D-6E8A-4147-A177-3AD203B41FA5}">
                      <a16:colId xmlns:a16="http://schemas.microsoft.com/office/drawing/2014/main" val="4278522246"/>
                    </a:ext>
                  </a:extLst>
                </a:gridCol>
              </a:tblGrid>
              <a:tr h="491137">
                <a:tc gridSpan="3">
                  <a:txBody>
                    <a:bodyPr/>
                    <a:lstStyle/>
                    <a:p>
                      <a:pPr algn="ctr"/>
                      <a:r>
                        <a:rPr lang="en-IE" dirty="0"/>
                        <a:t>Strategic Capability  </a:t>
                      </a:r>
                    </a:p>
                  </a:txBody>
                  <a:tcPr/>
                </a:tc>
                <a:tc hMerge="1">
                  <a:txBody>
                    <a:bodyPr/>
                    <a:lstStyle/>
                    <a:p>
                      <a:endParaRPr lang="en-IE" dirty="0"/>
                    </a:p>
                  </a:txBody>
                  <a:tcPr/>
                </a:tc>
                <a:tc hMerge="1">
                  <a:txBody>
                    <a:bodyPr/>
                    <a:lstStyle/>
                    <a:p>
                      <a:r>
                        <a:rPr lang="en-IE" dirty="0"/>
                        <a:t>Strategic Capability  </a:t>
                      </a:r>
                    </a:p>
                  </a:txBody>
                  <a:tcPr/>
                </a:tc>
                <a:extLst>
                  <a:ext uri="{0D108BD9-81ED-4DB2-BD59-A6C34878D82A}">
                    <a16:rowId xmlns:a16="http://schemas.microsoft.com/office/drawing/2014/main" val="3320655349"/>
                  </a:ext>
                </a:extLst>
              </a:tr>
              <a:tr h="491137">
                <a:tc>
                  <a:txBody>
                    <a:bodyPr/>
                    <a:lstStyle/>
                    <a:p>
                      <a:r>
                        <a:rPr lang="en-IE" dirty="0"/>
                        <a:t>Resources (what we have)</a:t>
                      </a:r>
                    </a:p>
                  </a:txBody>
                  <a:tcPr/>
                </a:tc>
                <a:tc>
                  <a:txBody>
                    <a:bodyPr/>
                    <a:lstStyle/>
                    <a:p>
                      <a:endParaRPr lang="en-IE" dirty="0"/>
                    </a:p>
                  </a:txBody>
                  <a:tcPr/>
                </a:tc>
                <a:tc>
                  <a:txBody>
                    <a:bodyPr/>
                    <a:lstStyle/>
                    <a:p>
                      <a:r>
                        <a:rPr lang="en-IE" dirty="0"/>
                        <a:t>Competences (what we do well)</a:t>
                      </a:r>
                    </a:p>
                  </a:txBody>
                  <a:tcPr/>
                </a:tc>
                <a:extLst>
                  <a:ext uri="{0D108BD9-81ED-4DB2-BD59-A6C34878D82A}">
                    <a16:rowId xmlns:a16="http://schemas.microsoft.com/office/drawing/2014/main" val="832051940"/>
                  </a:ext>
                </a:extLst>
              </a:tr>
              <a:tr h="847716">
                <a:tc>
                  <a:txBody>
                    <a:bodyPr/>
                    <a:lstStyle/>
                    <a:p>
                      <a:r>
                        <a:rPr lang="en-IE" dirty="0"/>
                        <a:t>Machines, raw materials, products, patents, data bases, computer systems </a:t>
                      </a:r>
                    </a:p>
                  </a:txBody>
                  <a:tcPr/>
                </a:tc>
                <a:tc>
                  <a:txBody>
                    <a:bodyPr/>
                    <a:lstStyle/>
                    <a:p>
                      <a:r>
                        <a:rPr lang="en-IE" dirty="0"/>
                        <a:t>Physical</a:t>
                      </a:r>
                    </a:p>
                  </a:txBody>
                  <a:tcPr/>
                </a:tc>
                <a:tc>
                  <a:txBody>
                    <a:bodyPr/>
                    <a:lstStyle/>
                    <a:p>
                      <a:r>
                        <a:rPr lang="en-IE" dirty="0"/>
                        <a:t>Ways of achieving utilisation of plant efficiently, productivity, flexibility marketing </a:t>
                      </a:r>
                    </a:p>
                  </a:txBody>
                  <a:tcPr/>
                </a:tc>
                <a:extLst>
                  <a:ext uri="{0D108BD9-81ED-4DB2-BD59-A6C34878D82A}">
                    <a16:rowId xmlns:a16="http://schemas.microsoft.com/office/drawing/2014/main" val="3106048520"/>
                  </a:ext>
                </a:extLst>
              </a:tr>
              <a:tr h="847716">
                <a:tc>
                  <a:txBody>
                    <a:bodyPr/>
                    <a:lstStyle/>
                    <a:p>
                      <a:r>
                        <a:rPr lang="en-IE" dirty="0"/>
                        <a:t>Balance sheets, cash flows, suppliers of funds</a:t>
                      </a:r>
                    </a:p>
                  </a:txBody>
                  <a:tcPr/>
                </a:tc>
                <a:tc>
                  <a:txBody>
                    <a:bodyPr/>
                    <a:lstStyle/>
                    <a:p>
                      <a:r>
                        <a:rPr lang="en-IE" dirty="0"/>
                        <a:t>Financial </a:t>
                      </a:r>
                    </a:p>
                  </a:txBody>
                  <a:tcPr/>
                </a:tc>
                <a:tc>
                  <a:txBody>
                    <a:bodyPr/>
                    <a:lstStyle/>
                    <a:p>
                      <a:r>
                        <a:rPr lang="en-IE" dirty="0"/>
                        <a:t>Ability to raise funds and manage cash funds, debtor, creditors etc.</a:t>
                      </a:r>
                    </a:p>
                  </a:txBody>
                  <a:tcPr/>
                </a:tc>
                <a:extLst>
                  <a:ext uri="{0D108BD9-81ED-4DB2-BD59-A6C34878D82A}">
                    <a16:rowId xmlns:a16="http://schemas.microsoft.com/office/drawing/2014/main" val="559416974"/>
                  </a:ext>
                </a:extLst>
              </a:tr>
              <a:tr h="1211023">
                <a:tc>
                  <a:txBody>
                    <a:bodyPr/>
                    <a:lstStyle/>
                    <a:p>
                      <a:r>
                        <a:rPr lang="en-IE" dirty="0"/>
                        <a:t>Managers, employees, partners, suppliers, customers </a:t>
                      </a:r>
                    </a:p>
                  </a:txBody>
                  <a:tcPr/>
                </a:tc>
                <a:tc>
                  <a:txBody>
                    <a:bodyPr/>
                    <a:lstStyle/>
                    <a:p>
                      <a:r>
                        <a:rPr lang="en-IE" dirty="0"/>
                        <a:t>Human</a:t>
                      </a:r>
                    </a:p>
                  </a:txBody>
                  <a:tcPr/>
                </a:tc>
                <a:tc>
                  <a:txBody>
                    <a:bodyPr/>
                    <a:lstStyle/>
                    <a:p>
                      <a:r>
                        <a:rPr lang="en-IE" dirty="0"/>
                        <a:t>How people use and gain experience, skills, knowledge, build relationships, motivate others and innovate</a:t>
                      </a:r>
                    </a:p>
                  </a:txBody>
                  <a:tcPr/>
                </a:tc>
                <a:extLst>
                  <a:ext uri="{0D108BD9-81ED-4DB2-BD59-A6C34878D82A}">
                    <a16:rowId xmlns:a16="http://schemas.microsoft.com/office/drawing/2014/main" val="785904418"/>
                  </a:ext>
                </a:extLst>
              </a:tr>
              <a:tr h="491137">
                <a:tc gridSpan="3">
                  <a:txBody>
                    <a:bodyPr/>
                    <a:lstStyle/>
                    <a:p>
                      <a:pPr algn="ctr"/>
                      <a:r>
                        <a:rPr lang="en-IE" dirty="0"/>
                        <a:t>Long-term Survivability &amp; Competitive Advantage </a:t>
                      </a:r>
                    </a:p>
                  </a:txBody>
                  <a:tcPr/>
                </a:tc>
                <a:tc hMerge="1">
                  <a:txBody>
                    <a:bodyPr/>
                    <a:lstStyle/>
                    <a:p>
                      <a:endParaRPr lang="en-IE" dirty="0"/>
                    </a:p>
                  </a:txBody>
                  <a:tcPr/>
                </a:tc>
                <a:tc hMerge="1">
                  <a:txBody>
                    <a:bodyPr/>
                    <a:lstStyle/>
                    <a:p>
                      <a:r>
                        <a:rPr lang="en-IE" dirty="0"/>
                        <a:t>Long-term Survivability and Competitive Advantage </a:t>
                      </a:r>
                    </a:p>
                  </a:txBody>
                  <a:tcPr/>
                </a:tc>
                <a:extLst>
                  <a:ext uri="{0D108BD9-81ED-4DB2-BD59-A6C34878D82A}">
                    <a16:rowId xmlns:a16="http://schemas.microsoft.com/office/drawing/2014/main" val="1541126501"/>
                  </a:ext>
                </a:extLst>
              </a:tr>
            </a:tbl>
          </a:graphicData>
        </a:graphic>
      </p:graphicFrame>
      <p:sp>
        <p:nvSpPr>
          <p:cNvPr id="6" name="TextBox 5">
            <a:extLst>
              <a:ext uri="{FF2B5EF4-FFF2-40B4-BE49-F238E27FC236}">
                <a16:creationId xmlns:a16="http://schemas.microsoft.com/office/drawing/2014/main" id="{28773C92-DC1E-4449-9505-002214862AB9}"/>
              </a:ext>
            </a:extLst>
          </p:cNvPr>
          <p:cNvSpPr txBox="1"/>
          <p:nvPr/>
        </p:nvSpPr>
        <p:spPr>
          <a:xfrm>
            <a:off x="8161515" y="6566766"/>
            <a:ext cx="3836522" cy="215444"/>
          </a:xfrm>
          <a:prstGeom prst="rect">
            <a:avLst/>
          </a:prstGeom>
          <a:noFill/>
        </p:spPr>
        <p:txBody>
          <a:bodyPr wrap="square">
            <a:spAutoFit/>
          </a:bodyPr>
          <a:lstStyle/>
          <a:p>
            <a:r>
              <a:rPr lang="en-GB" sz="800" b="0" i="0" u="none" strike="noStrike" baseline="0" dirty="0">
                <a:latin typeface="CIDFont+F3"/>
              </a:rPr>
              <a:t>Johnson, Whittington, and Scholes, Exploring Strategy, 9th ed., ©Pearson Education Ltd.</a:t>
            </a:r>
            <a:endParaRPr lang="en-IE" dirty="0"/>
          </a:p>
        </p:txBody>
      </p:sp>
    </p:spTree>
    <p:extLst>
      <p:ext uri="{BB962C8B-B14F-4D97-AF65-F5344CB8AC3E}">
        <p14:creationId xmlns:p14="http://schemas.microsoft.com/office/powerpoint/2010/main" val="3867285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7955-38F7-4C5D-B333-522C9E10E2E5}"/>
              </a:ext>
            </a:extLst>
          </p:cNvPr>
          <p:cNvSpPr>
            <a:spLocks noGrp="1"/>
          </p:cNvSpPr>
          <p:nvPr>
            <p:ph type="title"/>
          </p:nvPr>
        </p:nvSpPr>
        <p:spPr>
          <a:xfrm>
            <a:off x="849668" y="264319"/>
            <a:ext cx="5766786" cy="1325563"/>
          </a:xfrm>
        </p:spPr>
        <p:txBody>
          <a:bodyPr/>
          <a:lstStyle/>
          <a:p>
            <a:pPr algn="ctr"/>
            <a:r>
              <a:rPr lang="en-IE" b="1" dirty="0">
                <a:solidFill>
                  <a:schemeClr val="accent1"/>
                </a:solidFill>
              </a:rPr>
              <a:t>The Art of the Long View</a:t>
            </a:r>
            <a:br>
              <a:rPr lang="en-IE" b="1" dirty="0">
                <a:solidFill>
                  <a:schemeClr val="accent1"/>
                </a:solidFill>
              </a:rPr>
            </a:br>
            <a:r>
              <a:rPr lang="en-IE" b="1" dirty="0">
                <a:solidFill>
                  <a:schemeClr val="accent1"/>
                </a:solidFill>
              </a:rPr>
              <a:t>Peter Schwartz (2003)</a:t>
            </a:r>
          </a:p>
        </p:txBody>
      </p:sp>
      <p:sp>
        <p:nvSpPr>
          <p:cNvPr id="3" name="Content Placeholder 2">
            <a:extLst>
              <a:ext uri="{FF2B5EF4-FFF2-40B4-BE49-F238E27FC236}">
                <a16:creationId xmlns:a16="http://schemas.microsoft.com/office/drawing/2014/main" id="{6180A1E1-CC18-4709-8062-E07D5071D40B}"/>
              </a:ext>
            </a:extLst>
          </p:cNvPr>
          <p:cNvSpPr>
            <a:spLocks noGrp="1"/>
          </p:cNvSpPr>
          <p:nvPr>
            <p:ph idx="1"/>
          </p:nvPr>
        </p:nvSpPr>
        <p:spPr>
          <a:xfrm>
            <a:off x="1" y="1854200"/>
            <a:ext cx="7466120" cy="5003800"/>
          </a:xfrm>
        </p:spPr>
        <p:txBody>
          <a:bodyPr>
            <a:normAutofit fontScale="77500" lnSpcReduction="20000"/>
          </a:bodyPr>
          <a:lstStyle/>
          <a:p>
            <a:pPr marL="285750" indent="-285750" fontAlgn="base">
              <a:lnSpc>
                <a:spcPct val="100000"/>
              </a:lnSpc>
            </a:pPr>
            <a:r>
              <a:rPr lang="en-GB" b="1" dirty="0">
                <a:solidFill>
                  <a:schemeClr val="accent1"/>
                </a:solidFill>
              </a:rPr>
              <a:t>Evolution</a:t>
            </a:r>
          </a:p>
          <a:p>
            <a:pPr marL="742950" lvl="1" indent="-285750" fontAlgn="base">
              <a:lnSpc>
                <a:spcPct val="100000"/>
              </a:lnSpc>
            </a:pPr>
            <a:r>
              <a:rPr lang="en-GB" dirty="0">
                <a:solidFill>
                  <a:schemeClr val="accent1"/>
                </a:solidFill>
              </a:rPr>
              <a:t>All trends continue as expected. Things gently move toward a predictable end point.</a:t>
            </a:r>
          </a:p>
          <a:p>
            <a:pPr marL="285750" indent="-285750" fontAlgn="base">
              <a:lnSpc>
                <a:spcPct val="100000"/>
              </a:lnSpc>
            </a:pPr>
            <a:r>
              <a:rPr lang="en-GB" b="1" dirty="0">
                <a:solidFill>
                  <a:schemeClr val="accent1"/>
                </a:solidFill>
              </a:rPr>
              <a:t>Revolution</a:t>
            </a:r>
          </a:p>
          <a:p>
            <a:pPr marL="742950" lvl="1" indent="-285750" fontAlgn="base">
              <a:lnSpc>
                <a:spcPct val="100000"/>
              </a:lnSpc>
            </a:pPr>
            <a:r>
              <a:rPr lang="en-GB" dirty="0">
                <a:solidFill>
                  <a:schemeClr val="accent1"/>
                </a:solidFill>
              </a:rPr>
              <a:t>A new, disruptive, factor fundamentally changes the situation.</a:t>
            </a:r>
          </a:p>
          <a:p>
            <a:pPr marL="285750" indent="-285750" fontAlgn="base">
              <a:lnSpc>
                <a:spcPct val="100000"/>
              </a:lnSpc>
            </a:pPr>
            <a:r>
              <a:rPr lang="en-GB" b="1" dirty="0">
                <a:solidFill>
                  <a:schemeClr val="accent1"/>
                </a:solidFill>
              </a:rPr>
              <a:t>Cycles</a:t>
            </a:r>
          </a:p>
          <a:p>
            <a:pPr marL="742950" lvl="1" indent="-285750" fontAlgn="base">
              <a:lnSpc>
                <a:spcPct val="100000"/>
              </a:lnSpc>
            </a:pPr>
            <a:r>
              <a:rPr lang="en-GB" dirty="0">
                <a:solidFill>
                  <a:schemeClr val="accent1"/>
                </a:solidFill>
              </a:rPr>
              <a:t>What goes around comes around. Boom follows bust follows boom follows bust</a:t>
            </a:r>
          </a:p>
          <a:p>
            <a:pPr marL="285750" indent="-285750" fontAlgn="base">
              <a:lnSpc>
                <a:spcPct val="100000"/>
              </a:lnSpc>
            </a:pPr>
            <a:r>
              <a:rPr lang="en-GB" b="1" dirty="0">
                <a:solidFill>
                  <a:schemeClr val="accent1"/>
                </a:solidFill>
              </a:rPr>
              <a:t>Infinite Expansion</a:t>
            </a:r>
          </a:p>
          <a:p>
            <a:pPr marL="742950" lvl="1" indent="-285750" fontAlgn="base">
              <a:lnSpc>
                <a:spcPct val="100000"/>
              </a:lnSpc>
            </a:pPr>
            <a:r>
              <a:rPr lang="en-GB" dirty="0">
                <a:solidFill>
                  <a:schemeClr val="accent1"/>
                </a:solidFill>
              </a:rPr>
              <a:t>Exciting trends continue. Think of the computer industry in the 1950</a:t>
            </a:r>
          </a:p>
          <a:p>
            <a:pPr marL="285750" indent="-285750" fontAlgn="base">
              <a:lnSpc>
                <a:spcPct val="100000"/>
              </a:lnSpc>
            </a:pPr>
            <a:r>
              <a:rPr lang="en-GB" b="1" dirty="0">
                <a:solidFill>
                  <a:schemeClr val="accent1"/>
                </a:solidFill>
              </a:rPr>
              <a:t>Lone Ranger</a:t>
            </a:r>
          </a:p>
          <a:p>
            <a:pPr marL="742950" lvl="1" indent="-285750" fontAlgn="base">
              <a:lnSpc>
                <a:spcPct val="100000"/>
              </a:lnSpc>
            </a:pPr>
            <a:r>
              <a:rPr lang="en-GB" dirty="0">
                <a:solidFill>
                  <a:schemeClr val="accent1"/>
                </a:solidFill>
              </a:rPr>
              <a:t>The triumph of the lone hero against the forces of inertia</a:t>
            </a:r>
          </a:p>
          <a:p>
            <a:pPr marL="285750" indent="-285750" fontAlgn="base">
              <a:lnSpc>
                <a:spcPct val="100000"/>
              </a:lnSpc>
            </a:pPr>
            <a:r>
              <a:rPr lang="en-GB" b="1" dirty="0">
                <a:solidFill>
                  <a:schemeClr val="accent1"/>
                </a:solidFill>
              </a:rPr>
              <a:t>My Generation</a:t>
            </a:r>
          </a:p>
          <a:p>
            <a:pPr marL="742950" lvl="1" indent="-285750" fontAlgn="base">
              <a:lnSpc>
                <a:spcPct val="100000"/>
              </a:lnSpc>
            </a:pPr>
            <a:r>
              <a:rPr lang="en-GB" dirty="0">
                <a:solidFill>
                  <a:schemeClr val="accent1"/>
                </a:solidFill>
              </a:rPr>
              <a:t>Changes in culture and demographics affect the situation</a:t>
            </a:r>
          </a:p>
          <a:p>
            <a:endParaRPr lang="en-IE" dirty="0"/>
          </a:p>
        </p:txBody>
      </p:sp>
      <p:pic>
        <p:nvPicPr>
          <p:cNvPr id="5" name="Picture 4" descr="A picture containing text, businesscard&#10;&#10;Description automatically generated">
            <a:extLst>
              <a:ext uri="{FF2B5EF4-FFF2-40B4-BE49-F238E27FC236}">
                <a16:creationId xmlns:a16="http://schemas.microsoft.com/office/drawing/2014/main" id="{34DF9DF4-BB6C-4EC9-8691-A063DD59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1935" y="0"/>
            <a:ext cx="4930066" cy="6858000"/>
          </a:xfrm>
          <a:prstGeom prst="rect">
            <a:avLst/>
          </a:prstGeom>
        </p:spPr>
      </p:pic>
    </p:spTree>
    <p:extLst>
      <p:ext uri="{BB962C8B-B14F-4D97-AF65-F5344CB8AC3E}">
        <p14:creationId xmlns:p14="http://schemas.microsoft.com/office/powerpoint/2010/main" val="3001283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3572218C-298E-42EA-B982-32BFCE48919A}"/>
              </a:ext>
            </a:extLst>
          </p:cNvPr>
          <p:cNvPicPr>
            <a:picLocks noChangeAspect="1"/>
          </p:cNvPicPr>
          <p:nvPr/>
        </p:nvPicPr>
        <p:blipFill rotWithShape="1">
          <a:blip r:embed="rId2">
            <a:extLst>
              <a:ext uri="{28A0092B-C50C-407E-A947-70E740481C1C}">
                <a14:useLocalDpi xmlns:a14="http://schemas.microsoft.com/office/drawing/2010/main" val="0"/>
              </a:ext>
            </a:extLst>
          </a:blip>
          <a:srcRect t="9493" r="9091"/>
          <a:stretch/>
        </p:blipFill>
        <p:spPr>
          <a:xfrm>
            <a:off x="-1" y="10"/>
            <a:ext cx="12192000" cy="6857990"/>
          </a:xfrm>
          <a:prstGeom prst="rect">
            <a:avLst/>
          </a:prstGeom>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B3772E-410E-4D40-8704-B9D91FA0AF45}"/>
              </a:ext>
            </a:extLst>
          </p:cNvPr>
          <p:cNvSpPr>
            <a:spLocks noGrp="1"/>
          </p:cNvSpPr>
          <p:nvPr>
            <p:ph type="title"/>
          </p:nvPr>
        </p:nvSpPr>
        <p:spPr>
          <a:xfrm>
            <a:off x="395135" y="159653"/>
            <a:ext cx="4062643" cy="1043409"/>
          </a:xfrm>
        </p:spPr>
        <p:txBody>
          <a:bodyPr>
            <a:normAutofit fontScale="90000"/>
          </a:bodyPr>
          <a:lstStyle/>
          <a:p>
            <a:pPr algn="ctr"/>
            <a:r>
              <a:rPr lang="en-IE" b="1" dirty="0">
                <a:solidFill>
                  <a:schemeClr val="accent1"/>
                </a:solidFill>
              </a:rPr>
              <a:t>Conducting Scenario Analysis</a:t>
            </a:r>
          </a:p>
        </p:txBody>
      </p:sp>
      <p:sp>
        <p:nvSpPr>
          <p:cNvPr id="3" name="Content Placeholder 2">
            <a:extLst>
              <a:ext uri="{FF2B5EF4-FFF2-40B4-BE49-F238E27FC236}">
                <a16:creationId xmlns:a16="http://schemas.microsoft.com/office/drawing/2014/main" id="{86496743-0F67-4790-958E-1E84368C7B91}"/>
              </a:ext>
            </a:extLst>
          </p:cNvPr>
          <p:cNvSpPr>
            <a:spLocks noGrp="1"/>
          </p:cNvSpPr>
          <p:nvPr>
            <p:ph idx="1"/>
          </p:nvPr>
        </p:nvSpPr>
        <p:spPr>
          <a:xfrm>
            <a:off x="0" y="1225394"/>
            <a:ext cx="5186893" cy="4225495"/>
          </a:xfrm>
        </p:spPr>
        <p:txBody>
          <a:bodyPr anchor="t">
            <a:normAutofit fontScale="92500" lnSpcReduction="20000"/>
          </a:bodyPr>
          <a:lstStyle/>
          <a:p>
            <a:pPr marL="180000" lvl="1" indent="-171450">
              <a:lnSpc>
                <a:spcPct val="110000"/>
              </a:lnSpc>
              <a:spcBef>
                <a:spcPts val="0"/>
              </a:spcBef>
              <a:spcAft>
                <a:spcPts val="600"/>
              </a:spcAft>
            </a:pPr>
            <a:r>
              <a:rPr lang="en-GB" sz="1800" dirty="0">
                <a:solidFill>
                  <a:schemeClr val="accent1"/>
                </a:solidFill>
              </a:rPr>
              <a:t>Identify the most relevant scope of the study – the relevant product/market </a:t>
            </a:r>
            <a:r>
              <a:rPr lang="en-IE" sz="1800" dirty="0">
                <a:solidFill>
                  <a:schemeClr val="accent1"/>
                </a:solidFill>
              </a:rPr>
              <a:t>and time span</a:t>
            </a:r>
          </a:p>
          <a:p>
            <a:pPr marL="180000" lvl="1" indent="-171450">
              <a:lnSpc>
                <a:spcPct val="110000"/>
              </a:lnSpc>
              <a:spcBef>
                <a:spcPts val="0"/>
              </a:spcBef>
              <a:spcAft>
                <a:spcPts val="600"/>
              </a:spcAft>
            </a:pPr>
            <a:r>
              <a:rPr lang="en-GB" sz="1800" dirty="0">
                <a:solidFill>
                  <a:schemeClr val="accent1"/>
                </a:solidFill>
              </a:rPr>
              <a:t>Identify key drivers of change – PESTEL factors that have the most impact in the future but have uncertain outcomes</a:t>
            </a:r>
          </a:p>
          <a:p>
            <a:pPr marL="180000" lvl="1" indent="-171450">
              <a:lnSpc>
                <a:spcPct val="110000"/>
              </a:lnSpc>
              <a:spcBef>
                <a:spcPts val="0"/>
              </a:spcBef>
              <a:spcAft>
                <a:spcPts val="600"/>
              </a:spcAft>
            </a:pPr>
            <a:r>
              <a:rPr lang="en-GB" sz="1800" dirty="0">
                <a:solidFill>
                  <a:schemeClr val="accent1"/>
                </a:solidFill>
              </a:rPr>
              <a:t>For each key driver select opposing outcomes where each leads to very </a:t>
            </a:r>
            <a:r>
              <a:rPr lang="en-IE" sz="1800" dirty="0">
                <a:solidFill>
                  <a:schemeClr val="accent1"/>
                </a:solidFill>
              </a:rPr>
              <a:t>different consequences</a:t>
            </a:r>
          </a:p>
          <a:p>
            <a:pPr marL="180000" lvl="1" indent="-171450">
              <a:lnSpc>
                <a:spcPct val="110000"/>
              </a:lnSpc>
              <a:spcBef>
                <a:spcPts val="0"/>
              </a:spcBef>
              <a:spcAft>
                <a:spcPts val="600"/>
              </a:spcAft>
            </a:pPr>
            <a:r>
              <a:rPr lang="en-GB" sz="1800" dirty="0">
                <a:solidFill>
                  <a:schemeClr val="accent1"/>
                </a:solidFill>
              </a:rPr>
              <a:t>Develop scenario ‘stories’ – coherent and plausible descriptions of the environment that result from opposing outcomes</a:t>
            </a:r>
          </a:p>
          <a:p>
            <a:pPr marL="180000" lvl="1" indent="-171450">
              <a:lnSpc>
                <a:spcPct val="110000"/>
              </a:lnSpc>
              <a:spcBef>
                <a:spcPts val="0"/>
              </a:spcBef>
              <a:spcAft>
                <a:spcPts val="600"/>
              </a:spcAft>
            </a:pPr>
            <a:r>
              <a:rPr lang="en-GB" sz="1800" dirty="0">
                <a:solidFill>
                  <a:schemeClr val="accent1"/>
                </a:solidFill>
              </a:rPr>
              <a:t>Identify the impact of each scenario on the organisation and evaluate future strategies in the               light of anticipated scenarios</a:t>
            </a:r>
          </a:p>
          <a:p>
            <a:pPr marL="180000" lvl="1" indent="-171450">
              <a:lnSpc>
                <a:spcPct val="110000"/>
              </a:lnSpc>
              <a:spcBef>
                <a:spcPts val="0"/>
              </a:spcBef>
              <a:spcAft>
                <a:spcPts val="600"/>
              </a:spcAft>
            </a:pPr>
            <a:r>
              <a:rPr lang="en-GB" sz="1800" dirty="0">
                <a:solidFill>
                  <a:schemeClr val="accent1"/>
                </a:solidFill>
              </a:rPr>
              <a:t>Scenario analysis is used in industries with long planning horizons, e.g. oil </a:t>
            </a:r>
            <a:r>
              <a:rPr lang="en-IE" sz="1800" dirty="0">
                <a:solidFill>
                  <a:schemeClr val="accent1"/>
                </a:solidFill>
              </a:rPr>
              <a:t>industry, airlines</a:t>
            </a:r>
          </a:p>
        </p:txBody>
      </p:sp>
    </p:spTree>
    <p:extLst>
      <p:ext uri="{BB962C8B-B14F-4D97-AF65-F5344CB8AC3E}">
        <p14:creationId xmlns:p14="http://schemas.microsoft.com/office/powerpoint/2010/main" val="1921512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ports car on a showroom floor&#10;&#10;Description automatically generated with medium confidence">
            <a:extLst>
              <a:ext uri="{FF2B5EF4-FFF2-40B4-BE49-F238E27FC236}">
                <a16:creationId xmlns:a16="http://schemas.microsoft.com/office/drawing/2014/main" id="{C9F52FC6-1B2E-4337-8994-476C41E40561}"/>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FBA703-C9E7-4047-B440-A423E1B57627}"/>
              </a:ext>
            </a:extLst>
          </p:cNvPr>
          <p:cNvSpPr>
            <a:spLocks noGrp="1"/>
          </p:cNvSpPr>
          <p:nvPr>
            <p:ph type="title"/>
          </p:nvPr>
        </p:nvSpPr>
        <p:spPr>
          <a:xfrm>
            <a:off x="520241" y="232937"/>
            <a:ext cx="4062643" cy="1043409"/>
          </a:xfrm>
        </p:spPr>
        <p:txBody>
          <a:bodyPr>
            <a:normAutofit/>
          </a:bodyPr>
          <a:lstStyle/>
          <a:p>
            <a:pPr algn="ctr"/>
            <a:r>
              <a:rPr lang="en-GB" b="1" dirty="0">
                <a:solidFill>
                  <a:schemeClr val="accent1"/>
                </a:solidFill>
              </a:rPr>
              <a:t>Strategic Groups</a:t>
            </a:r>
            <a:endParaRPr lang="en-IE" b="1" dirty="0">
              <a:solidFill>
                <a:schemeClr val="accent1"/>
              </a:solidFill>
            </a:endParaRPr>
          </a:p>
        </p:txBody>
      </p:sp>
      <p:sp>
        <p:nvSpPr>
          <p:cNvPr id="3" name="Content Placeholder 2">
            <a:extLst>
              <a:ext uri="{FF2B5EF4-FFF2-40B4-BE49-F238E27FC236}">
                <a16:creationId xmlns:a16="http://schemas.microsoft.com/office/drawing/2014/main" id="{C93DA38C-1321-4C52-A5C9-5C4084F9C43C}"/>
              </a:ext>
            </a:extLst>
          </p:cNvPr>
          <p:cNvSpPr>
            <a:spLocks noGrp="1"/>
          </p:cNvSpPr>
          <p:nvPr>
            <p:ph idx="1"/>
          </p:nvPr>
        </p:nvSpPr>
        <p:spPr>
          <a:xfrm>
            <a:off x="0" y="1276346"/>
            <a:ext cx="5010038" cy="4179574"/>
          </a:xfrm>
        </p:spPr>
        <p:txBody>
          <a:bodyPr anchor="t">
            <a:normAutofit/>
          </a:bodyPr>
          <a:lstStyle/>
          <a:p>
            <a:pPr>
              <a:lnSpc>
                <a:spcPct val="70000"/>
              </a:lnSpc>
            </a:pPr>
            <a:r>
              <a:rPr lang="en-GB" sz="2000" dirty="0">
                <a:solidFill>
                  <a:schemeClr val="accent1"/>
                </a:solidFill>
              </a:rPr>
              <a:t>Strategic groups are organisations within an industry or sector with similar strategic characteristics, following similar strategies or competing on similar bases</a:t>
            </a:r>
          </a:p>
          <a:p>
            <a:pPr>
              <a:lnSpc>
                <a:spcPct val="70000"/>
              </a:lnSpc>
            </a:pPr>
            <a:r>
              <a:rPr lang="en-GB" sz="2000" dirty="0">
                <a:solidFill>
                  <a:schemeClr val="accent1"/>
                </a:solidFill>
              </a:rPr>
              <a:t>These characteristics are different from those in other strategic groups in the same industry or sector</a:t>
            </a:r>
          </a:p>
          <a:p>
            <a:pPr>
              <a:lnSpc>
                <a:spcPct val="70000"/>
              </a:lnSpc>
            </a:pPr>
            <a:r>
              <a:rPr lang="en-GB" sz="2000" dirty="0">
                <a:solidFill>
                  <a:schemeClr val="accent1"/>
                </a:solidFill>
              </a:rPr>
              <a:t>There are many different characteristics that distinguish between strategic groups</a:t>
            </a:r>
          </a:p>
          <a:p>
            <a:pPr>
              <a:lnSpc>
                <a:spcPct val="70000"/>
              </a:lnSpc>
            </a:pPr>
            <a:r>
              <a:rPr lang="en-GB" sz="2000" dirty="0">
                <a:solidFill>
                  <a:schemeClr val="accent1"/>
                </a:solidFill>
              </a:rPr>
              <a:t>Strategic groups can be mapped on to two dimensional charts – maps</a:t>
            </a:r>
          </a:p>
          <a:p>
            <a:pPr>
              <a:lnSpc>
                <a:spcPct val="70000"/>
              </a:lnSpc>
            </a:pPr>
            <a:r>
              <a:rPr lang="en-GB" sz="2000" dirty="0">
                <a:solidFill>
                  <a:schemeClr val="accent1"/>
                </a:solidFill>
              </a:rPr>
              <a:t>These can be useful tools of analysis</a:t>
            </a:r>
            <a:endParaRPr lang="en-IE" sz="2000" dirty="0">
              <a:solidFill>
                <a:schemeClr val="accent1"/>
              </a:solidFill>
            </a:endParaRPr>
          </a:p>
        </p:txBody>
      </p:sp>
    </p:spTree>
    <p:extLst>
      <p:ext uri="{BB962C8B-B14F-4D97-AF65-F5344CB8AC3E}">
        <p14:creationId xmlns:p14="http://schemas.microsoft.com/office/powerpoint/2010/main" val="2704504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405EC-2BA5-4B6F-927C-BC08261C68AB}"/>
              </a:ext>
            </a:extLst>
          </p:cNvPr>
          <p:cNvSpPr>
            <a:spLocks noGrp="1"/>
          </p:cNvSpPr>
          <p:nvPr>
            <p:ph type="title"/>
          </p:nvPr>
        </p:nvSpPr>
        <p:spPr>
          <a:xfrm>
            <a:off x="390617" y="404664"/>
            <a:ext cx="11327907" cy="1143000"/>
          </a:xfrm>
        </p:spPr>
        <p:txBody>
          <a:bodyPr>
            <a:noAutofit/>
          </a:bodyPr>
          <a:lstStyle/>
          <a:p>
            <a:pPr algn="ctr"/>
            <a:r>
              <a:rPr lang="en-IE" b="1" dirty="0">
                <a:solidFill>
                  <a:schemeClr val="accent1"/>
                </a:solidFill>
              </a:rPr>
              <a:t>Competitor Analysis Strategic Group Concept</a:t>
            </a:r>
            <a:endParaRPr lang="en-GB" b="1" dirty="0">
              <a:solidFill>
                <a:schemeClr val="accent1"/>
              </a:solidFill>
            </a:endParaRPr>
          </a:p>
        </p:txBody>
      </p:sp>
      <p:graphicFrame>
        <p:nvGraphicFramePr>
          <p:cNvPr id="4" name="Content Placeholder 3">
            <a:extLst>
              <a:ext uri="{FF2B5EF4-FFF2-40B4-BE49-F238E27FC236}">
                <a16:creationId xmlns:a16="http://schemas.microsoft.com/office/drawing/2014/main" id="{29CFD75A-DD9B-4AD7-B7C0-8432BE0ADAA6}"/>
              </a:ext>
            </a:extLst>
          </p:cNvPr>
          <p:cNvGraphicFramePr>
            <a:graphicFrameLocks noGrp="1"/>
          </p:cNvGraphicFramePr>
          <p:nvPr>
            <p:ph idx="1"/>
            <p:extLst>
              <p:ext uri="{D42A27DB-BD31-4B8C-83A1-F6EECF244321}">
                <p14:modId xmlns:p14="http://schemas.microsoft.com/office/powerpoint/2010/main" val="847700201"/>
              </p:ext>
            </p:extLst>
          </p:nvPr>
        </p:nvGraphicFramePr>
        <p:xfrm>
          <a:off x="1775520" y="1062600"/>
          <a:ext cx="8640960"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7141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2414-2EFC-4D93-9657-11C246CFCF98}"/>
              </a:ext>
            </a:extLst>
          </p:cNvPr>
          <p:cNvSpPr>
            <a:spLocks noGrp="1"/>
          </p:cNvSpPr>
          <p:nvPr>
            <p:ph type="title"/>
          </p:nvPr>
        </p:nvSpPr>
        <p:spPr>
          <a:xfrm>
            <a:off x="109330" y="365125"/>
            <a:ext cx="11244470" cy="1325563"/>
          </a:xfrm>
        </p:spPr>
        <p:txBody>
          <a:bodyPr/>
          <a:lstStyle/>
          <a:p>
            <a:pPr algn="ctr"/>
            <a:r>
              <a:rPr lang="en-IE" b="1" dirty="0">
                <a:solidFill>
                  <a:schemeClr val="accent1"/>
                </a:solidFill>
              </a:rPr>
              <a:t>A Strategic Group Map of </a:t>
            </a:r>
            <a:br>
              <a:rPr lang="en-IE" b="1" dirty="0">
                <a:solidFill>
                  <a:schemeClr val="accent1"/>
                </a:solidFill>
              </a:rPr>
            </a:br>
            <a:r>
              <a:rPr lang="en-IE" b="1" dirty="0">
                <a:solidFill>
                  <a:schemeClr val="accent1"/>
                </a:solidFill>
              </a:rPr>
              <a:t>Automobile Manufacturers</a:t>
            </a:r>
          </a:p>
        </p:txBody>
      </p:sp>
      <p:pic>
        <p:nvPicPr>
          <p:cNvPr id="5" name="Content Placeholder 4" descr="Chart, bubble chart&#10;&#10;Description automatically generated">
            <a:extLst>
              <a:ext uri="{FF2B5EF4-FFF2-40B4-BE49-F238E27FC236}">
                <a16:creationId xmlns:a16="http://schemas.microsoft.com/office/drawing/2014/main" id="{9BB5814E-D93A-4317-9BC4-DE70CBEBBED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920"/>
          <a:stretch/>
        </p:blipFill>
        <p:spPr>
          <a:xfrm>
            <a:off x="1645920" y="2001520"/>
            <a:ext cx="8625840" cy="4785360"/>
          </a:xfrm>
        </p:spPr>
      </p:pic>
    </p:spTree>
    <p:extLst>
      <p:ext uri="{BB962C8B-B14F-4D97-AF65-F5344CB8AC3E}">
        <p14:creationId xmlns:p14="http://schemas.microsoft.com/office/powerpoint/2010/main" val="28337807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F85C-30B9-4992-BCF7-1738F71F973F}"/>
              </a:ext>
            </a:extLst>
          </p:cNvPr>
          <p:cNvSpPr>
            <a:spLocks noGrp="1"/>
          </p:cNvSpPr>
          <p:nvPr>
            <p:ph type="title"/>
          </p:nvPr>
        </p:nvSpPr>
        <p:spPr>
          <a:xfrm>
            <a:off x="590550" y="393700"/>
            <a:ext cx="11010900" cy="1325563"/>
          </a:xfrm>
        </p:spPr>
        <p:txBody>
          <a:bodyPr/>
          <a:lstStyle/>
          <a:p>
            <a:pPr algn="ctr"/>
            <a:r>
              <a:rPr lang="en-IE" b="1" dirty="0">
                <a:solidFill>
                  <a:schemeClr val="accent1"/>
                </a:solidFill>
              </a:rPr>
              <a:t>Characteristics for Identifying Strategic Groups</a:t>
            </a:r>
          </a:p>
        </p:txBody>
      </p:sp>
      <p:graphicFrame>
        <p:nvGraphicFramePr>
          <p:cNvPr id="5" name="Content Placeholder 4">
            <a:extLst>
              <a:ext uri="{FF2B5EF4-FFF2-40B4-BE49-F238E27FC236}">
                <a16:creationId xmlns:a16="http://schemas.microsoft.com/office/drawing/2014/main" id="{829C413E-BA39-42B7-9B95-103A82437BC0}"/>
              </a:ext>
            </a:extLst>
          </p:cNvPr>
          <p:cNvGraphicFramePr>
            <a:graphicFrameLocks noGrp="1"/>
          </p:cNvGraphicFramePr>
          <p:nvPr>
            <p:ph idx="1"/>
            <p:extLst>
              <p:ext uri="{D42A27DB-BD31-4B8C-83A1-F6EECF244321}">
                <p14:modId xmlns:p14="http://schemas.microsoft.com/office/powerpoint/2010/main" val="9980620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81834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holding a bottle of soda&#10;&#10;Description automatically generated with low confidence">
            <a:extLst>
              <a:ext uri="{FF2B5EF4-FFF2-40B4-BE49-F238E27FC236}">
                <a16:creationId xmlns:a16="http://schemas.microsoft.com/office/drawing/2014/main" id="{9BBD1EF9-1FA8-4A20-95E2-0B67AE4886EE}"/>
              </a:ext>
            </a:extLst>
          </p:cNvPr>
          <p:cNvPicPr>
            <a:picLocks noChangeAspect="1"/>
          </p:cNvPicPr>
          <p:nvPr/>
        </p:nvPicPr>
        <p:blipFill rotWithShape="1">
          <a:blip r:embed="rId2">
            <a:extLst>
              <a:ext uri="{28A0092B-C50C-407E-A947-70E740481C1C}">
                <a14:useLocalDpi xmlns:a14="http://schemas.microsoft.com/office/drawing/2010/main" val="0"/>
              </a:ext>
            </a:extLst>
          </a:blip>
          <a:srcRect t="3657" b="5981"/>
          <a:stretch/>
        </p:blipFill>
        <p:spPr>
          <a:xfrm>
            <a:off x="-1" y="10"/>
            <a:ext cx="12192000" cy="6857990"/>
          </a:xfrm>
          <a:prstGeom prst="rect">
            <a:avLst/>
          </a:prstGeom>
        </p:spPr>
      </p:pic>
      <p:sp>
        <p:nvSpPr>
          <p:cNvPr id="19" name="Freeform: Shape 1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CCAD29-6616-4BA1-815E-C3CF62B7D4FF}"/>
              </a:ext>
            </a:extLst>
          </p:cNvPr>
          <p:cNvSpPr>
            <a:spLocks noGrp="1"/>
          </p:cNvSpPr>
          <p:nvPr>
            <p:ph type="title"/>
          </p:nvPr>
        </p:nvSpPr>
        <p:spPr>
          <a:xfrm>
            <a:off x="448443" y="365487"/>
            <a:ext cx="4206240" cy="1043409"/>
          </a:xfrm>
        </p:spPr>
        <p:txBody>
          <a:bodyPr>
            <a:noAutofit/>
          </a:bodyPr>
          <a:lstStyle/>
          <a:p>
            <a:pPr algn="ctr"/>
            <a:r>
              <a:rPr lang="en-GB" b="1" dirty="0">
                <a:solidFill>
                  <a:schemeClr val="accent1"/>
                </a:solidFill>
              </a:rPr>
              <a:t>Uses of Strategic Group Analysis</a:t>
            </a:r>
            <a:endParaRPr lang="en-IE" b="1" dirty="0">
              <a:solidFill>
                <a:schemeClr val="accent1"/>
              </a:solidFill>
            </a:endParaRPr>
          </a:p>
        </p:txBody>
      </p:sp>
      <p:sp>
        <p:nvSpPr>
          <p:cNvPr id="3" name="Content Placeholder 2">
            <a:extLst>
              <a:ext uri="{FF2B5EF4-FFF2-40B4-BE49-F238E27FC236}">
                <a16:creationId xmlns:a16="http://schemas.microsoft.com/office/drawing/2014/main" id="{326EDBFE-DD4C-4671-89C0-9C3D486C3787}"/>
              </a:ext>
            </a:extLst>
          </p:cNvPr>
          <p:cNvSpPr>
            <a:spLocks noGrp="1"/>
          </p:cNvSpPr>
          <p:nvPr>
            <p:ph idx="1"/>
          </p:nvPr>
        </p:nvSpPr>
        <p:spPr>
          <a:xfrm>
            <a:off x="0" y="1593306"/>
            <a:ext cx="5262880" cy="3671388"/>
          </a:xfrm>
        </p:spPr>
        <p:txBody>
          <a:bodyPr anchor="t">
            <a:normAutofit/>
          </a:bodyPr>
          <a:lstStyle/>
          <a:p>
            <a:pPr>
              <a:lnSpc>
                <a:spcPct val="70000"/>
              </a:lnSpc>
            </a:pPr>
            <a:r>
              <a:rPr lang="en-GB" sz="1900" dirty="0">
                <a:solidFill>
                  <a:schemeClr val="accent1"/>
                </a:solidFill>
              </a:rPr>
              <a:t>Understanding competition - enables focus on direct competitors within a strategic group, rather than the whole industry. (E.g. Tesco will focus on Aldi, Dunnes etc.) </a:t>
            </a:r>
          </a:p>
          <a:p>
            <a:pPr>
              <a:lnSpc>
                <a:spcPct val="70000"/>
              </a:lnSpc>
            </a:pPr>
            <a:r>
              <a:rPr lang="en-GB" sz="1900" dirty="0">
                <a:solidFill>
                  <a:schemeClr val="accent1"/>
                </a:solidFill>
              </a:rPr>
              <a:t>Analysis of strategic opportunities - helps identify attractive ‘strategic spaces’ within an industry</a:t>
            </a:r>
          </a:p>
          <a:p>
            <a:pPr>
              <a:lnSpc>
                <a:spcPct val="70000"/>
              </a:lnSpc>
            </a:pPr>
            <a:r>
              <a:rPr lang="en-GB" sz="1900" dirty="0">
                <a:solidFill>
                  <a:schemeClr val="accent1"/>
                </a:solidFill>
              </a:rPr>
              <a:t>Analysis of ‘mobility barriers’ i.e. obstacles to movement from one strategic group to another</a:t>
            </a:r>
          </a:p>
          <a:p>
            <a:pPr>
              <a:lnSpc>
                <a:spcPct val="70000"/>
              </a:lnSpc>
            </a:pPr>
            <a:r>
              <a:rPr lang="en-GB" sz="1900" dirty="0">
                <a:solidFill>
                  <a:schemeClr val="accent1"/>
                </a:solidFill>
              </a:rPr>
              <a:t>These barriers can be overcome to enter more attractive groups</a:t>
            </a:r>
          </a:p>
          <a:p>
            <a:pPr>
              <a:lnSpc>
                <a:spcPct val="70000"/>
              </a:lnSpc>
            </a:pPr>
            <a:r>
              <a:rPr lang="en-GB" sz="1900" dirty="0">
                <a:solidFill>
                  <a:schemeClr val="accent1"/>
                </a:solidFill>
              </a:rPr>
              <a:t>Barriers can be built to defend an attractive position in a strategic group</a:t>
            </a:r>
            <a:endParaRPr lang="en-IE" sz="1900" dirty="0">
              <a:solidFill>
                <a:schemeClr val="accent1"/>
              </a:solidFill>
            </a:endParaRPr>
          </a:p>
        </p:txBody>
      </p:sp>
    </p:spTree>
    <p:extLst>
      <p:ext uri="{BB962C8B-B14F-4D97-AF65-F5344CB8AC3E}">
        <p14:creationId xmlns:p14="http://schemas.microsoft.com/office/powerpoint/2010/main" val="1067057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BF133BEA-BA20-4A66-8AFF-58AFB134A5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1955" y="643466"/>
            <a:ext cx="7428089" cy="5571067"/>
          </a:xfrm>
          <a:prstGeom prst="rect">
            <a:avLst/>
          </a:prstGeom>
        </p:spPr>
      </p:pic>
    </p:spTree>
    <p:extLst>
      <p:ext uri="{BB962C8B-B14F-4D97-AF65-F5344CB8AC3E}">
        <p14:creationId xmlns:p14="http://schemas.microsoft.com/office/powerpoint/2010/main" val="7924338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outdoor, colorful&#10;&#10;Description automatically generated">
            <a:extLst>
              <a:ext uri="{FF2B5EF4-FFF2-40B4-BE49-F238E27FC236}">
                <a16:creationId xmlns:a16="http://schemas.microsoft.com/office/drawing/2014/main" id="{C5DA620A-7FBC-4814-A220-28495358C725}"/>
              </a:ext>
            </a:extLst>
          </p:cNvPr>
          <p:cNvPicPr>
            <a:picLocks noChangeAspect="1"/>
          </p:cNvPicPr>
          <p:nvPr/>
        </p:nvPicPr>
        <p:blipFill rotWithShape="1">
          <a:blip r:embed="rId2">
            <a:extLst>
              <a:ext uri="{28A0092B-C50C-407E-A947-70E740481C1C}">
                <a14:useLocalDpi xmlns:a14="http://schemas.microsoft.com/office/drawing/2010/main" val="0"/>
              </a:ext>
            </a:extLst>
          </a:blip>
          <a:srcRect t="21630" r="9091"/>
          <a:stretch/>
        </p:blipFill>
        <p:spPr>
          <a:xfrm>
            <a:off x="-1" y="10"/>
            <a:ext cx="12192000" cy="6857990"/>
          </a:xfrm>
          <a:prstGeom prst="rect">
            <a:avLst/>
          </a:prstGeom>
        </p:spPr>
      </p:pic>
      <p:sp>
        <p:nvSpPr>
          <p:cNvPr id="29" name="Freeform: Shape 2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5E2A37-9012-43BC-9AB4-AFEE7E5D4D37}"/>
              </a:ext>
            </a:extLst>
          </p:cNvPr>
          <p:cNvSpPr>
            <a:spLocks noGrp="1"/>
          </p:cNvSpPr>
          <p:nvPr>
            <p:ph type="title"/>
          </p:nvPr>
        </p:nvSpPr>
        <p:spPr>
          <a:xfrm>
            <a:off x="520241" y="208250"/>
            <a:ext cx="4062643" cy="1043409"/>
          </a:xfrm>
        </p:spPr>
        <p:txBody>
          <a:bodyPr>
            <a:normAutofit/>
          </a:bodyPr>
          <a:lstStyle/>
          <a:p>
            <a:pPr algn="ctr"/>
            <a:r>
              <a:rPr lang="en-GB" b="1" dirty="0">
                <a:solidFill>
                  <a:schemeClr val="accent1"/>
                </a:solidFill>
              </a:rPr>
              <a:t>Market Segments</a:t>
            </a:r>
            <a:endParaRPr lang="en-IE" b="1" dirty="0">
              <a:solidFill>
                <a:schemeClr val="accent1"/>
              </a:solidFill>
            </a:endParaRPr>
          </a:p>
        </p:txBody>
      </p:sp>
      <p:sp>
        <p:nvSpPr>
          <p:cNvPr id="3" name="Content Placeholder 2">
            <a:extLst>
              <a:ext uri="{FF2B5EF4-FFF2-40B4-BE49-F238E27FC236}">
                <a16:creationId xmlns:a16="http://schemas.microsoft.com/office/drawing/2014/main" id="{8047553C-BCB0-440F-90B4-5A8EA5340335}"/>
              </a:ext>
            </a:extLst>
          </p:cNvPr>
          <p:cNvSpPr>
            <a:spLocks noGrp="1"/>
          </p:cNvSpPr>
          <p:nvPr>
            <p:ph idx="1"/>
          </p:nvPr>
        </p:nvSpPr>
        <p:spPr>
          <a:xfrm>
            <a:off x="-2334" y="1251659"/>
            <a:ext cx="5163614" cy="4001061"/>
          </a:xfrm>
        </p:spPr>
        <p:txBody>
          <a:bodyPr anchor="t">
            <a:normAutofit fontScale="77500" lnSpcReduction="20000"/>
          </a:bodyPr>
          <a:lstStyle/>
          <a:p>
            <a:r>
              <a:rPr lang="en-GB" sz="2400" dirty="0">
                <a:solidFill>
                  <a:schemeClr val="accent1"/>
                </a:solidFill>
              </a:rPr>
              <a:t>A market segment is a group of customers who have similar needs that are different from customer needs in other parts of the market</a:t>
            </a:r>
          </a:p>
          <a:p>
            <a:r>
              <a:rPr lang="en-GB" sz="2400" dirty="0">
                <a:solidFill>
                  <a:schemeClr val="accent1"/>
                </a:solidFill>
              </a:rPr>
              <a:t>Where these customer groups are relatively small, such market segments are called ‘niches’</a:t>
            </a:r>
          </a:p>
          <a:p>
            <a:r>
              <a:rPr lang="en-GB" sz="2400" dirty="0">
                <a:solidFill>
                  <a:schemeClr val="accent1"/>
                </a:solidFill>
              </a:rPr>
              <a:t>Customer needs vary</a:t>
            </a:r>
          </a:p>
          <a:p>
            <a:r>
              <a:rPr lang="en-GB" sz="2400" dirty="0">
                <a:solidFill>
                  <a:schemeClr val="accent1"/>
                </a:solidFill>
              </a:rPr>
              <a:t>Focusing on customer needs that are highly distinctive is one means of building a secure segment strategy</a:t>
            </a:r>
          </a:p>
          <a:p>
            <a:r>
              <a:rPr lang="en-GB" sz="2400" dirty="0">
                <a:solidFill>
                  <a:schemeClr val="accent1"/>
                </a:solidFill>
              </a:rPr>
              <a:t>Customer needs vary for a variety of reasons - these factors can be used to identify distinct market segments</a:t>
            </a:r>
          </a:p>
          <a:p>
            <a:r>
              <a:rPr lang="en-GB" sz="2400" dirty="0">
                <a:solidFill>
                  <a:schemeClr val="accent1"/>
                </a:solidFill>
              </a:rPr>
              <a:t>Not all segments are attractive or viable                                             market opportunities                                                            – evaluation is essential</a:t>
            </a:r>
            <a:endParaRPr lang="en-IE" sz="2400" dirty="0">
              <a:solidFill>
                <a:schemeClr val="accent1"/>
              </a:solidFill>
            </a:endParaRPr>
          </a:p>
        </p:txBody>
      </p:sp>
    </p:spTree>
    <p:extLst>
      <p:ext uri="{BB962C8B-B14F-4D97-AF65-F5344CB8AC3E}">
        <p14:creationId xmlns:p14="http://schemas.microsoft.com/office/powerpoint/2010/main" val="25666701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A6EE1-03C5-4A5C-B50C-3B35CF797E1D}"/>
              </a:ext>
            </a:extLst>
          </p:cNvPr>
          <p:cNvSpPr>
            <a:spLocks noGrp="1"/>
          </p:cNvSpPr>
          <p:nvPr>
            <p:ph type="title"/>
          </p:nvPr>
        </p:nvSpPr>
        <p:spPr/>
        <p:txBody>
          <a:bodyPr/>
          <a:lstStyle/>
          <a:p>
            <a:pPr algn="ctr"/>
            <a:r>
              <a:rPr lang="en-IE" b="1" dirty="0">
                <a:solidFill>
                  <a:schemeClr val="accent1"/>
                </a:solidFill>
              </a:rPr>
              <a:t>Bases of Market Segmentation</a:t>
            </a:r>
          </a:p>
        </p:txBody>
      </p:sp>
      <p:graphicFrame>
        <p:nvGraphicFramePr>
          <p:cNvPr id="4" name="Table 4">
            <a:extLst>
              <a:ext uri="{FF2B5EF4-FFF2-40B4-BE49-F238E27FC236}">
                <a16:creationId xmlns:a16="http://schemas.microsoft.com/office/drawing/2014/main" id="{B1C7C5B3-DFB1-4A8D-885D-9E1F5FCA041A}"/>
              </a:ext>
            </a:extLst>
          </p:cNvPr>
          <p:cNvGraphicFramePr>
            <a:graphicFrameLocks noGrp="1"/>
          </p:cNvGraphicFramePr>
          <p:nvPr>
            <p:ph idx="1"/>
            <p:extLst>
              <p:ext uri="{D42A27DB-BD31-4B8C-83A1-F6EECF244321}">
                <p14:modId xmlns:p14="http://schemas.microsoft.com/office/powerpoint/2010/main" val="3807730434"/>
              </p:ext>
            </p:extLst>
          </p:nvPr>
        </p:nvGraphicFramePr>
        <p:xfrm>
          <a:off x="838200" y="1825625"/>
          <a:ext cx="10515597" cy="469900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4033982387"/>
                    </a:ext>
                  </a:extLst>
                </a:gridCol>
                <a:gridCol w="3505199">
                  <a:extLst>
                    <a:ext uri="{9D8B030D-6E8A-4147-A177-3AD203B41FA5}">
                      <a16:colId xmlns:a16="http://schemas.microsoft.com/office/drawing/2014/main" val="2687170998"/>
                    </a:ext>
                  </a:extLst>
                </a:gridCol>
                <a:gridCol w="3505199">
                  <a:extLst>
                    <a:ext uri="{9D8B030D-6E8A-4147-A177-3AD203B41FA5}">
                      <a16:colId xmlns:a16="http://schemas.microsoft.com/office/drawing/2014/main" val="616615601"/>
                    </a:ext>
                  </a:extLst>
                </a:gridCol>
              </a:tblGrid>
              <a:tr h="370840">
                <a:tc>
                  <a:txBody>
                    <a:bodyPr/>
                    <a:lstStyle/>
                    <a:p>
                      <a:r>
                        <a:rPr lang="en-IE" sz="1800" dirty="0"/>
                        <a:t>Factor Types </a:t>
                      </a:r>
                    </a:p>
                  </a:txBody>
                  <a:tcPr/>
                </a:tc>
                <a:tc>
                  <a:txBody>
                    <a:bodyPr/>
                    <a:lstStyle/>
                    <a:p>
                      <a:r>
                        <a:rPr lang="en-IE" sz="1800" dirty="0"/>
                        <a:t>Consumer Markets</a:t>
                      </a:r>
                    </a:p>
                  </a:txBody>
                  <a:tcPr/>
                </a:tc>
                <a:tc>
                  <a:txBody>
                    <a:bodyPr/>
                    <a:lstStyle/>
                    <a:p>
                      <a:r>
                        <a:rPr lang="en-IE" sz="1800" dirty="0"/>
                        <a:t>Industrial/Organisational Markets</a:t>
                      </a:r>
                    </a:p>
                  </a:txBody>
                  <a:tcPr/>
                </a:tc>
                <a:extLst>
                  <a:ext uri="{0D108BD9-81ED-4DB2-BD59-A6C34878D82A}">
                    <a16:rowId xmlns:a16="http://schemas.microsoft.com/office/drawing/2014/main" val="608598300"/>
                  </a:ext>
                </a:extLst>
              </a:tr>
              <a:tr h="370840">
                <a:tc>
                  <a:txBody>
                    <a:bodyPr/>
                    <a:lstStyle/>
                    <a:p>
                      <a:r>
                        <a:rPr lang="en-IE" sz="1400" dirty="0"/>
                        <a:t>Characteristics of people/organisations</a:t>
                      </a:r>
                    </a:p>
                  </a:txBody>
                  <a:tcPr/>
                </a:tc>
                <a:tc>
                  <a:txBody>
                    <a:bodyPr/>
                    <a:lstStyle/>
                    <a:p>
                      <a:r>
                        <a:rPr lang="en-IE" sz="1400" dirty="0"/>
                        <a:t>Age, sex, race</a:t>
                      </a:r>
                    </a:p>
                    <a:p>
                      <a:r>
                        <a:rPr lang="en-IE" sz="1400" dirty="0"/>
                        <a:t>Income</a:t>
                      </a:r>
                    </a:p>
                    <a:p>
                      <a:r>
                        <a:rPr lang="en-IE" sz="1400" dirty="0"/>
                        <a:t>Family size</a:t>
                      </a:r>
                    </a:p>
                    <a:p>
                      <a:r>
                        <a:rPr lang="en-IE" sz="1400" dirty="0"/>
                        <a:t>Life-cycle stage</a:t>
                      </a:r>
                    </a:p>
                    <a:p>
                      <a:r>
                        <a:rPr lang="en-IE" sz="1400" dirty="0"/>
                        <a:t>Location</a:t>
                      </a:r>
                    </a:p>
                    <a:p>
                      <a:r>
                        <a:rPr lang="en-IE" sz="1400" dirty="0"/>
                        <a:t>Lifestyle</a:t>
                      </a:r>
                    </a:p>
                  </a:txBody>
                  <a:tcPr/>
                </a:tc>
                <a:tc>
                  <a:txBody>
                    <a:bodyPr/>
                    <a:lstStyle/>
                    <a:p>
                      <a:r>
                        <a:rPr lang="en-IE" sz="1400" dirty="0"/>
                        <a:t>Industry</a:t>
                      </a:r>
                    </a:p>
                    <a:p>
                      <a:r>
                        <a:rPr lang="en-IE" sz="1400" dirty="0"/>
                        <a:t>Location</a:t>
                      </a:r>
                    </a:p>
                    <a:p>
                      <a:r>
                        <a:rPr lang="en-IE" sz="1400" dirty="0"/>
                        <a:t>Size</a:t>
                      </a:r>
                    </a:p>
                    <a:p>
                      <a:r>
                        <a:rPr lang="en-IE" sz="1400" dirty="0"/>
                        <a:t>Technology</a:t>
                      </a:r>
                    </a:p>
                    <a:p>
                      <a:r>
                        <a:rPr lang="en-IE" sz="1400" dirty="0"/>
                        <a:t>Profitability</a:t>
                      </a:r>
                    </a:p>
                    <a:p>
                      <a:r>
                        <a:rPr lang="en-IE" sz="1400" dirty="0"/>
                        <a:t>Management </a:t>
                      </a:r>
                    </a:p>
                  </a:txBody>
                  <a:tcPr/>
                </a:tc>
                <a:extLst>
                  <a:ext uri="{0D108BD9-81ED-4DB2-BD59-A6C34878D82A}">
                    <a16:rowId xmlns:a16="http://schemas.microsoft.com/office/drawing/2014/main" val="2928444778"/>
                  </a:ext>
                </a:extLst>
              </a:tr>
              <a:tr h="370840">
                <a:tc>
                  <a:txBody>
                    <a:bodyPr/>
                    <a:lstStyle/>
                    <a:p>
                      <a:r>
                        <a:rPr lang="en-IE" sz="1400" dirty="0"/>
                        <a:t>Purchase/use situation</a:t>
                      </a:r>
                    </a:p>
                  </a:txBody>
                  <a:tcPr/>
                </a:tc>
                <a:tc>
                  <a:txBody>
                    <a:bodyPr/>
                    <a:lstStyle/>
                    <a:p>
                      <a:r>
                        <a:rPr lang="en-IE" sz="1400" dirty="0"/>
                        <a:t>Size of purchase</a:t>
                      </a:r>
                    </a:p>
                    <a:p>
                      <a:r>
                        <a:rPr lang="en-IE" sz="1400" dirty="0"/>
                        <a:t>Brand loyalty</a:t>
                      </a:r>
                    </a:p>
                    <a:p>
                      <a:r>
                        <a:rPr lang="en-IE" sz="1400" dirty="0"/>
                        <a:t>Purpose of use</a:t>
                      </a:r>
                    </a:p>
                    <a:p>
                      <a:r>
                        <a:rPr lang="en-IE" sz="1400" dirty="0"/>
                        <a:t>Purchasing behaviour</a:t>
                      </a:r>
                    </a:p>
                    <a:p>
                      <a:r>
                        <a:rPr lang="en-IE" sz="1400" dirty="0"/>
                        <a:t>Importance or purchase</a:t>
                      </a:r>
                    </a:p>
                    <a:p>
                      <a:r>
                        <a:rPr lang="en-IE" sz="1400" dirty="0"/>
                        <a:t>Choice criteria</a:t>
                      </a:r>
                    </a:p>
                  </a:txBody>
                  <a:tcPr/>
                </a:tc>
                <a:tc>
                  <a:txBody>
                    <a:bodyPr/>
                    <a:lstStyle/>
                    <a:p>
                      <a:r>
                        <a:rPr lang="en-IE" sz="1400" dirty="0"/>
                        <a:t>Application</a:t>
                      </a:r>
                    </a:p>
                    <a:p>
                      <a:r>
                        <a:rPr lang="en-IE" sz="1400" dirty="0"/>
                        <a:t>Importance of purchase</a:t>
                      </a:r>
                    </a:p>
                    <a:p>
                      <a:r>
                        <a:rPr lang="en-IE" sz="1400" dirty="0"/>
                        <a:t>Volume</a:t>
                      </a:r>
                    </a:p>
                    <a:p>
                      <a:r>
                        <a:rPr lang="en-IE" sz="1400" dirty="0"/>
                        <a:t>Frequency of purchase</a:t>
                      </a:r>
                    </a:p>
                    <a:p>
                      <a:r>
                        <a:rPr lang="en-IE" sz="1400" dirty="0"/>
                        <a:t>Purchasing procedure</a:t>
                      </a:r>
                    </a:p>
                    <a:p>
                      <a:r>
                        <a:rPr lang="en-IE" sz="1400" dirty="0"/>
                        <a:t>Choice criteria </a:t>
                      </a:r>
                    </a:p>
                    <a:p>
                      <a:r>
                        <a:rPr lang="en-IE" sz="1400" dirty="0"/>
                        <a:t>Distribution channel</a:t>
                      </a:r>
                    </a:p>
                  </a:txBody>
                  <a:tcPr/>
                </a:tc>
                <a:extLst>
                  <a:ext uri="{0D108BD9-81ED-4DB2-BD59-A6C34878D82A}">
                    <a16:rowId xmlns:a16="http://schemas.microsoft.com/office/drawing/2014/main" val="3987819476"/>
                  </a:ext>
                </a:extLst>
              </a:tr>
              <a:tr h="370840">
                <a:tc>
                  <a:txBody>
                    <a:bodyPr/>
                    <a:lstStyle/>
                    <a:p>
                      <a:r>
                        <a:rPr lang="en-IE" sz="1400" dirty="0"/>
                        <a:t>Users’ needs and preferences for product characteristics </a:t>
                      </a:r>
                    </a:p>
                  </a:txBody>
                  <a:tcPr/>
                </a:tc>
                <a:tc>
                  <a:txBody>
                    <a:bodyPr/>
                    <a:lstStyle/>
                    <a:p>
                      <a:r>
                        <a:rPr lang="en-IE" sz="1400" dirty="0"/>
                        <a:t>Product similarity</a:t>
                      </a:r>
                    </a:p>
                    <a:p>
                      <a:r>
                        <a:rPr lang="en-IE" sz="1400" dirty="0"/>
                        <a:t>Price preference</a:t>
                      </a:r>
                    </a:p>
                    <a:p>
                      <a:r>
                        <a:rPr lang="en-IE" sz="1400" dirty="0"/>
                        <a:t>Brand preferences</a:t>
                      </a:r>
                    </a:p>
                    <a:p>
                      <a:r>
                        <a:rPr lang="en-IE" sz="1400" dirty="0"/>
                        <a:t>Desired features</a:t>
                      </a:r>
                    </a:p>
                    <a:p>
                      <a:r>
                        <a:rPr lang="en-IE" sz="1400" dirty="0"/>
                        <a:t>Quality</a:t>
                      </a:r>
                    </a:p>
                  </a:txBody>
                  <a:tcPr/>
                </a:tc>
                <a:tc>
                  <a:txBody>
                    <a:bodyPr/>
                    <a:lstStyle/>
                    <a:p>
                      <a:r>
                        <a:rPr lang="en-IE" sz="1400" dirty="0"/>
                        <a:t>Performance requirements</a:t>
                      </a:r>
                    </a:p>
                    <a:p>
                      <a:r>
                        <a:rPr lang="en-IE" sz="1400" dirty="0"/>
                        <a:t>Assistance from suppliers</a:t>
                      </a:r>
                    </a:p>
                    <a:p>
                      <a:r>
                        <a:rPr lang="en-IE" sz="1400" dirty="0"/>
                        <a:t>Brand preferences</a:t>
                      </a:r>
                    </a:p>
                    <a:p>
                      <a:r>
                        <a:rPr lang="en-IE" sz="1400" dirty="0"/>
                        <a:t>Desired features</a:t>
                      </a:r>
                    </a:p>
                    <a:p>
                      <a:r>
                        <a:rPr lang="en-IE" sz="1400" dirty="0"/>
                        <a:t>Quality</a:t>
                      </a:r>
                    </a:p>
                    <a:p>
                      <a:r>
                        <a:rPr lang="en-IE" sz="1400" dirty="0"/>
                        <a:t>Service requirements</a:t>
                      </a:r>
                    </a:p>
                  </a:txBody>
                  <a:tcPr/>
                </a:tc>
                <a:extLst>
                  <a:ext uri="{0D108BD9-81ED-4DB2-BD59-A6C34878D82A}">
                    <a16:rowId xmlns:a16="http://schemas.microsoft.com/office/drawing/2014/main" val="4107708250"/>
                  </a:ext>
                </a:extLst>
              </a:tr>
            </a:tbl>
          </a:graphicData>
        </a:graphic>
      </p:graphicFrame>
    </p:spTree>
    <p:extLst>
      <p:ext uri="{BB962C8B-B14F-4D97-AF65-F5344CB8AC3E}">
        <p14:creationId xmlns:p14="http://schemas.microsoft.com/office/powerpoint/2010/main" val="2612816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768B-F2EC-4506-A3B6-F8BFCE6B26FC}"/>
              </a:ext>
            </a:extLst>
          </p:cNvPr>
          <p:cNvSpPr>
            <a:spLocks noGrp="1"/>
          </p:cNvSpPr>
          <p:nvPr>
            <p:ph type="title"/>
          </p:nvPr>
        </p:nvSpPr>
        <p:spPr>
          <a:xfrm>
            <a:off x="385438" y="365125"/>
            <a:ext cx="5056573" cy="1325563"/>
          </a:xfrm>
        </p:spPr>
        <p:txBody>
          <a:bodyPr/>
          <a:lstStyle/>
          <a:p>
            <a:pPr algn="ctr"/>
            <a:r>
              <a:rPr lang="en-IE" b="1" dirty="0">
                <a:solidFill>
                  <a:schemeClr val="accent1"/>
                </a:solidFill>
              </a:rPr>
              <a:t>Stakeholder Mapping</a:t>
            </a:r>
          </a:p>
        </p:txBody>
      </p:sp>
      <p:sp>
        <p:nvSpPr>
          <p:cNvPr id="3" name="Content Placeholder 2">
            <a:extLst>
              <a:ext uri="{FF2B5EF4-FFF2-40B4-BE49-F238E27FC236}">
                <a16:creationId xmlns:a16="http://schemas.microsoft.com/office/drawing/2014/main" id="{E2EDD012-4D14-44AF-B3E9-5D6CFD99B02E}"/>
              </a:ext>
            </a:extLst>
          </p:cNvPr>
          <p:cNvSpPr>
            <a:spLocks noGrp="1"/>
          </p:cNvSpPr>
          <p:nvPr>
            <p:ph idx="1"/>
          </p:nvPr>
        </p:nvSpPr>
        <p:spPr>
          <a:xfrm>
            <a:off x="0" y="1859364"/>
            <a:ext cx="5557421" cy="4351338"/>
          </a:xfrm>
        </p:spPr>
        <p:txBody>
          <a:bodyPr>
            <a:normAutofit/>
          </a:bodyPr>
          <a:lstStyle/>
          <a:p>
            <a:pPr algn="l"/>
            <a:r>
              <a:rPr lang="en-GB" dirty="0">
                <a:solidFill>
                  <a:schemeClr val="accent1"/>
                </a:solidFill>
              </a:rPr>
              <a:t>Who are the stakeholders?</a:t>
            </a:r>
          </a:p>
          <a:p>
            <a:pPr algn="l"/>
            <a:r>
              <a:rPr lang="en-GB" dirty="0">
                <a:solidFill>
                  <a:schemeClr val="accent1"/>
                </a:solidFill>
              </a:rPr>
              <a:t>Stakeholders are those individuals or groups who depend on an organisation to fulfil their own goals and on whom, in turn, the organisation depends</a:t>
            </a:r>
            <a:endParaRPr lang="en-IE" dirty="0">
              <a:solidFill>
                <a:schemeClr val="accent1"/>
              </a:solidFill>
            </a:endParaRPr>
          </a:p>
          <a:p>
            <a:pPr algn="l"/>
            <a:r>
              <a:rPr lang="en-IE" dirty="0">
                <a:solidFill>
                  <a:schemeClr val="accent1"/>
                </a:solidFill>
              </a:rPr>
              <a:t>Stakeholder mapping identifies stakeholder </a:t>
            </a:r>
            <a:r>
              <a:rPr lang="en-GB" dirty="0">
                <a:solidFill>
                  <a:schemeClr val="accent1"/>
                </a:solidFill>
              </a:rPr>
              <a:t>expectations and power and helps in </a:t>
            </a:r>
            <a:r>
              <a:rPr lang="en-IE" dirty="0">
                <a:solidFill>
                  <a:schemeClr val="accent1"/>
                </a:solidFill>
              </a:rPr>
              <a:t>understanding political priorities</a:t>
            </a:r>
          </a:p>
        </p:txBody>
      </p:sp>
      <p:pic>
        <p:nvPicPr>
          <p:cNvPr id="5" name="Picture 4" descr="Diagram&#10;&#10;Description automatically generated">
            <a:extLst>
              <a:ext uri="{FF2B5EF4-FFF2-40B4-BE49-F238E27FC236}">
                <a16:creationId xmlns:a16="http://schemas.microsoft.com/office/drawing/2014/main" id="{69A6EA38-D31F-479A-A9E2-81C1F560D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151" y="511175"/>
            <a:ext cx="6315075" cy="5981700"/>
          </a:xfrm>
          <a:prstGeom prst="rect">
            <a:avLst/>
          </a:prstGeom>
        </p:spPr>
      </p:pic>
      <p:sp>
        <p:nvSpPr>
          <p:cNvPr id="7" name="TextBox 6">
            <a:extLst>
              <a:ext uri="{FF2B5EF4-FFF2-40B4-BE49-F238E27FC236}">
                <a16:creationId xmlns:a16="http://schemas.microsoft.com/office/drawing/2014/main" id="{5310DAAE-0B8C-4AC6-B7E8-1D2BEB34A741}"/>
              </a:ext>
            </a:extLst>
          </p:cNvPr>
          <p:cNvSpPr txBox="1"/>
          <p:nvPr/>
        </p:nvSpPr>
        <p:spPr>
          <a:xfrm rot="10800000" flipV="1">
            <a:off x="7546019" y="6611779"/>
            <a:ext cx="4998129" cy="246221"/>
          </a:xfrm>
          <a:prstGeom prst="rect">
            <a:avLst/>
          </a:prstGeom>
          <a:noFill/>
        </p:spPr>
        <p:txBody>
          <a:bodyPr wrap="square">
            <a:spAutoFit/>
          </a:bodyPr>
          <a:lstStyle/>
          <a:p>
            <a:r>
              <a:rPr lang="en-IE" sz="1000" dirty="0"/>
              <a:t>Source:  </a:t>
            </a:r>
            <a:r>
              <a:rPr lang="en-IE" sz="1000" dirty="0">
                <a:hlinkClick r:id="rId3"/>
              </a:rPr>
              <a:t>www.researchgate.net</a:t>
            </a:r>
            <a:r>
              <a:rPr lang="en-IE" sz="1000" dirty="0"/>
              <a:t> Stakeholder roles for a requirements management system</a:t>
            </a:r>
          </a:p>
        </p:txBody>
      </p:sp>
    </p:spTree>
    <p:extLst>
      <p:ext uri="{BB962C8B-B14F-4D97-AF65-F5344CB8AC3E}">
        <p14:creationId xmlns:p14="http://schemas.microsoft.com/office/powerpoint/2010/main" val="26345093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A7E82D8A-7BE2-4C4A-AB83-D9EA699E284C}"/>
              </a:ext>
            </a:extLst>
          </p:cNvPr>
          <p:cNvPicPr>
            <a:picLocks noChangeAspect="1"/>
          </p:cNvPicPr>
          <p:nvPr/>
        </p:nvPicPr>
        <p:blipFill rotWithShape="1">
          <a:blip r:embed="rId2">
            <a:extLst>
              <a:ext uri="{28A0092B-C50C-407E-A947-70E740481C1C}">
                <a14:useLocalDpi xmlns:a14="http://schemas.microsoft.com/office/drawing/2010/main" val="0"/>
              </a:ext>
            </a:extLst>
          </a:blip>
          <a:srcRect t="2300" r="9091" b="6791"/>
          <a:stretch/>
        </p:blipFill>
        <p:spPr>
          <a:xfrm>
            <a:off x="-1" y="10"/>
            <a:ext cx="12192000" cy="6857990"/>
          </a:xfrm>
          <a:prstGeom prst="rect">
            <a:avLst/>
          </a:prstGeom>
        </p:spPr>
      </p:pic>
      <p:sp>
        <p:nvSpPr>
          <p:cNvPr id="31" name="Freeform: Shape 3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D94E7B-2C30-4B42-B1B2-D460C597E396}"/>
              </a:ext>
            </a:extLst>
          </p:cNvPr>
          <p:cNvSpPr>
            <a:spLocks noGrp="1"/>
          </p:cNvSpPr>
          <p:nvPr>
            <p:ph type="title"/>
          </p:nvPr>
        </p:nvSpPr>
        <p:spPr>
          <a:xfrm>
            <a:off x="0" y="365487"/>
            <a:ext cx="4866640" cy="1043409"/>
          </a:xfrm>
        </p:spPr>
        <p:txBody>
          <a:bodyPr>
            <a:noAutofit/>
          </a:bodyPr>
          <a:lstStyle/>
          <a:p>
            <a:pPr algn="ctr"/>
            <a:r>
              <a:rPr lang="en-GB" b="1" dirty="0">
                <a:solidFill>
                  <a:schemeClr val="accent1"/>
                </a:solidFill>
              </a:rPr>
              <a:t>Who are the Strategic Customers?</a:t>
            </a:r>
            <a:endParaRPr lang="en-IE" b="1" dirty="0">
              <a:solidFill>
                <a:schemeClr val="accent1"/>
              </a:solidFill>
            </a:endParaRPr>
          </a:p>
        </p:txBody>
      </p:sp>
      <p:sp>
        <p:nvSpPr>
          <p:cNvPr id="3" name="Content Placeholder 2">
            <a:extLst>
              <a:ext uri="{FF2B5EF4-FFF2-40B4-BE49-F238E27FC236}">
                <a16:creationId xmlns:a16="http://schemas.microsoft.com/office/drawing/2014/main" id="{7ADEEE32-D9B5-4B5D-8081-E9575EBEC0AF}"/>
              </a:ext>
            </a:extLst>
          </p:cNvPr>
          <p:cNvSpPr>
            <a:spLocks noGrp="1"/>
          </p:cNvSpPr>
          <p:nvPr>
            <p:ph idx="1"/>
          </p:nvPr>
        </p:nvSpPr>
        <p:spPr>
          <a:xfrm>
            <a:off x="0" y="1590674"/>
            <a:ext cx="4953000" cy="4429741"/>
          </a:xfrm>
        </p:spPr>
        <p:txBody>
          <a:bodyPr anchor="t">
            <a:normAutofit/>
          </a:bodyPr>
          <a:lstStyle/>
          <a:p>
            <a:pPr marL="171450" lvl="1" indent="-171450">
              <a:spcBef>
                <a:spcPts val="1000"/>
              </a:spcBef>
            </a:pPr>
            <a:r>
              <a:rPr lang="en-GB" dirty="0">
                <a:solidFill>
                  <a:schemeClr val="accent1"/>
                </a:solidFill>
              </a:rPr>
              <a:t>A strategic customer is the person(s) at whom the strategy is primarily addressed because they have the most influence over which goods or services are purchased</a:t>
            </a:r>
          </a:p>
          <a:p>
            <a:pPr marL="171450" lvl="1" indent="-171450">
              <a:spcBef>
                <a:spcPts val="1000"/>
              </a:spcBef>
            </a:pPr>
            <a:r>
              <a:rPr lang="en-GB" dirty="0">
                <a:solidFill>
                  <a:schemeClr val="accent1"/>
                </a:solidFill>
              </a:rPr>
              <a:t>Examples:</a:t>
            </a:r>
          </a:p>
          <a:p>
            <a:pPr marL="628650" lvl="2" indent="-171450">
              <a:spcBef>
                <a:spcPts val="1000"/>
              </a:spcBef>
            </a:pPr>
            <a:r>
              <a:rPr lang="en-GB" sz="1500" dirty="0">
                <a:solidFill>
                  <a:schemeClr val="accent1"/>
                </a:solidFill>
              </a:rPr>
              <a:t>For a food manufacturer it is the multiple retailers (e. g. Tesco) that are the strategic customers not the ultimate consumer</a:t>
            </a:r>
          </a:p>
          <a:p>
            <a:pPr marL="628650" lvl="2" indent="-171450">
              <a:spcBef>
                <a:spcPts val="1000"/>
              </a:spcBef>
            </a:pPr>
            <a:r>
              <a:rPr lang="en-GB" sz="1500" dirty="0">
                <a:solidFill>
                  <a:schemeClr val="accent1"/>
                </a:solidFill>
              </a:rPr>
              <a:t>For a pharmaceutical manufacturer it is the                        health authorities and hospitals not the                                                         final patient</a:t>
            </a:r>
            <a:endParaRPr lang="en-IE" sz="1500" dirty="0">
              <a:solidFill>
                <a:schemeClr val="accent1"/>
              </a:solidFill>
            </a:endParaRPr>
          </a:p>
        </p:txBody>
      </p:sp>
    </p:spTree>
    <p:extLst>
      <p:ext uri="{BB962C8B-B14F-4D97-AF65-F5344CB8AC3E}">
        <p14:creationId xmlns:p14="http://schemas.microsoft.com/office/powerpoint/2010/main" val="24384840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n airplane taking off&#10;&#10;Description automatically generated with medium confidence">
            <a:extLst>
              <a:ext uri="{FF2B5EF4-FFF2-40B4-BE49-F238E27FC236}">
                <a16:creationId xmlns:a16="http://schemas.microsoft.com/office/drawing/2014/main" id="{5CA5FE38-4432-4C8F-8E14-95843509CB6B}"/>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8A6464-0FDF-49EC-8448-C6A123DE5389}"/>
              </a:ext>
            </a:extLst>
          </p:cNvPr>
          <p:cNvSpPr>
            <a:spLocks noGrp="1"/>
          </p:cNvSpPr>
          <p:nvPr>
            <p:ph type="title"/>
          </p:nvPr>
        </p:nvSpPr>
        <p:spPr>
          <a:xfrm>
            <a:off x="0" y="365487"/>
            <a:ext cx="5117257" cy="1043409"/>
          </a:xfrm>
        </p:spPr>
        <p:txBody>
          <a:bodyPr>
            <a:noAutofit/>
          </a:bodyPr>
          <a:lstStyle/>
          <a:p>
            <a:pPr algn="ctr"/>
            <a:r>
              <a:rPr lang="en-GB" sz="4000" b="1" dirty="0">
                <a:solidFill>
                  <a:schemeClr val="accent1"/>
                </a:solidFill>
              </a:rPr>
              <a:t>Critical Success Factors (CSFs)</a:t>
            </a:r>
            <a:endParaRPr lang="en-IE" sz="4000" b="1" dirty="0">
              <a:solidFill>
                <a:schemeClr val="accent1"/>
              </a:solidFill>
            </a:endParaRPr>
          </a:p>
        </p:txBody>
      </p:sp>
      <p:sp>
        <p:nvSpPr>
          <p:cNvPr id="3" name="Content Placeholder 2">
            <a:extLst>
              <a:ext uri="{FF2B5EF4-FFF2-40B4-BE49-F238E27FC236}">
                <a16:creationId xmlns:a16="http://schemas.microsoft.com/office/drawing/2014/main" id="{2F9A35E1-B539-4705-A900-CA6BD177D82D}"/>
              </a:ext>
            </a:extLst>
          </p:cNvPr>
          <p:cNvSpPr>
            <a:spLocks noGrp="1"/>
          </p:cNvSpPr>
          <p:nvPr>
            <p:ph idx="1"/>
          </p:nvPr>
        </p:nvSpPr>
        <p:spPr>
          <a:xfrm>
            <a:off x="-1" y="1649186"/>
            <a:ext cx="5117257" cy="3559628"/>
          </a:xfrm>
        </p:spPr>
        <p:txBody>
          <a:bodyPr anchor="t">
            <a:normAutofit/>
          </a:bodyPr>
          <a:lstStyle/>
          <a:p>
            <a:pPr marL="171450" lvl="1" indent="-171450">
              <a:spcBef>
                <a:spcPts val="1000"/>
              </a:spcBef>
            </a:pPr>
            <a:r>
              <a:rPr lang="en-GB" sz="1900" dirty="0">
                <a:solidFill>
                  <a:schemeClr val="accent1"/>
                </a:solidFill>
              </a:rPr>
              <a:t>Factors that are either particularly valued by customers or which provide a significant advantage in terms of cost</a:t>
            </a:r>
          </a:p>
          <a:p>
            <a:pPr marL="171450" lvl="1" indent="-171450">
              <a:spcBef>
                <a:spcPts val="1000"/>
              </a:spcBef>
            </a:pPr>
            <a:r>
              <a:rPr lang="en-GB" sz="1900" dirty="0">
                <a:solidFill>
                  <a:schemeClr val="accent1"/>
                </a:solidFill>
              </a:rPr>
              <a:t>Critical success factors are likely to be an important source of competitive advantage if an organisation has them (or a disadvantage if an organisation lacks them)</a:t>
            </a:r>
          </a:p>
          <a:p>
            <a:pPr marL="171450" lvl="1" indent="-171450">
              <a:spcBef>
                <a:spcPts val="1000"/>
              </a:spcBef>
            </a:pPr>
            <a:r>
              <a:rPr lang="en-GB" sz="1900" dirty="0">
                <a:solidFill>
                  <a:schemeClr val="accent1"/>
                </a:solidFill>
              </a:rPr>
              <a:t>Different industries and markets will have different critical success factors (e.g. in low cost airlines the CSFs will be punctuality and                          value for money whereas in full service        airlines it is all about quality of service)</a:t>
            </a:r>
            <a:endParaRPr lang="en-IE" sz="1900" dirty="0">
              <a:solidFill>
                <a:schemeClr val="accent1"/>
              </a:solidFill>
            </a:endParaRPr>
          </a:p>
        </p:txBody>
      </p:sp>
    </p:spTree>
    <p:extLst>
      <p:ext uri="{BB962C8B-B14F-4D97-AF65-F5344CB8AC3E}">
        <p14:creationId xmlns:p14="http://schemas.microsoft.com/office/powerpoint/2010/main" val="472901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oldfish in a bowl&#10;&#10;Description automatically generated with low confidence">
            <a:extLst>
              <a:ext uri="{FF2B5EF4-FFF2-40B4-BE49-F238E27FC236}">
                <a16:creationId xmlns:a16="http://schemas.microsoft.com/office/drawing/2014/main" id="{0A1139B9-6854-4F5D-B454-73AB79F43812}"/>
              </a:ext>
            </a:extLst>
          </p:cNvPr>
          <p:cNvPicPr>
            <a:picLocks noChangeAspect="1"/>
          </p:cNvPicPr>
          <p:nvPr/>
        </p:nvPicPr>
        <p:blipFill rotWithShape="1">
          <a:blip r:embed="rId2">
            <a:extLst>
              <a:ext uri="{28A0092B-C50C-407E-A947-70E740481C1C}">
                <a14:useLocalDpi xmlns:a14="http://schemas.microsoft.com/office/drawing/2010/main" val="0"/>
              </a:ext>
            </a:extLst>
          </a:blip>
          <a:srcRect t="13462"/>
          <a:stretch/>
        </p:blipFill>
        <p:spPr>
          <a:xfrm>
            <a:off x="-1" y="10"/>
            <a:ext cx="12192000" cy="6857990"/>
          </a:xfrm>
          <a:prstGeom prst="rect">
            <a:avLst/>
          </a:prstGeom>
          <a:scene3d>
            <a:camera prst="orthographicFront">
              <a:rot lat="0" lon="10799978" rev="0"/>
            </a:camera>
            <a:lightRig rig="threePt" dir="t"/>
          </a:scene3d>
        </p:spPr>
      </p:pic>
      <p:sp>
        <p:nvSpPr>
          <p:cNvPr id="26" name="Freeform: Shape 2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167D76-83AB-4D4A-8CA7-BBE3AB6E3066}"/>
              </a:ext>
            </a:extLst>
          </p:cNvPr>
          <p:cNvSpPr>
            <a:spLocks noGrp="1"/>
          </p:cNvSpPr>
          <p:nvPr>
            <p:ph type="title"/>
          </p:nvPr>
        </p:nvSpPr>
        <p:spPr>
          <a:xfrm>
            <a:off x="0" y="347240"/>
            <a:ext cx="5074172" cy="1043409"/>
          </a:xfrm>
        </p:spPr>
        <p:txBody>
          <a:bodyPr>
            <a:noAutofit/>
          </a:bodyPr>
          <a:lstStyle/>
          <a:p>
            <a:pPr algn="ctr"/>
            <a:r>
              <a:rPr lang="en-GB" b="1" dirty="0">
                <a:solidFill>
                  <a:schemeClr val="accent1"/>
                </a:solidFill>
              </a:rPr>
              <a:t>Blue Ocean Thinking</a:t>
            </a:r>
            <a:endParaRPr lang="en-IE" b="1" dirty="0">
              <a:solidFill>
                <a:schemeClr val="accent1"/>
              </a:solidFill>
            </a:endParaRPr>
          </a:p>
        </p:txBody>
      </p:sp>
      <p:sp>
        <p:nvSpPr>
          <p:cNvPr id="3" name="Content Placeholder 2">
            <a:extLst>
              <a:ext uri="{FF2B5EF4-FFF2-40B4-BE49-F238E27FC236}">
                <a16:creationId xmlns:a16="http://schemas.microsoft.com/office/drawing/2014/main" id="{3F2DC1EE-8B97-4D1E-BA8B-4D9A3D3026CF}"/>
              </a:ext>
            </a:extLst>
          </p:cNvPr>
          <p:cNvSpPr>
            <a:spLocks noGrp="1"/>
          </p:cNvSpPr>
          <p:nvPr>
            <p:ph idx="1"/>
          </p:nvPr>
        </p:nvSpPr>
        <p:spPr>
          <a:xfrm>
            <a:off x="0" y="1481637"/>
            <a:ext cx="5074172" cy="3645353"/>
          </a:xfrm>
        </p:spPr>
        <p:txBody>
          <a:bodyPr anchor="t">
            <a:normAutofit/>
          </a:bodyPr>
          <a:lstStyle/>
          <a:p>
            <a:pPr marL="171450" lvl="1" indent="-171450">
              <a:spcBef>
                <a:spcPts val="1000"/>
              </a:spcBef>
            </a:pPr>
            <a:r>
              <a:rPr lang="en-GB" sz="2000" dirty="0">
                <a:solidFill>
                  <a:schemeClr val="accent1"/>
                </a:solidFill>
              </a:rPr>
              <a:t>‘</a:t>
            </a:r>
            <a:r>
              <a:rPr lang="en-GB" sz="1900" dirty="0">
                <a:solidFill>
                  <a:schemeClr val="accent1"/>
                </a:solidFill>
              </a:rPr>
              <a:t>Blue oceans’ are new market spaces where competition is minimised</a:t>
            </a:r>
          </a:p>
          <a:p>
            <a:pPr marL="171450" lvl="1" indent="-171450">
              <a:spcBef>
                <a:spcPts val="1000"/>
              </a:spcBef>
            </a:pPr>
            <a:r>
              <a:rPr lang="en-GB" sz="1900" dirty="0">
                <a:solidFill>
                  <a:schemeClr val="accent1"/>
                </a:solidFill>
              </a:rPr>
              <a:t>‘Red Oceans’ are where industries are already well defined and rivalry is intense</a:t>
            </a:r>
          </a:p>
          <a:p>
            <a:pPr marL="171450" lvl="1" indent="-171450">
              <a:spcBef>
                <a:spcPts val="1000"/>
              </a:spcBef>
            </a:pPr>
            <a:r>
              <a:rPr lang="en-GB" sz="1900" dirty="0">
                <a:solidFill>
                  <a:schemeClr val="accent1"/>
                </a:solidFill>
              </a:rPr>
              <a:t>Blue Ocean thinking encourages entrepreneurs and managers to be different by finding or creating market spaces that are not currently being served</a:t>
            </a:r>
          </a:p>
          <a:p>
            <a:pPr marL="171450" lvl="1" indent="-171450">
              <a:spcBef>
                <a:spcPts val="1000"/>
              </a:spcBef>
            </a:pPr>
            <a:r>
              <a:rPr lang="en-GB" sz="1900" dirty="0">
                <a:solidFill>
                  <a:schemeClr val="accent1"/>
                </a:solidFill>
              </a:rPr>
              <a:t>A ‘strategy canvas’ compares competitors according to their performance on key success factors in order to develop strategies based                  on creating new market spaces</a:t>
            </a:r>
            <a:endParaRPr lang="en-IE" sz="1900" dirty="0">
              <a:solidFill>
                <a:schemeClr val="accent1"/>
              </a:solidFill>
            </a:endParaRPr>
          </a:p>
        </p:txBody>
      </p:sp>
    </p:spTree>
    <p:extLst>
      <p:ext uri="{BB962C8B-B14F-4D97-AF65-F5344CB8AC3E}">
        <p14:creationId xmlns:p14="http://schemas.microsoft.com/office/powerpoint/2010/main" val="664548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678BC-1A83-4522-A842-558CAA96A263}"/>
              </a:ext>
            </a:extLst>
          </p:cNvPr>
          <p:cNvSpPr>
            <a:spLocks noGrp="1"/>
          </p:cNvSpPr>
          <p:nvPr>
            <p:ph type="title"/>
          </p:nvPr>
        </p:nvSpPr>
        <p:spPr>
          <a:xfrm>
            <a:off x="838200" y="500062"/>
            <a:ext cx="10515600" cy="1325563"/>
          </a:xfrm>
        </p:spPr>
        <p:txBody>
          <a:bodyPr>
            <a:normAutofit fontScale="90000"/>
          </a:bodyPr>
          <a:lstStyle/>
          <a:p>
            <a:pPr algn="ctr"/>
            <a:r>
              <a:rPr lang="en-GB" sz="4900" b="0" i="0" dirty="0">
                <a:solidFill>
                  <a:schemeClr val="accent1"/>
                </a:solidFill>
                <a:effectLst/>
                <a:latin typeface="Helvetica Neue"/>
              </a:rPr>
              <a:t>Blue Ocean Innovation &amp; Strategy</a:t>
            </a:r>
            <a:br>
              <a:rPr lang="en-GB" sz="4900" b="0" i="0" dirty="0">
                <a:solidFill>
                  <a:schemeClr val="accent1"/>
                </a:solidFill>
                <a:effectLst/>
                <a:latin typeface="Helvetica Neue"/>
              </a:rPr>
            </a:br>
            <a:r>
              <a:rPr lang="en-GB" sz="4900" b="0" i="0" dirty="0">
                <a:solidFill>
                  <a:schemeClr val="accent1"/>
                </a:solidFill>
                <a:effectLst/>
                <a:latin typeface="Helvetica Neue"/>
              </a:rPr>
              <a:t>Cirque Du Soleil</a:t>
            </a:r>
            <a:br>
              <a:rPr lang="en-GB" b="0" i="0" dirty="0">
                <a:solidFill>
                  <a:srgbClr val="504C48"/>
                </a:solidFill>
                <a:effectLst/>
                <a:latin typeface="Helvetica Neue"/>
              </a:rPr>
            </a:br>
            <a:endParaRPr lang="en-IE" dirty="0"/>
          </a:p>
        </p:txBody>
      </p:sp>
      <p:pic>
        <p:nvPicPr>
          <p:cNvPr id="5" name="Content Placeholder 4" descr="Chart, line chart&#10;&#10;Description automatically generated">
            <a:extLst>
              <a:ext uri="{FF2B5EF4-FFF2-40B4-BE49-F238E27FC236}">
                <a16:creationId xmlns:a16="http://schemas.microsoft.com/office/drawing/2014/main" id="{CCC9B71C-FE0C-485D-A69E-FB445DACA2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8053" y="1825625"/>
            <a:ext cx="8195894" cy="4351338"/>
          </a:xfrm>
        </p:spPr>
      </p:pic>
      <p:sp>
        <p:nvSpPr>
          <p:cNvPr id="7" name="TextBox 6">
            <a:extLst>
              <a:ext uri="{FF2B5EF4-FFF2-40B4-BE49-F238E27FC236}">
                <a16:creationId xmlns:a16="http://schemas.microsoft.com/office/drawing/2014/main" id="{4133A679-9A3A-40E8-B21C-42D351429960}"/>
              </a:ext>
            </a:extLst>
          </p:cNvPr>
          <p:cNvSpPr txBox="1"/>
          <p:nvPr/>
        </p:nvSpPr>
        <p:spPr>
          <a:xfrm>
            <a:off x="10424160" y="6611779"/>
            <a:ext cx="1859280" cy="243999"/>
          </a:xfrm>
          <a:prstGeom prst="rect">
            <a:avLst/>
          </a:prstGeom>
          <a:noFill/>
        </p:spPr>
        <p:txBody>
          <a:bodyPr wrap="square">
            <a:spAutoFit/>
          </a:bodyPr>
          <a:lstStyle/>
          <a:p>
            <a:r>
              <a:rPr lang="en-IE" sz="1000" b="0" dirty="0">
                <a:solidFill>
                  <a:srgbClr val="4A4A4A"/>
                </a:solidFill>
                <a:effectLst/>
                <a:latin typeface="din-2014"/>
              </a:rPr>
              <a:t>Source: </a:t>
            </a:r>
            <a:r>
              <a:rPr lang="en-IE" sz="1000" b="0" i="1" dirty="0">
                <a:solidFill>
                  <a:srgbClr val="13AFF0"/>
                </a:solidFill>
                <a:effectLst/>
                <a:latin typeface="inherit"/>
                <a:hlinkClick r:id="rId3"/>
              </a:rPr>
              <a:t>Sage Growth Partners</a:t>
            </a:r>
            <a:endParaRPr lang="en-IE" sz="1000" dirty="0"/>
          </a:p>
        </p:txBody>
      </p:sp>
      <p:sp>
        <p:nvSpPr>
          <p:cNvPr id="9" name="TextBox 8">
            <a:extLst>
              <a:ext uri="{FF2B5EF4-FFF2-40B4-BE49-F238E27FC236}">
                <a16:creationId xmlns:a16="http://schemas.microsoft.com/office/drawing/2014/main" id="{23BAFAAE-3D19-4D35-8513-F08FF51895BD}"/>
              </a:ext>
            </a:extLst>
          </p:cNvPr>
          <p:cNvSpPr txBox="1"/>
          <p:nvPr/>
        </p:nvSpPr>
        <p:spPr>
          <a:xfrm>
            <a:off x="459740" y="3429000"/>
            <a:ext cx="1430020" cy="646331"/>
          </a:xfrm>
          <a:prstGeom prst="rect">
            <a:avLst/>
          </a:prstGeom>
          <a:noFill/>
        </p:spPr>
        <p:txBody>
          <a:bodyPr wrap="square">
            <a:spAutoFit/>
          </a:bodyPr>
          <a:lstStyle/>
          <a:p>
            <a:pPr algn="ctr"/>
            <a:r>
              <a:rPr lang="en-IE" dirty="0">
                <a:solidFill>
                  <a:schemeClr val="accent1"/>
                </a:solidFill>
              </a:rPr>
              <a:t>Perceived Performance</a:t>
            </a:r>
          </a:p>
        </p:txBody>
      </p:sp>
      <p:sp>
        <p:nvSpPr>
          <p:cNvPr id="11" name="TextBox 10">
            <a:extLst>
              <a:ext uri="{FF2B5EF4-FFF2-40B4-BE49-F238E27FC236}">
                <a16:creationId xmlns:a16="http://schemas.microsoft.com/office/drawing/2014/main" id="{DE702CA2-B24B-49CA-A222-FB9D9D024598}"/>
              </a:ext>
            </a:extLst>
          </p:cNvPr>
          <p:cNvSpPr txBox="1"/>
          <p:nvPr/>
        </p:nvSpPr>
        <p:spPr>
          <a:xfrm>
            <a:off x="4867910" y="6298605"/>
            <a:ext cx="2456180" cy="369332"/>
          </a:xfrm>
          <a:prstGeom prst="rect">
            <a:avLst/>
          </a:prstGeom>
          <a:noFill/>
        </p:spPr>
        <p:txBody>
          <a:bodyPr wrap="square">
            <a:spAutoFit/>
          </a:bodyPr>
          <a:lstStyle/>
          <a:p>
            <a:pPr algn="ctr"/>
            <a:r>
              <a:rPr lang="en-IE" dirty="0">
                <a:solidFill>
                  <a:schemeClr val="accent1"/>
                </a:solidFill>
              </a:rPr>
              <a:t>Critical Success Factors</a:t>
            </a:r>
          </a:p>
        </p:txBody>
      </p:sp>
    </p:spTree>
    <p:extLst>
      <p:ext uri="{BB962C8B-B14F-4D97-AF65-F5344CB8AC3E}">
        <p14:creationId xmlns:p14="http://schemas.microsoft.com/office/powerpoint/2010/main" val="3554842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A68EE-E3A4-4B26-943C-DC30842FEF37}"/>
              </a:ext>
            </a:extLst>
          </p:cNvPr>
          <p:cNvSpPr>
            <a:spLocks noGrp="1"/>
          </p:cNvSpPr>
          <p:nvPr>
            <p:ph type="title"/>
          </p:nvPr>
        </p:nvSpPr>
        <p:spPr/>
        <p:txBody>
          <a:bodyPr/>
          <a:lstStyle/>
          <a:p>
            <a:pPr algn="ctr"/>
            <a:r>
              <a:rPr lang="en-IE" b="1" dirty="0">
                <a:solidFill>
                  <a:schemeClr val="accent1"/>
                </a:solidFill>
              </a:rPr>
              <a:t>Bowman’s Strategy Clock</a:t>
            </a:r>
          </a:p>
        </p:txBody>
      </p:sp>
      <p:pic>
        <p:nvPicPr>
          <p:cNvPr id="4" name="Content Placeholder 3" descr="Chart, pie chart, radar chart&#10;&#10;Description automatically generated">
            <a:extLst>
              <a:ext uri="{FF2B5EF4-FFF2-40B4-BE49-F238E27FC236}">
                <a16:creationId xmlns:a16="http://schemas.microsoft.com/office/drawing/2014/main" id="{67D73FF0-AABC-4669-BCDA-DA9C03D053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22" t="9895" r="2125" b="3079"/>
          <a:stretch/>
        </p:blipFill>
        <p:spPr>
          <a:xfrm>
            <a:off x="2712720" y="1463040"/>
            <a:ext cx="6766560" cy="5252719"/>
          </a:xfrm>
          <a:prstGeom prst="rect">
            <a:avLst/>
          </a:prstGeom>
        </p:spPr>
      </p:pic>
    </p:spTree>
    <p:extLst>
      <p:ext uri="{BB962C8B-B14F-4D97-AF65-F5344CB8AC3E}">
        <p14:creationId xmlns:p14="http://schemas.microsoft.com/office/powerpoint/2010/main" val="40391973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ouple of men posing for a picture next to a truck&#10;&#10;Description automatically generated with low confidence">
            <a:extLst>
              <a:ext uri="{FF2B5EF4-FFF2-40B4-BE49-F238E27FC236}">
                <a16:creationId xmlns:a16="http://schemas.microsoft.com/office/drawing/2014/main" id="{728978DD-A3E4-4B14-A5A4-845550839CD5}"/>
              </a:ext>
            </a:extLst>
          </p:cNvPr>
          <p:cNvPicPr>
            <a:picLocks noChangeAspect="1"/>
          </p:cNvPicPr>
          <p:nvPr/>
        </p:nvPicPr>
        <p:blipFill rotWithShape="1">
          <a:blip r:embed="rId2">
            <a:extLst>
              <a:ext uri="{28A0092B-C50C-407E-A947-70E740481C1C}">
                <a14:useLocalDpi xmlns:a14="http://schemas.microsoft.com/office/drawing/2010/main" val="0"/>
              </a:ext>
            </a:extLst>
          </a:blip>
          <a:srcRect t="7779" b="7952"/>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49EB58-D351-4179-ACA5-5E496F528AEC}"/>
              </a:ext>
            </a:extLst>
          </p:cNvPr>
          <p:cNvSpPr>
            <a:spLocks noGrp="1"/>
          </p:cNvSpPr>
          <p:nvPr>
            <p:ph type="title"/>
          </p:nvPr>
        </p:nvSpPr>
        <p:spPr>
          <a:xfrm>
            <a:off x="0" y="191034"/>
            <a:ext cx="4891596" cy="1392314"/>
          </a:xfrm>
        </p:spPr>
        <p:txBody>
          <a:bodyPr>
            <a:normAutofit fontScale="90000"/>
          </a:bodyPr>
          <a:lstStyle/>
          <a:p>
            <a:pPr algn="ctr"/>
            <a:r>
              <a:rPr lang="en-GB" sz="4900" b="1" dirty="0">
                <a:solidFill>
                  <a:schemeClr val="accent1"/>
                </a:solidFill>
              </a:rPr>
              <a:t>Position 1 </a:t>
            </a:r>
            <a:br>
              <a:rPr lang="en-GB" sz="4900" b="1" dirty="0">
                <a:solidFill>
                  <a:schemeClr val="accent1"/>
                </a:solidFill>
              </a:rPr>
            </a:br>
            <a:r>
              <a:rPr lang="en-GB" b="1" dirty="0">
                <a:solidFill>
                  <a:schemeClr val="accent1"/>
                </a:solidFill>
              </a:rPr>
              <a:t>Low Price/Low Value</a:t>
            </a:r>
            <a:br>
              <a:rPr lang="en-GB" sz="2300" b="0" i="0" u="none" strike="noStrike" baseline="0" dirty="0">
                <a:latin typeface="CIDFont+F4"/>
              </a:rPr>
            </a:br>
            <a:endParaRPr lang="en-IE" sz="2300" dirty="0"/>
          </a:p>
        </p:txBody>
      </p:sp>
      <p:sp>
        <p:nvSpPr>
          <p:cNvPr id="3" name="Content Placeholder 2">
            <a:extLst>
              <a:ext uri="{FF2B5EF4-FFF2-40B4-BE49-F238E27FC236}">
                <a16:creationId xmlns:a16="http://schemas.microsoft.com/office/drawing/2014/main" id="{9E744EC9-0675-4038-9577-86B831982D72}"/>
              </a:ext>
            </a:extLst>
          </p:cNvPr>
          <p:cNvSpPr>
            <a:spLocks noGrp="1"/>
          </p:cNvSpPr>
          <p:nvPr>
            <p:ph idx="1"/>
          </p:nvPr>
        </p:nvSpPr>
        <p:spPr>
          <a:xfrm>
            <a:off x="-1" y="1774372"/>
            <a:ext cx="5166805" cy="3880566"/>
          </a:xfrm>
        </p:spPr>
        <p:txBody>
          <a:bodyPr anchor="t">
            <a:normAutofit/>
          </a:bodyPr>
          <a:lstStyle/>
          <a:p>
            <a:pPr marL="171450" lvl="1" indent="-171450">
              <a:spcBef>
                <a:spcPts val="1000"/>
              </a:spcBef>
            </a:pPr>
            <a:r>
              <a:rPr lang="en-GB" dirty="0">
                <a:solidFill>
                  <a:schemeClr val="accent1"/>
                </a:solidFill>
              </a:rPr>
              <a:t>Companies find themselves at this position, if their products have little differentiated features so they end up selling on price alone</a:t>
            </a:r>
          </a:p>
          <a:p>
            <a:pPr marL="171450" lvl="1" indent="-171450">
              <a:spcBef>
                <a:spcPts val="1000"/>
              </a:spcBef>
            </a:pPr>
            <a:r>
              <a:rPr lang="en-GB" dirty="0">
                <a:solidFill>
                  <a:schemeClr val="accent1"/>
                </a:solidFill>
              </a:rPr>
              <a:t>This is not a position that companies usually choose</a:t>
            </a:r>
            <a:endParaRPr lang="en-IE" dirty="0">
              <a:solidFill>
                <a:schemeClr val="accent1"/>
              </a:solidFill>
            </a:endParaRPr>
          </a:p>
        </p:txBody>
      </p:sp>
    </p:spTree>
    <p:extLst>
      <p:ext uri="{BB962C8B-B14F-4D97-AF65-F5344CB8AC3E}">
        <p14:creationId xmlns:p14="http://schemas.microsoft.com/office/powerpoint/2010/main" val="3762311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outdoor, orange, car&#10;&#10;Description automatically generated">
            <a:extLst>
              <a:ext uri="{FF2B5EF4-FFF2-40B4-BE49-F238E27FC236}">
                <a16:creationId xmlns:a16="http://schemas.microsoft.com/office/drawing/2014/main" id="{27FA0151-792D-4D07-8886-368380E09300}"/>
              </a:ext>
            </a:extLst>
          </p:cNvPr>
          <p:cNvPicPr>
            <a:picLocks noChangeAspect="1"/>
          </p:cNvPicPr>
          <p:nvPr/>
        </p:nvPicPr>
        <p:blipFill rotWithShape="1">
          <a:blip r:embed="rId2">
            <a:extLst>
              <a:ext uri="{28A0092B-C50C-407E-A947-70E740481C1C}">
                <a14:useLocalDpi xmlns:a14="http://schemas.microsoft.com/office/drawing/2010/main" val="0"/>
              </a:ext>
            </a:extLst>
          </a:blip>
          <a:srcRect b="5063"/>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7067F7-B53D-4C0B-910D-A5B604943996}"/>
              </a:ext>
            </a:extLst>
          </p:cNvPr>
          <p:cNvSpPr>
            <a:spLocks noGrp="1"/>
          </p:cNvSpPr>
          <p:nvPr>
            <p:ph type="title"/>
          </p:nvPr>
        </p:nvSpPr>
        <p:spPr>
          <a:xfrm>
            <a:off x="750243" y="380084"/>
            <a:ext cx="3069918" cy="1043409"/>
          </a:xfrm>
        </p:spPr>
        <p:txBody>
          <a:bodyPr>
            <a:normAutofit fontScale="90000"/>
          </a:bodyPr>
          <a:lstStyle/>
          <a:p>
            <a:pPr algn="ctr"/>
            <a:r>
              <a:rPr lang="en-IE" sz="4900" b="1" dirty="0">
                <a:solidFill>
                  <a:schemeClr val="accent1"/>
                </a:solidFill>
              </a:rPr>
              <a:t>Position 2</a:t>
            </a:r>
            <a:br>
              <a:rPr lang="en-IE" b="1" dirty="0">
                <a:solidFill>
                  <a:schemeClr val="accent1"/>
                </a:solidFill>
              </a:rPr>
            </a:br>
            <a:r>
              <a:rPr lang="en-IE" b="1" dirty="0">
                <a:solidFill>
                  <a:schemeClr val="accent1"/>
                </a:solidFill>
              </a:rPr>
              <a:t>Low Price</a:t>
            </a:r>
            <a:br>
              <a:rPr lang="en-IE" sz="2300" b="0" i="0" u="none" strike="noStrike" baseline="0" dirty="0">
                <a:latin typeface="CIDFont+F4"/>
              </a:rPr>
            </a:br>
            <a:endParaRPr lang="en-IE" sz="2300" dirty="0"/>
          </a:p>
        </p:txBody>
      </p:sp>
      <p:sp>
        <p:nvSpPr>
          <p:cNvPr id="3" name="Content Placeholder 2">
            <a:extLst>
              <a:ext uri="{FF2B5EF4-FFF2-40B4-BE49-F238E27FC236}">
                <a16:creationId xmlns:a16="http://schemas.microsoft.com/office/drawing/2014/main" id="{91A6B121-2DD1-4387-BC3C-37FFAF794B4E}"/>
              </a:ext>
            </a:extLst>
          </p:cNvPr>
          <p:cNvSpPr>
            <a:spLocks noGrp="1"/>
          </p:cNvSpPr>
          <p:nvPr>
            <p:ph idx="1"/>
          </p:nvPr>
        </p:nvSpPr>
        <p:spPr>
          <a:xfrm>
            <a:off x="0" y="1583146"/>
            <a:ext cx="5161280" cy="3691708"/>
          </a:xfrm>
        </p:spPr>
        <p:txBody>
          <a:bodyPr anchor="t">
            <a:normAutofit fontScale="92500"/>
          </a:bodyPr>
          <a:lstStyle/>
          <a:p>
            <a:pPr marL="171450" lvl="1" indent="-171450">
              <a:spcBef>
                <a:spcPts val="1000"/>
              </a:spcBef>
            </a:pPr>
            <a:r>
              <a:rPr lang="en-GB" dirty="0">
                <a:solidFill>
                  <a:schemeClr val="accent1"/>
                </a:solidFill>
              </a:rPr>
              <a:t>Comparable with the low cost leader position of Porter’s generic strategies</a:t>
            </a:r>
          </a:p>
          <a:p>
            <a:pPr marL="171450" lvl="1" indent="-171450">
              <a:spcBef>
                <a:spcPts val="1000"/>
              </a:spcBef>
            </a:pPr>
            <a:r>
              <a:rPr lang="en-GB" dirty="0">
                <a:solidFill>
                  <a:schemeClr val="accent1"/>
                </a:solidFill>
              </a:rPr>
              <a:t>Companies in this position drive prices downwards and look for high volume to counteract low margins</a:t>
            </a:r>
          </a:p>
          <a:p>
            <a:pPr marL="171450" lvl="1" indent="-171450">
              <a:spcBef>
                <a:spcPts val="1000"/>
              </a:spcBef>
            </a:pPr>
            <a:r>
              <a:rPr lang="en-GB" dirty="0">
                <a:solidFill>
                  <a:schemeClr val="accent1"/>
                </a:solidFill>
              </a:rPr>
              <a:t>Over time they look to become the powerful force in the marketplace</a:t>
            </a:r>
          </a:p>
          <a:p>
            <a:pPr marL="171450" lvl="1" indent="-171450">
              <a:spcBef>
                <a:spcPts val="1000"/>
              </a:spcBef>
            </a:pPr>
            <a:r>
              <a:rPr lang="en-GB" dirty="0">
                <a:solidFill>
                  <a:schemeClr val="accent1"/>
                </a:solidFill>
              </a:rPr>
              <a:t>Tesco in the retail sector and Ryanair in the airline sector would be examples               of companies taking this position</a:t>
            </a:r>
            <a:endParaRPr lang="en-IE" dirty="0">
              <a:solidFill>
                <a:schemeClr val="accent1"/>
              </a:solidFill>
            </a:endParaRPr>
          </a:p>
        </p:txBody>
      </p:sp>
    </p:spTree>
    <p:extLst>
      <p:ext uri="{BB962C8B-B14F-4D97-AF65-F5344CB8AC3E}">
        <p14:creationId xmlns:p14="http://schemas.microsoft.com/office/powerpoint/2010/main" val="1035514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y, outdoor, plane, airplane&#10;&#10;Description automatically generated">
            <a:extLst>
              <a:ext uri="{FF2B5EF4-FFF2-40B4-BE49-F238E27FC236}">
                <a16:creationId xmlns:a16="http://schemas.microsoft.com/office/drawing/2014/main" id="{0A9750CF-EA61-44B2-9647-A533156EDDE4}"/>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0" y="517"/>
            <a:ext cx="12192000" cy="6856966"/>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309739-E06A-429A-A993-29347B32A6F0}"/>
              </a:ext>
            </a:extLst>
          </p:cNvPr>
          <p:cNvSpPr>
            <a:spLocks noGrp="1"/>
          </p:cNvSpPr>
          <p:nvPr>
            <p:ph type="title"/>
          </p:nvPr>
        </p:nvSpPr>
        <p:spPr>
          <a:xfrm>
            <a:off x="950400" y="324414"/>
            <a:ext cx="3248245" cy="1043409"/>
          </a:xfrm>
        </p:spPr>
        <p:txBody>
          <a:bodyPr>
            <a:noAutofit/>
          </a:bodyPr>
          <a:lstStyle/>
          <a:p>
            <a:pPr algn="ctr"/>
            <a:r>
              <a:rPr lang="en-GB" b="1" dirty="0">
                <a:solidFill>
                  <a:schemeClr val="accent1"/>
                </a:solidFill>
              </a:rPr>
              <a:t>Position 3 </a:t>
            </a:r>
            <a:br>
              <a:rPr lang="en-GB" b="1" dirty="0">
                <a:solidFill>
                  <a:schemeClr val="accent1"/>
                </a:solidFill>
              </a:rPr>
            </a:br>
            <a:r>
              <a:rPr lang="en-GB" sz="4000" b="1" dirty="0">
                <a:solidFill>
                  <a:schemeClr val="accent1"/>
                </a:solidFill>
              </a:rPr>
              <a:t>Hybrid</a:t>
            </a:r>
            <a:endParaRPr lang="en-IE" sz="4000" b="1" dirty="0">
              <a:solidFill>
                <a:schemeClr val="accent1"/>
              </a:solidFill>
            </a:endParaRPr>
          </a:p>
        </p:txBody>
      </p:sp>
      <p:sp>
        <p:nvSpPr>
          <p:cNvPr id="3" name="Content Placeholder 2">
            <a:extLst>
              <a:ext uri="{FF2B5EF4-FFF2-40B4-BE49-F238E27FC236}">
                <a16:creationId xmlns:a16="http://schemas.microsoft.com/office/drawing/2014/main" id="{01ED8DD5-439F-42D9-9881-572F366CE355}"/>
              </a:ext>
            </a:extLst>
          </p:cNvPr>
          <p:cNvSpPr>
            <a:spLocks noGrp="1"/>
          </p:cNvSpPr>
          <p:nvPr>
            <p:ph idx="1"/>
          </p:nvPr>
        </p:nvSpPr>
        <p:spPr>
          <a:xfrm>
            <a:off x="-1" y="1526959"/>
            <a:ext cx="5149049" cy="3897297"/>
          </a:xfrm>
        </p:spPr>
        <p:txBody>
          <a:bodyPr anchor="t">
            <a:normAutofit/>
          </a:bodyPr>
          <a:lstStyle/>
          <a:p>
            <a:pPr>
              <a:lnSpc>
                <a:spcPct val="80000"/>
              </a:lnSpc>
            </a:pPr>
            <a:r>
              <a:rPr lang="en-GB" sz="2200" dirty="0">
                <a:solidFill>
                  <a:schemeClr val="accent1"/>
                </a:solidFill>
              </a:rPr>
              <a:t>Moderate price/moderate differentiation</a:t>
            </a:r>
          </a:p>
          <a:p>
            <a:pPr>
              <a:lnSpc>
                <a:spcPct val="80000"/>
              </a:lnSpc>
            </a:pPr>
            <a:r>
              <a:rPr lang="en-GB" sz="2200" dirty="0">
                <a:solidFill>
                  <a:schemeClr val="accent1"/>
                </a:solidFill>
              </a:rPr>
              <a:t>An example of a “Best-Cost Provider”</a:t>
            </a:r>
          </a:p>
          <a:p>
            <a:pPr>
              <a:lnSpc>
                <a:spcPct val="80000"/>
              </a:lnSpc>
            </a:pPr>
            <a:r>
              <a:rPr lang="en-GB" sz="2200" dirty="0">
                <a:solidFill>
                  <a:schemeClr val="accent1"/>
                </a:solidFill>
              </a:rPr>
              <a:t>This approach combines a low-cost approach with an emphasis on differentiation with the aim of giving customers more value for their money</a:t>
            </a:r>
          </a:p>
          <a:p>
            <a:pPr>
              <a:lnSpc>
                <a:spcPct val="80000"/>
              </a:lnSpc>
            </a:pPr>
            <a:r>
              <a:rPr lang="en-GB" sz="2200" dirty="0">
                <a:solidFill>
                  <a:schemeClr val="accent1"/>
                </a:solidFill>
              </a:rPr>
              <a:t>Southwest Airlines in the U.S. would be an example of a firm taking this </a:t>
            </a:r>
            <a:r>
              <a:rPr lang="en-IE" sz="2200" dirty="0">
                <a:solidFill>
                  <a:schemeClr val="accent1"/>
                </a:solidFill>
              </a:rPr>
              <a:t>position</a:t>
            </a:r>
          </a:p>
        </p:txBody>
      </p:sp>
    </p:spTree>
    <p:extLst>
      <p:ext uri="{BB962C8B-B14F-4D97-AF65-F5344CB8AC3E}">
        <p14:creationId xmlns:p14="http://schemas.microsoft.com/office/powerpoint/2010/main" val="3906071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CD0B2515-E71C-47B3-8B45-2AA20006365A}"/>
              </a:ext>
            </a:extLst>
          </p:cNvPr>
          <p:cNvPicPr>
            <a:picLocks noChangeAspect="1"/>
          </p:cNvPicPr>
          <p:nvPr/>
        </p:nvPicPr>
        <p:blipFill rotWithShape="1">
          <a:blip r:embed="rId2">
            <a:extLst>
              <a:ext uri="{28A0092B-C50C-407E-A947-70E740481C1C}">
                <a14:useLocalDpi xmlns:a14="http://schemas.microsoft.com/office/drawing/2010/main" val="0"/>
              </a:ext>
            </a:extLst>
          </a:blip>
          <a:srcRect t="33373" r="909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6E5B06-10B9-4E61-AA27-65A915E899A2}"/>
              </a:ext>
            </a:extLst>
          </p:cNvPr>
          <p:cNvSpPr>
            <a:spLocks noGrp="1"/>
          </p:cNvSpPr>
          <p:nvPr>
            <p:ph type="title"/>
          </p:nvPr>
        </p:nvSpPr>
        <p:spPr>
          <a:xfrm>
            <a:off x="573645" y="375647"/>
            <a:ext cx="3992880" cy="1043409"/>
          </a:xfrm>
        </p:spPr>
        <p:txBody>
          <a:bodyPr>
            <a:normAutofit fontScale="90000"/>
          </a:bodyPr>
          <a:lstStyle/>
          <a:p>
            <a:pPr algn="ctr"/>
            <a:r>
              <a:rPr lang="en-IE" sz="4900" b="1" dirty="0">
                <a:solidFill>
                  <a:schemeClr val="accent1"/>
                </a:solidFill>
              </a:rPr>
              <a:t>Position 4 </a:t>
            </a:r>
            <a:br>
              <a:rPr lang="en-IE" sz="4900" b="1" dirty="0">
                <a:solidFill>
                  <a:schemeClr val="accent1"/>
                </a:solidFill>
              </a:rPr>
            </a:br>
            <a:r>
              <a:rPr lang="en-IE" b="1" dirty="0">
                <a:solidFill>
                  <a:schemeClr val="accent1"/>
                </a:solidFill>
              </a:rPr>
              <a:t>Differentiation</a:t>
            </a:r>
            <a:br>
              <a:rPr lang="en-IE" b="0" i="0" u="none" strike="noStrike" baseline="0" dirty="0">
                <a:latin typeface="CIDFont+F4"/>
              </a:rPr>
            </a:br>
            <a:endParaRPr lang="en-IE" dirty="0"/>
          </a:p>
        </p:txBody>
      </p:sp>
      <p:sp>
        <p:nvSpPr>
          <p:cNvPr id="3" name="Content Placeholder 2">
            <a:extLst>
              <a:ext uri="{FF2B5EF4-FFF2-40B4-BE49-F238E27FC236}">
                <a16:creationId xmlns:a16="http://schemas.microsoft.com/office/drawing/2014/main" id="{9374E4A9-6B31-47C5-878F-BBF9B931AAB0}"/>
              </a:ext>
            </a:extLst>
          </p:cNvPr>
          <p:cNvSpPr>
            <a:spLocks noGrp="1"/>
          </p:cNvSpPr>
          <p:nvPr>
            <p:ph idx="1"/>
          </p:nvPr>
        </p:nvSpPr>
        <p:spPr>
          <a:xfrm>
            <a:off x="0" y="1496779"/>
            <a:ext cx="5140171" cy="3864441"/>
          </a:xfrm>
        </p:spPr>
        <p:txBody>
          <a:bodyPr anchor="t">
            <a:normAutofit/>
          </a:bodyPr>
          <a:lstStyle/>
          <a:p>
            <a:pPr>
              <a:lnSpc>
                <a:spcPct val="80000"/>
              </a:lnSpc>
            </a:pPr>
            <a:r>
              <a:rPr lang="en-GB" sz="2200" dirty="0">
                <a:solidFill>
                  <a:schemeClr val="accent1"/>
                </a:solidFill>
              </a:rPr>
              <a:t>Similar to Porter’s view of Differentiation</a:t>
            </a:r>
          </a:p>
          <a:p>
            <a:pPr>
              <a:lnSpc>
                <a:spcPct val="80000"/>
              </a:lnSpc>
            </a:pPr>
            <a:r>
              <a:rPr lang="en-GB" sz="2200" dirty="0">
                <a:solidFill>
                  <a:schemeClr val="accent1"/>
                </a:solidFill>
              </a:rPr>
              <a:t>The aim is to offer customers high perceived-value and either increase their price for higher margins or keep prices lower for increased market share</a:t>
            </a:r>
          </a:p>
          <a:p>
            <a:pPr>
              <a:lnSpc>
                <a:spcPct val="80000"/>
              </a:lnSpc>
            </a:pPr>
            <a:r>
              <a:rPr lang="en-GB" sz="2200" dirty="0">
                <a:solidFill>
                  <a:schemeClr val="accent1"/>
                </a:solidFill>
              </a:rPr>
              <a:t>Branding is an important element with differentiation strategies as the firm wants its name to be synonymous with quality</a:t>
            </a:r>
          </a:p>
          <a:p>
            <a:pPr>
              <a:lnSpc>
                <a:spcPct val="80000"/>
              </a:lnSpc>
            </a:pPr>
            <a:r>
              <a:rPr lang="en-GB" sz="2200" dirty="0">
                <a:solidFill>
                  <a:schemeClr val="accent1"/>
                </a:solidFill>
              </a:rPr>
              <a:t>Nike and Kellogg's are examples of companies taking this position</a:t>
            </a:r>
            <a:endParaRPr lang="en-IE" sz="2200" dirty="0">
              <a:solidFill>
                <a:schemeClr val="accent1"/>
              </a:solidFill>
            </a:endParaRPr>
          </a:p>
        </p:txBody>
      </p:sp>
    </p:spTree>
    <p:extLst>
      <p:ext uri="{BB962C8B-B14F-4D97-AF65-F5344CB8AC3E}">
        <p14:creationId xmlns:p14="http://schemas.microsoft.com/office/powerpoint/2010/main" val="37344632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97CFA-1F06-4EB8-922A-25218FF5A48F}"/>
              </a:ext>
            </a:extLst>
          </p:cNvPr>
          <p:cNvPicPr>
            <a:picLocks noChangeAspect="1"/>
          </p:cNvPicPr>
          <p:nvPr/>
        </p:nvPicPr>
        <p:blipFill rotWithShape="1">
          <a:blip r:embed="rId2">
            <a:extLst>
              <a:ext uri="{28A0092B-C50C-407E-A947-70E740481C1C}">
                <a14:useLocalDpi xmlns:a14="http://schemas.microsoft.com/office/drawing/2010/main" val="0"/>
              </a:ext>
            </a:extLst>
          </a:blip>
          <a:srcRect t="4661"/>
          <a:stretch/>
        </p:blipFill>
        <p:spPr>
          <a:xfrm>
            <a:off x="-1" y="10"/>
            <a:ext cx="12192000" cy="6857990"/>
          </a:xfrm>
          <a:prstGeom prst="rect">
            <a:avLst/>
          </a:prstGeom>
        </p:spPr>
      </p:pic>
      <p:sp>
        <p:nvSpPr>
          <p:cNvPr id="31" name="Freeform: Shape 3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225FBE-048E-4837-A5EA-B5DC0D2B3C37}"/>
              </a:ext>
            </a:extLst>
          </p:cNvPr>
          <p:cNvSpPr>
            <a:spLocks noGrp="1"/>
          </p:cNvSpPr>
          <p:nvPr>
            <p:ph type="title"/>
          </p:nvPr>
        </p:nvSpPr>
        <p:spPr>
          <a:xfrm>
            <a:off x="25866" y="365487"/>
            <a:ext cx="5079594" cy="1043409"/>
          </a:xfrm>
        </p:spPr>
        <p:txBody>
          <a:bodyPr>
            <a:normAutofit fontScale="90000"/>
          </a:bodyPr>
          <a:lstStyle/>
          <a:p>
            <a:pPr algn="ctr"/>
            <a:r>
              <a:rPr lang="en-IE" sz="4900" b="1" dirty="0">
                <a:solidFill>
                  <a:schemeClr val="accent1"/>
                </a:solidFill>
              </a:rPr>
              <a:t>Position 5 </a:t>
            </a:r>
            <a:br>
              <a:rPr lang="en-IE" sz="4900" b="1" dirty="0">
                <a:solidFill>
                  <a:schemeClr val="accent1"/>
                </a:solidFill>
              </a:rPr>
            </a:br>
            <a:r>
              <a:rPr lang="en-IE" b="1" dirty="0">
                <a:solidFill>
                  <a:schemeClr val="accent1"/>
                </a:solidFill>
              </a:rPr>
              <a:t>Focused Differentiation</a:t>
            </a:r>
            <a:br>
              <a:rPr lang="en-IE" sz="2300" b="0" i="0" u="none" strike="noStrike" baseline="0" dirty="0">
                <a:latin typeface="CIDFont+F4"/>
              </a:rPr>
            </a:br>
            <a:endParaRPr lang="en-IE" sz="2300" dirty="0"/>
          </a:p>
        </p:txBody>
      </p:sp>
      <p:sp>
        <p:nvSpPr>
          <p:cNvPr id="3" name="Content Placeholder 2">
            <a:extLst>
              <a:ext uri="{FF2B5EF4-FFF2-40B4-BE49-F238E27FC236}">
                <a16:creationId xmlns:a16="http://schemas.microsoft.com/office/drawing/2014/main" id="{09CB583F-F392-4F65-8B15-BDFA2494D191}"/>
              </a:ext>
            </a:extLst>
          </p:cNvPr>
          <p:cNvSpPr>
            <a:spLocks noGrp="1"/>
          </p:cNvSpPr>
          <p:nvPr>
            <p:ph idx="1"/>
          </p:nvPr>
        </p:nvSpPr>
        <p:spPr>
          <a:xfrm>
            <a:off x="-2334" y="1624614"/>
            <a:ext cx="5079594" cy="4030324"/>
          </a:xfrm>
        </p:spPr>
        <p:txBody>
          <a:bodyPr anchor="t">
            <a:normAutofit/>
          </a:bodyPr>
          <a:lstStyle/>
          <a:p>
            <a:pPr>
              <a:lnSpc>
                <a:spcPct val="80000"/>
              </a:lnSpc>
            </a:pPr>
            <a:r>
              <a:rPr lang="en-GB" sz="2200" dirty="0">
                <a:solidFill>
                  <a:schemeClr val="accent1"/>
                </a:solidFill>
              </a:rPr>
              <a:t>A firm pursuing a focused differentiation strategy aims to offer higher perceived value at a substantial price premium</a:t>
            </a:r>
          </a:p>
          <a:p>
            <a:pPr>
              <a:lnSpc>
                <a:spcPct val="80000"/>
              </a:lnSpc>
            </a:pPr>
            <a:r>
              <a:rPr lang="en-GB" sz="2200" dirty="0">
                <a:solidFill>
                  <a:schemeClr val="accent1"/>
                </a:solidFill>
              </a:rPr>
              <a:t>Consumers buy in this category based on perceived value alone</a:t>
            </a:r>
          </a:p>
          <a:p>
            <a:pPr>
              <a:lnSpc>
                <a:spcPct val="80000"/>
              </a:lnSpc>
            </a:pPr>
            <a:r>
              <a:rPr lang="en-GB" sz="2200" dirty="0">
                <a:solidFill>
                  <a:schemeClr val="accent1"/>
                </a:solidFill>
              </a:rPr>
              <a:t>Gucci, Armani, Rolls Royce are examples of companies pursuing this strategy and they are satisfying the psychological value their </a:t>
            </a:r>
            <a:r>
              <a:rPr lang="en-IE" sz="2200" dirty="0">
                <a:solidFill>
                  <a:schemeClr val="accent1"/>
                </a:solidFill>
              </a:rPr>
              <a:t>customers seek</a:t>
            </a:r>
          </a:p>
        </p:txBody>
      </p:sp>
    </p:spTree>
    <p:extLst>
      <p:ext uri="{BB962C8B-B14F-4D97-AF65-F5344CB8AC3E}">
        <p14:creationId xmlns:p14="http://schemas.microsoft.com/office/powerpoint/2010/main" val="706966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7BA7-FCB6-4772-B237-8FB16C177231}"/>
              </a:ext>
            </a:extLst>
          </p:cNvPr>
          <p:cNvSpPr>
            <a:spLocks noGrp="1"/>
          </p:cNvSpPr>
          <p:nvPr>
            <p:ph type="title"/>
          </p:nvPr>
        </p:nvSpPr>
        <p:spPr/>
        <p:txBody>
          <a:bodyPr/>
          <a:lstStyle/>
          <a:p>
            <a:pPr algn="ctr"/>
            <a:r>
              <a:rPr lang="en-IE" b="1" dirty="0">
                <a:solidFill>
                  <a:schemeClr val="accent1"/>
                </a:solidFill>
              </a:rPr>
              <a:t>Stakeholder Conflicts of Expectations</a:t>
            </a:r>
          </a:p>
        </p:txBody>
      </p:sp>
      <p:graphicFrame>
        <p:nvGraphicFramePr>
          <p:cNvPr id="5" name="Content Placeholder 4">
            <a:extLst>
              <a:ext uri="{FF2B5EF4-FFF2-40B4-BE49-F238E27FC236}">
                <a16:creationId xmlns:a16="http://schemas.microsoft.com/office/drawing/2014/main" id="{88983EBF-A041-4A7D-B5DF-499BF0441B9A}"/>
              </a:ext>
            </a:extLst>
          </p:cNvPr>
          <p:cNvGraphicFramePr>
            <a:graphicFrameLocks noGrp="1"/>
          </p:cNvGraphicFramePr>
          <p:nvPr>
            <p:ph idx="1"/>
            <p:extLst>
              <p:ext uri="{D42A27DB-BD31-4B8C-83A1-F6EECF244321}">
                <p14:modId xmlns:p14="http://schemas.microsoft.com/office/powerpoint/2010/main" val="415353320"/>
              </p:ext>
            </p:extLst>
          </p:nvPr>
        </p:nvGraphicFramePr>
        <p:xfrm>
          <a:off x="838200" y="1535837"/>
          <a:ext cx="10515600" cy="4957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4698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ake, food, sweet, piece&#10;&#10;Description automatically generated">
            <a:extLst>
              <a:ext uri="{FF2B5EF4-FFF2-40B4-BE49-F238E27FC236}">
                <a16:creationId xmlns:a16="http://schemas.microsoft.com/office/drawing/2014/main" id="{0ACD5673-0376-4228-8659-F30F3B220023}"/>
              </a:ext>
            </a:extLst>
          </p:cNvPr>
          <p:cNvPicPr>
            <a:picLocks noChangeAspect="1"/>
          </p:cNvPicPr>
          <p:nvPr/>
        </p:nvPicPr>
        <p:blipFill rotWithShape="1">
          <a:blip r:embed="rId2">
            <a:extLst>
              <a:ext uri="{28A0092B-C50C-407E-A947-70E740481C1C}">
                <a14:useLocalDpi xmlns:a14="http://schemas.microsoft.com/office/drawing/2010/main" val="0"/>
              </a:ext>
            </a:extLst>
          </a:blip>
          <a:srcRect r="8573" b="31430"/>
          <a:stretch/>
        </p:blipFill>
        <p:spPr>
          <a:xfrm>
            <a:off x="-1" y="10"/>
            <a:ext cx="1219200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714F99-A6D3-4C60-8C18-F152D32338C5}"/>
              </a:ext>
            </a:extLst>
          </p:cNvPr>
          <p:cNvSpPr>
            <a:spLocks noGrp="1"/>
          </p:cNvSpPr>
          <p:nvPr>
            <p:ph type="title"/>
          </p:nvPr>
        </p:nvSpPr>
        <p:spPr>
          <a:xfrm>
            <a:off x="34743" y="498025"/>
            <a:ext cx="5033639" cy="1043409"/>
          </a:xfrm>
        </p:spPr>
        <p:txBody>
          <a:bodyPr>
            <a:normAutofit fontScale="90000"/>
          </a:bodyPr>
          <a:lstStyle/>
          <a:p>
            <a:pPr algn="ctr"/>
            <a:r>
              <a:rPr lang="en-GB" sz="4900" b="1" dirty="0">
                <a:solidFill>
                  <a:schemeClr val="accent1"/>
                </a:solidFill>
              </a:rPr>
              <a:t>Position 6</a:t>
            </a:r>
            <a:br>
              <a:rPr lang="en-GB" b="1" dirty="0">
                <a:solidFill>
                  <a:schemeClr val="accent1"/>
                </a:solidFill>
              </a:rPr>
            </a:br>
            <a:r>
              <a:rPr lang="en-GB" b="1" dirty="0">
                <a:solidFill>
                  <a:schemeClr val="accent1"/>
                </a:solidFill>
              </a:rPr>
              <a:t>Increased Price/Standard Product</a:t>
            </a:r>
            <a:br>
              <a:rPr lang="en-GB" sz="2300" b="0" i="0" u="none" strike="noStrike" baseline="0" dirty="0">
                <a:latin typeface="CIDFont+F4"/>
              </a:rPr>
            </a:br>
            <a:endParaRPr lang="en-IE" sz="2300" dirty="0"/>
          </a:p>
        </p:txBody>
      </p:sp>
      <p:sp>
        <p:nvSpPr>
          <p:cNvPr id="3" name="Content Placeholder 2">
            <a:extLst>
              <a:ext uri="{FF2B5EF4-FFF2-40B4-BE49-F238E27FC236}">
                <a16:creationId xmlns:a16="http://schemas.microsoft.com/office/drawing/2014/main" id="{D969CB94-3DA9-4F96-91F2-3039B2D72E0C}"/>
              </a:ext>
            </a:extLst>
          </p:cNvPr>
          <p:cNvSpPr>
            <a:spLocks noGrp="1"/>
          </p:cNvSpPr>
          <p:nvPr>
            <p:ph idx="1"/>
          </p:nvPr>
        </p:nvSpPr>
        <p:spPr>
          <a:xfrm>
            <a:off x="0" y="1774372"/>
            <a:ext cx="4953740" cy="3490086"/>
          </a:xfrm>
        </p:spPr>
        <p:txBody>
          <a:bodyPr anchor="t">
            <a:normAutofit/>
          </a:bodyPr>
          <a:lstStyle/>
          <a:p>
            <a:pPr>
              <a:lnSpc>
                <a:spcPct val="80000"/>
              </a:lnSpc>
            </a:pPr>
            <a:r>
              <a:rPr lang="en-GB" sz="2200" dirty="0">
                <a:solidFill>
                  <a:schemeClr val="accent1"/>
                </a:solidFill>
              </a:rPr>
              <a:t>A firm increases its price without any increase in quality</a:t>
            </a:r>
          </a:p>
          <a:p>
            <a:pPr>
              <a:lnSpc>
                <a:spcPct val="80000"/>
              </a:lnSpc>
            </a:pPr>
            <a:r>
              <a:rPr lang="en-GB" sz="2200" dirty="0">
                <a:solidFill>
                  <a:schemeClr val="accent1"/>
                </a:solidFill>
              </a:rPr>
              <a:t>If the price increase is accepted the firm will experience increased profits, if it is not accepted their market share declines until they lower the price or add value</a:t>
            </a:r>
          </a:p>
          <a:p>
            <a:pPr>
              <a:lnSpc>
                <a:spcPct val="80000"/>
              </a:lnSpc>
            </a:pPr>
            <a:r>
              <a:rPr lang="en-GB" sz="2200" dirty="0">
                <a:solidFill>
                  <a:schemeClr val="accent1"/>
                </a:solidFill>
              </a:rPr>
              <a:t>This strategy may work in the short term but is doomed to failure in the long run</a:t>
            </a:r>
            <a:endParaRPr lang="en-IE" sz="2200" dirty="0">
              <a:solidFill>
                <a:schemeClr val="accent1"/>
              </a:solidFill>
            </a:endParaRPr>
          </a:p>
        </p:txBody>
      </p:sp>
    </p:spTree>
    <p:extLst>
      <p:ext uri="{BB962C8B-B14F-4D97-AF65-F5344CB8AC3E}">
        <p14:creationId xmlns:p14="http://schemas.microsoft.com/office/powerpoint/2010/main" val="38879120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tanding in front of a store&#10;&#10;Description automatically generated with low confidence">
            <a:extLst>
              <a:ext uri="{FF2B5EF4-FFF2-40B4-BE49-F238E27FC236}">
                <a16:creationId xmlns:a16="http://schemas.microsoft.com/office/drawing/2014/main" id="{1A458CD8-FDA6-440C-AC2E-49233DD5927A}"/>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22" name="Freeform: Shape 2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425253-5532-4D72-A132-F838334185A5}"/>
              </a:ext>
            </a:extLst>
          </p:cNvPr>
          <p:cNvSpPr>
            <a:spLocks noGrp="1"/>
          </p:cNvSpPr>
          <p:nvPr>
            <p:ph type="title"/>
          </p:nvPr>
        </p:nvSpPr>
        <p:spPr>
          <a:xfrm>
            <a:off x="-2333" y="632990"/>
            <a:ext cx="5035971" cy="1043409"/>
          </a:xfrm>
        </p:spPr>
        <p:txBody>
          <a:bodyPr>
            <a:noAutofit/>
          </a:bodyPr>
          <a:lstStyle/>
          <a:p>
            <a:pPr algn="ctr"/>
            <a:r>
              <a:rPr lang="en-GB" b="1" dirty="0">
                <a:solidFill>
                  <a:schemeClr val="accent1"/>
                </a:solidFill>
              </a:rPr>
              <a:t>Position 7 </a:t>
            </a:r>
            <a:br>
              <a:rPr lang="en-GB" b="1" dirty="0">
                <a:solidFill>
                  <a:schemeClr val="accent1"/>
                </a:solidFill>
              </a:rPr>
            </a:br>
            <a:r>
              <a:rPr lang="en-GB" sz="4000" b="1" dirty="0">
                <a:solidFill>
                  <a:schemeClr val="accent1"/>
                </a:solidFill>
              </a:rPr>
              <a:t>High Price/Low Value</a:t>
            </a:r>
            <a:br>
              <a:rPr lang="en-GB" b="1" dirty="0">
                <a:solidFill>
                  <a:schemeClr val="accent1"/>
                </a:solidFill>
              </a:rPr>
            </a:br>
            <a:endParaRPr lang="en-IE" b="1" dirty="0">
              <a:solidFill>
                <a:schemeClr val="accent1"/>
              </a:solidFill>
            </a:endParaRPr>
          </a:p>
        </p:txBody>
      </p:sp>
      <p:sp>
        <p:nvSpPr>
          <p:cNvPr id="3" name="Content Placeholder 2">
            <a:extLst>
              <a:ext uri="{FF2B5EF4-FFF2-40B4-BE49-F238E27FC236}">
                <a16:creationId xmlns:a16="http://schemas.microsoft.com/office/drawing/2014/main" id="{CF5B6AFF-48AF-49D4-828D-A5C221DB6AD5}"/>
              </a:ext>
            </a:extLst>
          </p:cNvPr>
          <p:cNvSpPr>
            <a:spLocks noGrp="1"/>
          </p:cNvSpPr>
          <p:nvPr>
            <p:ph idx="1"/>
          </p:nvPr>
        </p:nvSpPr>
        <p:spPr>
          <a:xfrm>
            <a:off x="0" y="1676399"/>
            <a:ext cx="4944862" cy="3525597"/>
          </a:xfrm>
        </p:spPr>
        <p:txBody>
          <a:bodyPr anchor="t">
            <a:normAutofit/>
          </a:bodyPr>
          <a:lstStyle/>
          <a:p>
            <a:pPr>
              <a:lnSpc>
                <a:spcPct val="80000"/>
              </a:lnSpc>
            </a:pPr>
            <a:r>
              <a:rPr lang="en-GB" sz="2400" dirty="0">
                <a:solidFill>
                  <a:schemeClr val="accent1"/>
                </a:solidFill>
              </a:rPr>
              <a:t>A classic monopoly pricing position where companies can charge what they like with no concern about added value where they have no competition</a:t>
            </a:r>
          </a:p>
          <a:p>
            <a:pPr>
              <a:lnSpc>
                <a:spcPct val="80000"/>
              </a:lnSpc>
            </a:pPr>
            <a:r>
              <a:rPr lang="en-GB" sz="2400" dirty="0">
                <a:solidFill>
                  <a:schemeClr val="accent1"/>
                </a:solidFill>
              </a:rPr>
              <a:t>In a market economy monopolies do not tend to last long and companies are forced to compete on a </a:t>
            </a:r>
            <a:r>
              <a:rPr lang="en-IE" sz="2400" dirty="0">
                <a:solidFill>
                  <a:schemeClr val="accent1"/>
                </a:solidFill>
              </a:rPr>
              <a:t>rational basis</a:t>
            </a:r>
          </a:p>
          <a:p>
            <a:endParaRPr lang="en-IE" sz="1800" dirty="0"/>
          </a:p>
        </p:txBody>
      </p:sp>
    </p:spTree>
    <p:extLst>
      <p:ext uri="{BB962C8B-B14F-4D97-AF65-F5344CB8AC3E}">
        <p14:creationId xmlns:p14="http://schemas.microsoft.com/office/powerpoint/2010/main" val="22529742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indoor, scene, marketplace&#10;&#10;Description automatically generated">
            <a:extLst>
              <a:ext uri="{FF2B5EF4-FFF2-40B4-BE49-F238E27FC236}">
                <a16:creationId xmlns:a16="http://schemas.microsoft.com/office/drawing/2014/main" id="{0A632B54-5766-4540-9E30-AF331BBD3512}"/>
              </a:ext>
            </a:extLst>
          </p:cNvPr>
          <p:cNvPicPr>
            <a:picLocks noChangeAspect="1"/>
          </p:cNvPicPr>
          <p:nvPr/>
        </p:nvPicPr>
        <p:blipFill rotWithShape="1">
          <a:blip r:embed="rId2">
            <a:extLst>
              <a:ext uri="{28A0092B-C50C-407E-A947-70E740481C1C}">
                <a14:useLocalDpi xmlns:a14="http://schemas.microsoft.com/office/drawing/2010/main" val="0"/>
              </a:ext>
            </a:extLst>
          </a:blip>
          <a:srcRect t="22661" r="9091" b="730"/>
          <a:stretch/>
        </p:blipFill>
        <p:spPr>
          <a:xfrm>
            <a:off x="-1" y="10"/>
            <a:ext cx="1219200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15816C-9B14-40E6-B596-22AED0AC1B72}"/>
              </a:ext>
            </a:extLst>
          </p:cNvPr>
          <p:cNvSpPr>
            <a:spLocks noGrp="1"/>
          </p:cNvSpPr>
          <p:nvPr>
            <p:ph type="title"/>
          </p:nvPr>
        </p:nvSpPr>
        <p:spPr>
          <a:xfrm>
            <a:off x="-79899" y="547630"/>
            <a:ext cx="5291091" cy="1043409"/>
          </a:xfrm>
        </p:spPr>
        <p:txBody>
          <a:bodyPr>
            <a:normAutofit fontScale="90000"/>
          </a:bodyPr>
          <a:lstStyle/>
          <a:p>
            <a:pPr algn="ctr"/>
            <a:r>
              <a:rPr lang="en-GB" sz="4900" b="1" dirty="0">
                <a:solidFill>
                  <a:schemeClr val="accent1"/>
                </a:solidFill>
              </a:rPr>
              <a:t>Position 8 </a:t>
            </a:r>
            <a:br>
              <a:rPr lang="en-GB" b="1" dirty="0">
                <a:solidFill>
                  <a:schemeClr val="accent1"/>
                </a:solidFill>
              </a:rPr>
            </a:br>
            <a:r>
              <a:rPr lang="en-GB" b="1" dirty="0">
                <a:solidFill>
                  <a:schemeClr val="accent1"/>
                </a:solidFill>
              </a:rPr>
              <a:t>Low Value/Standard Price</a:t>
            </a:r>
            <a:br>
              <a:rPr lang="en-GB" sz="2300" b="0" i="0" u="none" strike="noStrike" baseline="0" dirty="0">
                <a:latin typeface="CIDFont+F4"/>
              </a:rPr>
            </a:br>
            <a:endParaRPr lang="en-IE" sz="2300" dirty="0"/>
          </a:p>
        </p:txBody>
      </p:sp>
      <p:sp>
        <p:nvSpPr>
          <p:cNvPr id="3" name="Content Placeholder 2">
            <a:extLst>
              <a:ext uri="{FF2B5EF4-FFF2-40B4-BE49-F238E27FC236}">
                <a16:creationId xmlns:a16="http://schemas.microsoft.com/office/drawing/2014/main" id="{DAD99EA7-E433-4862-BF4E-C4E8BC8A493D}"/>
              </a:ext>
            </a:extLst>
          </p:cNvPr>
          <p:cNvSpPr>
            <a:spLocks noGrp="1"/>
          </p:cNvSpPr>
          <p:nvPr>
            <p:ph idx="1"/>
          </p:nvPr>
        </p:nvSpPr>
        <p:spPr>
          <a:xfrm>
            <a:off x="0" y="1774371"/>
            <a:ext cx="4582884" cy="3472331"/>
          </a:xfrm>
        </p:spPr>
        <p:txBody>
          <a:bodyPr anchor="t">
            <a:normAutofit/>
          </a:bodyPr>
          <a:lstStyle/>
          <a:p>
            <a:pPr>
              <a:lnSpc>
                <a:spcPct val="80000"/>
              </a:lnSpc>
            </a:pPr>
            <a:r>
              <a:rPr lang="en-GB" sz="2400" dirty="0">
                <a:solidFill>
                  <a:schemeClr val="accent1"/>
                </a:solidFill>
              </a:rPr>
              <a:t>If a firm has a low value product the price will have to be low to encourage customers to buy it</a:t>
            </a:r>
          </a:p>
          <a:p>
            <a:pPr>
              <a:lnSpc>
                <a:spcPct val="80000"/>
              </a:lnSpc>
            </a:pPr>
            <a:r>
              <a:rPr lang="en-GB" sz="2400" dirty="0">
                <a:solidFill>
                  <a:schemeClr val="accent1"/>
                </a:solidFill>
              </a:rPr>
              <a:t>Any firm that pursues this strategy is </a:t>
            </a:r>
            <a:r>
              <a:rPr lang="en-IE" sz="2400" dirty="0">
                <a:solidFill>
                  <a:schemeClr val="accent1"/>
                </a:solidFill>
              </a:rPr>
              <a:t>bound to fail</a:t>
            </a:r>
          </a:p>
        </p:txBody>
      </p:sp>
    </p:spTree>
    <p:extLst>
      <p:ext uri="{BB962C8B-B14F-4D97-AF65-F5344CB8AC3E}">
        <p14:creationId xmlns:p14="http://schemas.microsoft.com/office/powerpoint/2010/main" val="24001457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floor, indoor, person&#10;&#10;Description automatically generated">
            <a:extLst>
              <a:ext uri="{FF2B5EF4-FFF2-40B4-BE49-F238E27FC236}">
                <a16:creationId xmlns:a16="http://schemas.microsoft.com/office/drawing/2014/main" id="{4F84AF2A-E7C2-4C7F-B036-3A673C547168}"/>
              </a:ext>
            </a:extLst>
          </p:cNvPr>
          <p:cNvPicPr>
            <a:picLocks noChangeAspect="1"/>
          </p:cNvPicPr>
          <p:nvPr/>
        </p:nvPicPr>
        <p:blipFill rotWithShape="1">
          <a:blip r:embed="rId2">
            <a:extLst>
              <a:ext uri="{28A0092B-C50C-407E-A947-70E740481C1C}">
                <a14:useLocalDpi xmlns:a14="http://schemas.microsoft.com/office/drawing/2010/main" val="0"/>
              </a:ext>
            </a:extLst>
          </a:blip>
          <a:srcRect t="4196" r="11111" b="4895"/>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D1C578-68BD-444C-8F0B-004081916E7A}"/>
              </a:ext>
            </a:extLst>
          </p:cNvPr>
          <p:cNvSpPr>
            <a:spLocks noGrp="1"/>
          </p:cNvSpPr>
          <p:nvPr>
            <p:ph type="title"/>
          </p:nvPr>
        </p:nvSpPr>
        <p:spPr>
          <a:xfrm>
            <a:off x="343897" y="232937"/>
            <a:ext cx="4062642" cy="1043409"/>
          </a:xfrm>
        </p:spPr>
        <p:txBody>
          <a:bodyPr>
            <a:noAutofit/>
          </a:bodyPr>
          <a:lstStyle/>
          <a:p>
            <a:pPr algn="ctr"/>
            <a:r>
              <a:rPr lang="en-GB" b="1" dirty="0">
                <a:solidFill>
                  <a:schemeClr val="accent1"/>
                </a:solidFill>
              </a:rPr>
              <a:t>Competitive </a:t>
            </a:r>
            <a:br>
              <a:rPr lang="en-GB" b="1" dirty="0">
                <a:solidFill>
                  <a:schemeClr val="accent1"/>
                </a:solidFill>
              </a:rPr>
            </a:br>
            <a:r>
              <a:rPr lang="en-GB" b="1" dirty="0">
                <a:solidFill>
                  <a:schemeClr val="accent1"/>
                </a:solidFill>
              </a:rPr>
              <a:t>Market Place</a:t>
            </a:r>
            <a:endParaRPr lang="en-IE" b="1" dirty="0">
              <a:solidFill>
                <a:schemeClr val="accent1"/>
              </a:solidFill>
            </a:endParaRPr>
          </a:p>
        </p:txBody>
      </p:sp>
      <p:sp>
        <p:nvSpPr>
          <p:cNvPr id="3" name="Content Placeholder 2">
            <a:extLst>
              <a:ext uri="{FF2B5EF4-FFF2-40B4-BE49-F238E27FC236}">
                <a16:creationId xmlns:a16="http://schemas.microsoft.com/office/drawing/2014/main" id="{AADE1670-19EA-4D53-BD7E-04798C64D72E}"/>
              </a:ext>
            </a:extLst>
          </p:cNvPr>
          <p:cNvSpPr>
            <a:spLocks noGrp="1"/>
          </p:cNvSpPr>
          <p:nvPr>
            <p:ph idx="1"/>
          </p:nvPr>
        </p:nvSpPr>
        <p:spPr>
          <a:xfrm>
            <a:off x="-1" y="1580225"/>
            <a:ext cx="5033639" cy="3808521"/>
          </a:xfrm>
        </p:spPr>
        <p:txBody>
          <a:bodyPr anchor="t">
            <a:normAutofit fontScale="85000" lnSpcReduction="20000"/>
          </a:bodyPr>
          <a:lstStyle/>
          <a:p>
            <a:pPr>
              <a:lnSpc>
                <a:spcPct val="100000"/>
              </a:lnSpc>
            </a:pPr>
            <a:r>
              <a:rPr lang="en-GB" sz="2200" dirty="0">
                <a:solidFill>
                  <a:schemeClr val="accent1"/>
                </a:solidFill>
              </a:rPr>
              <a:t>In a truly competitive market place, positions 6, 7, and 8 are bound to fail as the customer will go to companies offering more competitive products or new companies will enter to take business away from companies adopting these positions</a:t>
            </a:r>
          </a:p>
          <a:p>
            <a:pPr>
              <a:lnSpc>
                <a:spcPct val="100000"/>
              </a:lnSpc>
            </a:pPr>
            <a:r>
              <a:rPr lang="en-GB" sz="2200" dirty="0">
                <a:solidFill>
                  <a:schemeClr val="accent1"/>
                </a:solidFill>
              </a:rPr>
              <a:t>Companies using the positioning approach need to understand that it is not static, the relative positions of competitors will change as new entrants come into the market or as companies change their strategies in response to other companies or market conditions</a:t>
            </a:r>
          </a:p>
          <a:p>
            <a:pPr>
              <a:lnSpc>
                <a:spcPct val="100000"/>
              </a:lnSpc>
            </a:pPr>
            <a:r>
              <a:rPr lang="en-GB" sz="2200" dirty="0">
                <a:solidFill>
                  <a:schemeClr val="accent1"/>
                </a:solidFill>
              </a:rPr>
              <a:t>Companies must continually                           monitor changes </a:t>
            </a:r>
            <a:r>
              <a:rPr lang="en-IE" sz="2200" dirty="0">
                <a:solidFill>
                  <a:schemeClr val="accent1"/>
                </a:solidFill>
              </a:rPr>
              <a:t>in the market</a:t>
            </a:r>
          </a:p>
        </p:txBody>
      </p:sp>
    </p:spTree>
    <p:extLst>
      <p:ext uri="{BB962C8B-B14F-4D97-AF65-F5344CB8AC3E}">
        <p14:creationId xmlns:p14="http://schemas.microsoft.com/office/powerpoint/2010/main" val="22996444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65EF7-47C9-4F96-864E-86F093B426EE}"/>
              </a:ext>
            </a:extLst>
          </p:cNvPr>
          <p:cNvSpPr>
            <a:spLocks noGrp="1"/>
          </p:cNvSpPr>
          <p:nvPr>
            <p:ph type="title"/>
          </p:nvPr>
        </p:nvSpPr>
        <p:spPr/>
        <p:txBody>
          <a:bodyPr>
            <a:normAutofit/>
          </a:bodyPr>
          <a:lstStyle/>
          <a:p>
            <a:pPr algn="ctr"/>
            <a:r>
              <a:rPr lang="en-IE" b="1" dirty="0">
                <a:solidFill>
                  <a:schemeClr val="accent1"/>
                </a:solidFill>
              </a:rPr>
              <a:t>The Strategy Clock</a:t>
            </a:r>
          </a:p>
        </p:txBody>
      </p:sp>
      <p:pic>
        <p:nvPicPr>
          <p:cNvPr id="5" name="Content Placeholder 4" descr="Diagram&#10;&#10;Description automatically generated">
            <a:extLst>
              <a:ext uri="{FF2B5EF4-FFF2-40B4-BE49-F238E27FC236}">
                <a16:creationId xmlns:a16="http://schemas.microsoft.com/office/drawing/2014/main" id="{CD86F41A-60FC-42D5-B352-842E5ADEEE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8097" y="1690688"/>
            <a:ext cx="6835806" cy="5167311"/>
          </a:xfrm>
        </p:spPr>
      </p:pic>
      <p:sp>
        <p:nvSpPr>
          <p:cNvPr id="6" name="TextBox 5">
            <a:extLst>
              <a:ext uri="{FF2B5EF4-FFF2-40B4-BE49-F238E27FC236}">
                <a16:creationId xmlns:a16="http://schemas.microsoft.com/office/drawing/2014/main" id="{48CD4924-AD1E-43FA-A1A5-5EBC797DC001}"/>
              </a:ext>
            </a:extLst>
          </p:cNvPr>
          <p:cNvSpPr txBox="1"/>
          <p:nvPr/>
        </p:nvSpPr>
        <p:spPr>
          <a:xfrm>
            <a:off x="9255082" y="6412005"/>
            <a:ext cx="2936918" cy="707886"/>
          </a:xfrm>
          <a:prstGeom prst="rect">
            <a:avLst/>
          </a:prstGeom>
          <a:noFill/>
        </p:spPr>
        <p:txBody>
          <a:bodyPr wrap="square">
            <a:spAutoFit/>
          </a:bodyPr>
          <a:lstStyle/>
          <a:p>
            <a:r>
              <a:rPr lang="en-IE" sz="1000" dirty="0">
                <a:solidFill>
                  <a:schemeClr val="accent1"/>
                </a:solidFill>
              </a:rPr>
              <a:t>Differentiation and low-cost strategies</a:t>
            </a:r>
          </a:p>
          <a:p>
            <a:r>
              <a:rPr lang="en-IE" sz="1000" dirty="0">
                <a:solidFill>
                  <a:schemeClr val="accent1"/>
                </a:solidFill>
                <a:hlinkClick r:id="rId3"/>
              </a:rPr>
              <a:t>https://www.youtube.com/watch?v=enWEwAxhY-Y</a:t>
            </a:r>
            <a:endParaRPr lang="en-IE" sz="1000" dirty="0">
              <a:solidFill>
                <a:schemeClr val="accent1"/>
              </a:solidFill>
            </a:endParaRPr>
          </a:p>
          <a:p>
            <a:endParaRPr lang="en-IE" sz="1000" dirty="0">
              <a:solidFill>
                <a:schemeClr val="accent1"/>
              </a:solidFill>
            </a:endParaRPr>
          </a:p>
          <a:p>
            <a:endParaRPr lang="en-IE" sz="1000" dirty="0">
              <a:solidFill>
                <a:schemeClr val="accent1"/>
              </a:solidFill>
            </a:endParaRPr>
          </a:p>
        </p:txBody>
      </p:sp>
    </p:spTree>
    <p:extLst>
      <p:ext uri="{BB962C8B-B14F-4D97-AF65-F5344CB8AC3E}">
        <p14:creationId xmlns:p14="http://schemas.microsoft.com/office/powerpoint/2010/main" val="483011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picture containing light&#10;&#10;Description automatically generated">
            <a:extLst>
              <a:ext uri="{FF2B5EF4-FFF2-40B4-BE49-F238E27FC236}">
                <a16:creationId xmlns:a16="http://schemas.microsoft.com/office/drawing/2014/main" id="{80B167E7-929A-46F0-9128-00AED86AC73F}"/>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1" y="10"/>
            <a:ext cx="12192000" cy="6857990"/>
          </a:xfrm>
          <a:prstGeom prst="rect">
            <a:avLst/>
          </a:prstGeom>
          <a:noFill/>
          <a:scene3d>
            <a:camera prst="orthographicFront">
              <a:rot lat="0" lon="10799977" rev="0"/>
            </a:camera>
            <a:lightRig rig="threePt" dir="t"/>
          </a:scene3d>
        </p:spPr>
      </p:pic>
      <p:sp>
        <p:nvSpPr>
          <p:cNvPr id="23" name="Freeform: Shape 2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0F0B5A-AE2A-4897-BB49-C2DEA096F8C3}"/>
              </a:ext>
            </a:extLst>
          </p:cNvPr>
          <p:cNvSpPr>
            <a:spLocks noGrp="1"/>
          </p:cNvSpPr>
          <p:nvPr>
            <p:ph type="title"/>
          </p:nvPr>
        </p:nvSpPr>
        <p:spPr>
          <a:xfrm>
            <a:off x="520242" y="229967"/>
            <a:ext cx="4062643" cy="1314449"/>
          </a:xfrm>
        </p:spPr>
        <p:txBody>
          <a:bodyPr>
            <a:normAutofit/>
          </a:bodyPr>
          <a:lstStyle/>
          <a:p>
            <a:pPr algn="ctr"/>
            <a:r>
              <a:rPr lang="en-IE" b="1" dirty="0">
                <a:solidFill>
                  <a:schemeClr val="accent1"/>
                </a:solidFill>
              </a:rPr>
              <a:t>Directions of Development</a:t>
            </a:r>
          </a:p>
        </p:txBody>
      </p:sp>
      <p:sp>
        <p:nvSpPr>
          <p:cNvPr id="3" name="Content Placeholder 2">
            <a:extLst>
              <a:ext uri="{FF2B5EF4-FFF2-40B4-BE49-F238E27FC236}">
                <a16:creationId xmlns:a16="http://schemas.microsoft.com/office/drawing/2014/main" id="{8D4031F5-65A4-4470-ACFA-CC1DE06B7E15}"/>
              </a:ext>
            </a:extLst>
          </p:cNvPr>
          <p:cNvSpPr>
            <a:spLocks noGrp="1"/>
          </p:cNvSpPr>
          <p:nvPr>
            <p:ph idx="1"/>
          </p:nvPr>
        </p:nvSpPr>
        <p:spPr>
          <a:xfrm>
            <a:off x="0" y="1774372"/>
            <a:ext cx="4582884" cy="2754086"/>
          </a:xfrm>
        </p:spPr>
        <p:txBody>
          <a:bodyPr anchor="t">
            <a:normAutofit/>
          </a:bodyPr>
          <a:lstStyle/>
          <a:p>
            <a:pPr>
              <a:lnSpc>
                <a:spcPct val="80000"/>
              </a:lnSpc>
            </a:pPr>
            <a:r>
              <a:rPr lang="en-GB" dirty="0">
                <a:solidFill>
                  <a:schemeClr val="accent1"/>
                </a:solidFill>
              </a:rPr>
              <a:t>Market Penetration</a:t>
            </a:r>
          </a:p>
          <a:p>
            <a:pPr>
              <a:lnSpc>
                <a:spcPct val="80000"/>
              </a:lnSpc>
            </a:pPr>
            <a:r>
              <a:rPr lang="en-GB" dirty="0">
                <a:solidFill>
                  <a:schemeClr val="accent1"/>
                </a:solidFill>
              </a:rPr>
              <a:t>Market Development</a:t>
            </a:r>
          </a:p>
          <a:p>
            <a:pPr>
              <a:lnSpc>
                <a:spcPct val="80000"/>
              </a:lnSpc>
            </a:pPr>
            <a:r>
              <a:rPr lang="en-GB" dirty="0">
                <a:solidFill>
                  <a:schemeClr val="accent1"/>
                </a:solidFill>
              </a:rPr>
              <a:t>Product Development</a:t>
            </a:r>
          </a:p>
          <a:p>
            <a:pPr>
              <a:lnSpc>
                <a:spcPct val="80000"/>
              </a:lnSpc>
            </a:pPr>
            <a:r>
              <a:rPr lang="en-GB" dirty="0">
                <a:solidFill>
                  <a:schemeClr val="accent1"/>
                </a:solidFill>
              </a:rPr>
              <a:t>Diversification</a:t>
            </a:r>
            <a:endParaRPr lang="en-IE" dirty="0">
              <a:solidFill>
                <a:schemeClr val="accent1"/>
              </a:solidFill>
            </a:endParaRPr>
          </a:p>
        </p:txBody>
      </p:sp>
    </p:spTree>
    <p:extLst>
      <p:ext uri="{BB962C8B-B14F-4D97-AF65-F5344CB8AC3E}">
        <p14:creationId xmlns:p14="http://schemas.microsoft.com/office/powerpoint/2010/main" val="22521970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29F1-856B-48FB-BB40-B979F05B2696}"/>
              </a:ext>
            </a:extLst>
          </p:cNvPr>
          <p:cNvSpPr>
            <a:spLocks noGrp="1"/>
          </p:cNvSpPr>
          <p:nvPr>
            <p:ph type="title"/>
          </p:nvPr>
        </p:nvSpPr>
        <p:spPr>
          <a:xfrm>
            <a:off x="838200" y="200180"/>
            <a:ext cx="10515600" cy="1325563"/>
          </a:xfrm>
        </p:spPr>
        <p:txBody>
          <a:bodyPr/>
          <a:lstStyle/>
          <a:p>
            <a:pPr algn="ctr"/>
            <a:r>
              <a:rPr lang="en-IE" b="1" dirty="0">
                <a:solidFill>
                  <a:schemeClr val="accent1"/>
                </a:solidFill>
              </a:rPr>
              <a:t>Corporate Strategy Directions</a:t>
            </a:r>
          </a:p>
        </p:txBody>
      </p:sp>
      <p:graphicFrame>
        <p:nvGraphicFramePr>
          <p:cNvPr id="4" name="Content Placeholder 3">
            <a:extLst>
              <a:ext uri="{FF2B5EF4-FFF2-40B4-BE49-F238E27FC236}">
                <a16:creationId xmlns:a16="http://schemas.microsoft.com/office/drawing/2014/main" id="{A5426D30-ECFC-4ACC-91A0-840863D579FE}"/>
              </a:ext>
            </a:extLst>
          </p:cNvPr>
          <p:cNvGraphicFramePr>
            <a:graphicFrameLocks noGrp="1"/>
          </p:cNvGraphicFramePr>
          <p:nvPr>
            <p:ph idx="1"/>
            <p:extLst>
              <p:ext uri="{D42A27DB-BD31-4B8C-83A1-F6EECF244321}">
                <p14:modId xmlns:p14="http://schemas.microsoft.com/office/powerpoint/2010/main" val="395857443"/>
              </p:ext>
            </p:extLst>
          </p:nvPr>
        </p:nvGraphicFramePr>
        <p:xfrm>
          <a:off x="838200" y="1730496"/>
          <a:ext cx="10515600" cy="4927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0329D1E-E3BA-4951-A6FC-602485A6A545}"/>
              </a:ext>
            </a:extLst>
          </p:cNvPr>
          <p:cNvSpPr txBox="1"/>
          <p:nvPr/>
        </p:nvSpPr>
        <p:spPr>
          <a:xfrm>
            <a:off x="3047260" y="3246553"/>
            <a:ext cx="6094520" cy="369332"/>
          </a:xfrm>
          <a:prstGeom prst="rect">
            <a:avLst/>
          </a:prstGeom>
          <a:noFill/>
        </p:spPr>
        <p:txBody>
          <a:bodyPr wrap="square">
            <a:spAutoFit/>
          </a:bodyPr>
          <a:lstStyle/>
          <a:p>
            <a:r>
              <a:rPr lang="en-IE" dirty="0"/>
              <a:t>Existing</a:t>
            </a:r>
          </a:p>
        </p:txBody>
      </p:sp>
      <p:sp>
        <p:nvSpPr>
          <p:cNvPr id="9" name="TextBox 8">
            <a:extLst>
              <a:ext uri="{FF2B5EF4-FFF2-40B4-BE49-F238E27FC236}">
                <a16:creationId xmlns:a16="http://schemas.microsoft.com/office/drawing/2014/main" id="{E2F74969-5353-4B54-896A-B86B36B97342}"/>
              </a:ext>
            </a:extLst>
          </p:cNvPr>
          <p:cNvSpPr txBox="1"/>
          <p:nvPr/>
        </p:nvSpPr>
        <p:spPr>
          <a:xfrm>
            <a:off x="3047260" y="3246553"/>
            <a:ext cx="6094520" cy="369332"/>
          </a:xfrm>
          <a:prstGeom prst="rect">
            <a:avLst/>
          </a:prstGeom>
          <a:noFill/>
        </p:spPr>
        <p:txBody>
          <a:bodyPr wrap="square">
            <a:spAutoFit/>
          </a:bodyPr>
          <a:lstStyle/>
          <a:p>
            <a:r>
              <a:rPr lang="en-IE" dirty="0"/>
              <a:t>Existing</a:t>
            </a:r>
          </a:p>
        </p:txBody>
      </p:sp>
      <p:sp>
        <p:nvSpPr>
          <p:cNvPr id="11" name="TextBox 10">
            <a:extLst>
              <a:ext uri="{FF2B5EF4-FFF2-40B4-BE49-F238E27FC236}">
                <a16:creationId xmlns:a16="http://schemas.microsoft.com/office/drawing/2014/main" id="{7A20C2A3-8B4C-43BA-8CC7-EAF565EC40A5}"/>
              </a:ext>
            </a:extLst>
          </p:cNvPr>
          <p:cNvSpPr txBox="1"/>
          <p:nvPr/>
        </p:nvSpPr>
        <p:spPr>
          <a:xfrm>
            <a:off x="4742895" y="1730496"/>
            <a:ext cx="6094520" cy="369332"/>
          </a:xfrm>
          <a:prstGeom prst="rect">
            <a:avLst/>
          </a:prstGeom>
          <a:noFill/>
        </p:spPr>
        <p:txBody>
          <a:bodyPr wrap="square">
            <a:spAutoFit/>
          </a:bodyPr>
          <a:lstStyle/>
          <a:p>
            <a:r>
              <a:rPr lang="en-IE" dirty="0"/>
              <a:t>Existing </a:t>
            </a:r>
          </a:p>
        </p:txBody>
      </p:sp>
      <p:sp>
        <p:nvSpPr>
          <p:cNvPr id="13" name="TextBox 12">
            <a:extLst>
              <a:ext uri="{FF2B5EF4-FFF2-40B4-BE49-F238E27FC236}">
                <a16:creationId xmlns:a16="http://schemas.microsoft.com/office/drawing/2014/main" id="{324EF119-A35E-404A-9B69-69EEBEF0EAA8}"/>
              </a:ext>
            </a:extLst>
          </p:cNvPr>
          <p:cNvSpPr txBox="1"/>
          <p:nvPr/>
        </p:nvSpPr>
        <p:spPr>
          <a:xfrm>
            <a:off x="3047260" y="4738002"/>
            <a:ext cx="6094520" cy="369332"/>
          </a:xfrm>
          <a:prstGeom prst="rect">
            <a:avLst/>
          </a:prstGeom>
          <a:noFill/>
        </p:spPr>
        <p:txBody>
          <a:bodyPr wrap="square">
            <a:spAutoFit/>
          </a:bodyPr>
          <a:lstStyle/>
          <a:p>
            <a:r>
              <a:rPr lang="en-IE" dirty="0"/>
              <a:t>New</a:t>
            </a:r>
          </a:p>
        </p:txBody>
      </p:sp>
      <p:sp>
        <p:nvSpPr>
          <p:cNvPr id="15" name="TextBox 14">
            <a:extLst>
              <a:ext uri="{FF2B5EF4-FFF2-40B4-BE49-F238E27FC236}">
                <a16:creationId xmlns:a16="http://schemas.microsoft.com/office/drawing/2014/main" id="{DA2E6B1D-5050-462A-88AC-A98BEEDD4C41}"/>
              </a:ext>
            </a:extLst>
          </p:cNvPr>
          <p:cNvSpPr txBox="1"/>
          <p:nvPr/>
        </p:nvSpPr>
        <p:spPr>
          <a:xfrm>
            <a:off x="3047260" y="4738002"/>
            <a:ext cx="885548" cy="369332"/>
          </a:xfrm>
          <a:prstGeom prst="rect">
            <a:avLst/>
          </a:prstGeom>
          <a:noFill/>
        </p:spPr>
        <p:txBody>
          <a:bodyPr wrap="square">
            <a:spAutoFit/>
          </a:bodyPr>
          <a:lstStyle/>
          <a:p>
            <a:r>
              <a:rPr lang="en-IE" dirty="0"/>
              <a:t>New</a:t>
            </a:r>
          </a:p>
        </p:txBody>
      </p:sp>
      <p:sp>
        <p:nvSpPr>
          <p:cNvPr id="17" name="TextBox 16">
            <a:extLst>
              <a:ext uri="{FF2B5EF4-FFF2-40B4-BE49-F238E27FC236}">
                <a16:creationId xmlns:a16="http://schemas.microsoft.com/office/drawing/2014/main" id="{ED6144AF-5E27-421D-A4E7-F21FAB4EAFC6}"/>
              </a:ext>
            </a:extLst>
          </p:cNvPr>
          <p:cNvSpPr txBox="1"/>
          <p:nvPr/>
        </p:nvSpPr>
        <p:spPr>
          <a:xfrm>
            <a:off x="6702641" y="1730496"/>
            <a:ext cx="6232124" cy="369332"/>
          </a:xfrm>
          <a:prstGeom prst="rect">
            <a:avLst/>
          </a:prstGeom>
          <a:noFill/>
        </p:spPr>
        <p:txBody>
          <a:bodyPr wrap="square">
            <a:spAutoFit/>
          </a:bodyPr>
          <a:lstStyle/>
          <a:p>
            <a:r>
              <a:rPr lang="en-IE" dirty="0"/>
              <a:t>New</a:t>
            </a:r>
          </a:p>
        </p:txBody>
      </p:sp>
      <p:sp>
        <p:nvSpPr>
          <p:cNvPr id="19" name="TextBox 18">
            <a:extLst>
              <a:ext uri="{FF2B5EF4-FFF2-40B4-BE49-F238E27FC236}">
                <a16:creationId xmlns:a16="http://schemas.microsoft.com/office/drawing/2014/main" id="{4F000154-0FB9-49B2-91D0-39173AFFBBBD}"/>
              </a:ext>
            </a:extLst>
          </p:cNvPr>
          <p:cNvSpPr txBox="1"/>
          <p:nvPr/>
        </p:nvSpPr>
        <p:spPr>
          <a:xfrm>
            <a:off x="5311065" y="1269809"/>
            <a:ext cx="6467382" cy="523220"/>
          </a:xfrm>
          <a:prstGeom prst="rect">
            <a:avLst/>
          </a:prstGeom>
          <a:noFill/>
        </p:spPr>
        <p:txBody>
          <a:bodyPr wrap="square">
            <a:spAutoFit/>
          </a:bodyPr>
          <a:lstStyle/>
          <a:p>
            <a:r>
              <a:rPr lang="en-IE" sz="2800" dirty="0">
                <a:solidFill>
                  <a:schemeClr val="accent1"/>
                </a:solidFill>
              </a:rPr>
              <a:t>Products</a:t>
            </a:r>
          </a:p>
        </p:txBody>
      </p:sp>
      <p:sp>
        <p:nvSpPr>
          <p:cNvPr id="21" name="TextBox 20">
            <a:extLst>
              <a:ext uri="{FF2B5EF4-FFF2-40B4-BE49-F238E27FC236}">
                <a16:creationId xmlns:a16="http://schemas.microsoft.com/office/drawing/2014/main" id="{49D6EA82-463C-4BA9-8FD3-DCBDB3600D0A}"/>
              </a:ext>
            </a:extLst>
          </p:cNvPr>
          <p:cNvSpPr txBox="1"/>
          <p:nvPr/>
        </p:nvSpPr>
        <p:spPr>
          <a:xfrm>
            <a:off x="1964184" y="3816628"/>
            <a:ext cx="6467382" cy="523220"/>
          </a:xfrm>
          <a:prstGeom prst="rect">
            <a:avLst/>
          </a:prstGeom>
          <a:noFill/>
        </p:spPr>
        <p:txBody>
          <a:bodyPr wrap="square">
            <a:spAutoFit/>
          </a:bodyPr>
          <a:lstStyle/>
          <a:p>
            <a:r>
              <a:rPr lang="en-IE" sz="2800" dirty="0">
                <a:solidFill>
                  <a:schemeClr val="accent1"/>
                </a:solidFill>
              </a:rPr>
              <a:t>Markets</a:t>
            </a:r>
          </a:p>
        </p:txBody>
      </p:sp>
      <p:sp>
        <p:nvSpPr>
          <p:cNvPr id="23" name="TextBox 22">
            <a:extLst>
              <a:ext uri="{FF2B5EF4-FFF2-40B4-BE49-F238E27FC236}">
                <a16:creationId xmlns:a16="http://schemas.microsoft.com/office/drawing/2014/main" id="{1FE90A4E-BB79-49E9-B3C8-8858093DD181}"/>
              </a:ext>
            </a:extLst>
          </p:cNvPr>
          <p:cNvSpPr txBox="1"/>
          <p:nvPr/>
        </p:nvSpPr>
        <p:spPr>
          <a:xfrm>
            <a:off x="8054266" y="5825310"/>
            <a:ext cx="4137734" cy="1015663"/>
          </a:xfrm>
          <a:prstGeom prst="rect">
            <a:avLst/>
          </a:prstGeom>
          <a:noFill/>
        </p:spPr>
        <p:txBody>
          <a:bodyPr wrap="square">
            <a:spAutoFit/>
          </a:bodyPr>
          <a:lstStyle/>
          <a:p>
            <a:r>
              <a:rPr lang="en-GB" sz="1000" b="0" i="0" dirty="0">
                <a:solidFill>
                  <a:schemeClr val="accent1"/>
                </a:solidFill>
                <a:effectLst/>
                <a:latin typeface="Roboto" panose="02000000000000000000" pitchFamily="2" charset="0"/>
              </a:rPr>
              <a:t>Adapted from H. I. Ansoff, Corporate Strategy, Penguin, 1988, Chapter 6. Ansoff originally had a matrix with four separate boxes, but in practice strategic directions involve more continuous axes. The Ansoff matrix itself was later developed – see Reference 1 Johnson, Whittington and Scholes, Exploring Strategy, 9</a:t>
            </a:r>
            <a:r>
              <a:rPr lang="en-GB" sz="1000" b="0" i="0" baseline="30000" dirty="0">
                <a:solidFill>
                  <a:schemeClr val="accent1"/>
                </a:solidFill>
                <a:effectLst/>
                <a:latin typeface="Roboto" panose="02000000000000000000" pitchFamily="2" charset="0"/>
              </a:rPr>
              <a:t>th</a:t>
            </a:r>
            <a:r>
              <a:rPr lang="en-GB" sz="1000" b="0" i="0" dirty="0">
                <a:solidFill>
                  <a:schemeClr val="accent1"/>
                </a:solidFill>
                <a:effectLst/>
                <a:latin typeface="Roboto" panose="02000000000000000000" pitchFamily="2" charset="0"/>
              </a:rPr>
              <a:t> Edition, © Pearson Education Limited 2011</a:t>
            </a:r>
            <a:endParaRPr lang="en-IE" sz="1000" dirty="0">
              <a:solidFill>
                <a:schemeClr val="accent1"/>
              </a:solidFill>
            </a:endParaRPr>
          </a:p>
        </p:txBody>
      </p:sp>
    </p:spTree>
    <p:extLst>
      <p:ext uri="{BB962C8B-B14F-4D97-AF65-F5344CB8AC3E}">
        <p14:creationId xmlns:p14="http://schemas.microsoft.com/office/powerpoint/2010/main" val="42599591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1B5C40B0-97AF-4DE1-B0AE-21D72AB10BA5}"/>
              </a:ext>
            </a:extLst>
          </p:cNvPr>
          <p:cNvPicPr>
            <a:picLocks noChangeAspect="1"/>
          </p:cNvPicPr>
          <p:nvPr/>
        </p:nvPicPr>
        <p:blipFill rotWithShape="1">
          <a:blip r:embed="rId2">
            <a:extLst>
              <a:ext uri="{28A0092B-C50C-407E-A947-70E740481C1C}">
                <a14:useLocalDpi xmlns:a14="http://schemas.microsoft.com/office/drawing/2010/main" val="0"/>
              </a:ext>
            </a:extLst>
          </a:blip>
          <a:srcRect t="8142" r="9091" b="29686"/>
          <a:stretch/>
        </p:blipFill>
        <p:spPr>
          <a:xfrm>
            <a:off x="20" y="10"/>
            <a:ext cx="12191980" cy="6857990"/>
          </a:xfrm>
          <a:prstGeom prst="rect">
            <a:avLst/>
          </a:prstGeom>
        </p:spPr>
      </p:pic>
      <p:sp>
        <p:nvSpPr>
          <p:cNvPr id="14"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B1BCBD-B53E-44AC-8E7D-3930ECA50B14}"/>
              </a:ext>
            </a:extLst>
          </p:cNvPr>
          <p:cNvSpPr>
            <a:spLocks noGrp="1"/>
          </p:cNvSpPr>
          <p:nvPr>
            <p:ph type="title"/>
          </p:nvPr>
        </p:nvSpPr>
        <p:spPr>
          <a:xfrm>
            <a:off x="611294" y="392199"/>
            <a:ext cx="4062643" cy="1043409"/>
          </a:xfrm>
        </p:spPr>
        <p:txBody>
          <a:bodyPr>
            <a:normAutofit fontScale="90000"/>
          </a:bodyPr>
          <a:lstStyle/>
          <a:p>
            <a:pPr algn="ctr"/>
            <a:r>
              <a:rPr lang="en-GB" b="1" dirty="0">
                <a:solidFill>
                  <a:schemeClr val="accent1"/>
                </a:solidFill>
              </a:rPr>
              <a:t>Consolidation &amp; Retrenchment </a:t>
            </a:r>
            <a:endParaRPr lang="en-IE" b="1" dirty="0">
              <a:solidFill>
                <a:schemeClr val="accent1"/>
              </a:solidFill>
            </a:endParaRPr>
          </a:p>
        </p:txBody>
      </p:sp>
      <p:sp>
        <p:nvSpPr>
          <p:cNvPr id="3" name="Content Placeholder 2">
            <a:extLst>
              <a:ext uri="{FF2B5EF4-FFF2-40B4-BE49-F238E27FC236}">
                <a16:creationId xmlns:a16="http://schemas.microsoft.com/office/drawing/2014/main" id="{936FC0C8-CA8C-4A7C-BA6C-7709C74E2795}"/>
              </a:ext>
            </a:extLst>
          </p:cNvPr>
          <p:cNvSpPr>
            <a:spLocks noGrp="1"/>
          </p:cNvSpPr>
          <p:nvPr>
            <p:ph idx="1"/>
          </p:nvPr>
        </p:nvSpPr>
        <p:spPr>
          <a:xfrm>
            <a:off x="0" y="1774372"/>
            <a:ext cx="5285232" cy="3648020"/>
          </a:xfrm>
        </p:spPr>
        <p:txBody>
          <a:bodyPr anchor="t">
            <a:normAutofit/>
          </a:bodyPr>
          <a:lstStyle/>
          <a:p>
            <a:pPr>
              <a:lnSpc>
                <a:spcPct val="80000"/>
              </a:lnSpc>
            </a:pPr>
            <a:r>
              <a:rPr lang="en-GB" sz="2400" dirty="0">
                <a:solidFill>
                  <a:schemeClr val="accent1"/>
                </a:solidFill>
              </a:rPr>
              <a:t>Consolidation refers to a strategy by which an organisation focuses defensively on their current markets with current products</a:t>
            </a:r>
          </a:p>
          <a:p>
            <a:pPr>
              <a:lnSpc>
                <a:spcPct val="80000"/>
              </a:lnSpc>
            </a:pPr>
            <a:r>
              <a:rPr lang="en-GB" sz="2400" dirty="0">
                <a:solidFill>
                  <a:schemeClr val="accent1"/>
                </a:solidFill>
              </a:rPr>
              <a:t>Retrenchment refers to a strategy of withdrawal from marginal activities in order to concentrate on the most valuable segments and products       within their existing business</a:t>
            </a:r>
            <a:endParaRPr lang="en-IE" sz="2400" dirty="0">
              <a:solidFill>
                <a:schemeClr val="accent1"/>
              </a:solidFill>
            </a:endParaRPr>
          </a:p>
        </p:txBody>
      </p:sp>
    </p:spTree>
    <p:extLst>
      <p:ext uri="{BB962C8B-B14F-4D97-AF65-F5344CB8AC3E}">
        <p14:creationId xmlns:p14="http://schemas.microsoft.com/office/powerpoint/2010/main" val="28310944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indoor, orange&#10;&#10;Description automatically generated">
            <a:extLst>
              <a:ext uri="{FF2B5EF4-FFF2-40B4-BE49-F238E27FC236}">
                <a16:creationId xmlns:a16="http://schemas.microsoft.com/office/drawing/2014/main" id="{DCDD834C-9846-4682-B33C-A86B8B76FA7E}"/>
              </a:ext>
            </a:extLst>
          </p:cNvPr>
          <p:cNvPicPr>
            <a:picLocks noChangeAspect="1"/>
          </p:cNvPicPr>
          <p:nvPr/>
        </p:nvPicPr>
        <p:blipFill rotWithShape="1">
          <a:blip r:embed="rId2">
            <a:extLst>
              <a:ext uri="{28A0092B-C50C-407E-A947-70E740481C1C}">
                <a14:useLocalDpi xmlns:a14="http://schemas.microsoft.com/office/drawing/2010/main" val="0"/>
              </a:ext>
            </a:extLst>
          </a:blip>
          <a:srcRect t="20149" r="9091" b="28715"/>
          <a:stretch/>
        </p:blipFill>
        <p:spPr>
          <a:xfrm>
            <a:off x="-1" y="10"/>
            <a:ext cx="1219200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E2C5A2-49E1-46C6-BA74-7A785B4D44F1}"/>
              </a:ext>
            </a:extLst>
          </p:cNvPr>
          <p:cNvSpPr>
            <a:spLocks noGrp="1"/>
          </p:cNvSpPr>
          <p:nvPr>
            <p:ph type="title"/>
          </p:nvPr>
        </p:nvSpPr>
        <p:spPr>
          <a:xfrm>
            <a:off x="111760" y="233407"/>
            <a:ext cx="4701125" cy="1043409"/>
          </a:xfrm>
        </p:spPr>
        <p:txBody>
          <a:bodyPr>
            <a:noAutofit/>
          </a:bodyPr>
          <a:lstStyle/>
          <a:p>
            <a:pPr algn="ctr"/>
            <a:r>
              <a:rPr lang="en-GB" b="1" dirty="0">
                <a:solidFill>
                  <a:schemeClr val="accent1"/>
                </a:solidFill>
              </a:rPr>
              <a:t>Market Penetration</a:t>
            </a:r>
            <a:endParaRPr lang="en-IE" b="1" dirty="0">
              <a:solidFill>
                <a:schemeClr val="accent1"/>
              </a:solidFill>
            </a:endParaRPr>
          </a:p>
        </p:txBody>
      </p:sp>
      <p:sp>
        <p:nvSpPr>
          <p:cNvPr id="3" name="Content Placeholder 2">
            <a:extLst>
              <a:ext uri="{FF2B5EF4-FFF2-40B4-BE49-F238E27FC236}">
                <a16:creationId xmlns:a16="http://schemas.microsoft.com/office/drawing/2014/main" id="{B6529466-3D11-4651-BD0D-7F93281FCD4C}"/>
              </a:ext>
            </a:extLst>
          </p:cNvPr>
          <p:cNvSpPr>
            <a:spLocks noGrp="1"/>
          </p:cNvSpPr>
          <p:nvPr>
            <p:ph idx="1"/>
          </p:nvPr>
        </p:nvSpPr>
        <p:spPr>
          <a:xfrm>
            <a:off x="0" y="1510212"/>
            <a:ext cx="5354320" cy="3518988"/>
          </a:xfrm>
        </p:spPr>
        <p:txBody>
          <a:bodyPr anchor="t">
            <a:normAutofit fontScale="77500" lnSpcReduction="20000"/>
          </a:bodyPr>
          <a:lstStyle/>
          <a:p>
            <a:pPr>
              <a:lnSpc>
                <a:spcPct val="100000"/>
              </a:lnSpc>
            </a:pPr>
            <a:r>
              <a:rPr lang="en-GB" sz="2200" dirty="0">
                <a:solidFill>
                  <a:schemeClr val="accent1"/>
                </a:solidFill>
              </a:rPr>
              <a:t>Firm focuses on selling existing products into existing markets</a:t>
            </a:r>
          </a:p>
          <a:p>
            <a:pPr>
              <a:lnSpc>
                <a:spcPct val="100000"/>
              </a:lnSpc>
            </a:pPr>
            <a:r>
              <a:rPr lang="en-GB" sz="2200" dirty="0">
                <a:solidFill>
                  <a:schemeClr val="accent1"/>
                </a:solidFill>
              </a:rPr>
              <a:t>The aim is to maintain or increase market share of existing products through aggressive sales promotion, more competitive pricing etc. </a:t>
            </a:r>
          </a:p>
          <a:p>
            <a:pPr>
              <a:lnSpc>
                <a:spcPct val="100000"/>
              </a:lnSpc>
            </a:pPr>
            <a:r>
              <a:rPr lang="en-GB" sz="2200" dirty="0">
                <a:solidFill>
                  <a:schemeClr val="accent1"/>
                </a:solidFill>
              </a:rPr>
              <a:t>This is very much about carrying on as usual as the firm focuses on products and markets it already operates in</a:t>
            </a:r>
          </a:p>
          <a:p>
            <a:pPr>
              <a:lnSpc>
                <a:spcPct val="100000"/>
              </a:lnSpc>
            </a:pPr>
            <a:r>
              <a:rPr lang="en-GB" sz="2200" dirty="0">
                <a:solidFill>
                  <a:schemeClr val="accent1"/>
                </a:solidFill>
              </a:rPr>
              <a:t>It is therefore unlikely to require                                      much investment in </a:t>
            </a:r>
            <a:r>
              <a:rPr lang="en-IE" sz="2200" dirty="0">
                <a:solidFill>
                  <a:schemeClr val="accent1"/>
                </a:solidFill>
              </a:rPr>
              <a:t>new market research</a:t>
            </a:r>
          </a:p>
          <a:p>
            <a:pPr>
              <a:lnSpc>
                <a:spcPct val="100000"/>
              </a:lnSpc>
            </a:pPr>
            <a:r>
              <a:rPr lang="en-GB" sz="2200" dirty="0">
                <a:solidFill>
                  <a:schemeClr val="accent1"/>
                </a:solidFill>
              </a:rPr>
              <a:t>Constraints of market penetration </a:t>
            </a:r>
          </a:p>
          <a:p>
            <a:pPr lvl="1">
              <a:lnSpc>
                <a:spcPct val="100000"/>
              </a:lnSpc>
            </a:pPr>
            <a:r>
              <a:rPr lang="en-GB" sz="1800" dirty="0">
                <a:solidFill>
                  <a:schemeClr val="accent1"/>
                </a:solidFill>
              </a:rPr>
              <a:t>Retaliation from competitors</a:t>
            </a:r>
          </a:p>
          <a:p>
            <a:pPr lvl="1">
              <a:lnSpc>
                <a:spcPct val="100000"/>
              </a:lnSpc>
            </a:pPr>
            <a:r>
              <a:rPr lang="en-GB" sz="1800" dirty="0">
                <a:solidFill>
                  <a:schemeClr val="accent1"/>
                </a:solidFill>
              </a:rPr>
              <a:t>Legal constraints</a:t>
            </a:r>
          </a:p>
          <a:p>
            <a:pPr lvl="1">
              <a:lnSpc>
                <a:spcPct val="100000"/>
              </a:lnSpc>
            </a:pPr>
            <a:r>
              <a:rPr lang="en-GB" sz="1800" dirty="0">
                <a:solidFill>
                  <a:schemeClr val="accent1"/>
                </a:solidFill>
              </a:rPr>
              <a:t> Economic Constraints (recession or funding crisis)</a:t>
            </a:r>
            <a:endParaRPr lang="en-IE" sz="1800" dirty="0">
              <a:solidFill>
                <a:schemeClr val="accent1"/>
              </a:solidFill>
            </a:endParaRPr>
          </a:p>
        </p:txBody>
      </p:sp>
    </p:spTree>
    <p:extLst>
      <p:ext uri="{BB962C8B-B14F-4D97-AF65-F5344CB8AC3E}">
        <p14:creationId xmlns:p14="http://schemas.microsoft.com/office/powerpoint/2010/main" val="4148124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bottle, indoor, open&#10;&#10;Description automatically generated">
            <a:extLst>
              <a:ext uri="{FF2B5EF4-FFF2-40B4-BE49-F238E27FC236}">
                <a16:creationId xmlns:a16="http://schemas.microsoft.com/office/drawing/2014/main" id="{91C8BDC8-E98C-4550-8509-837E790CDD3D}"/>
              </a:ext>
            </a:extLst>
          </p:cNvPr>
          <p:cNvPicPr>
            <a:picLocks noChangeAspect="1"/>
          </p:cNvPicPr>
          <p:nvPr/>
        </p:nvPicPr>
        <p:blipFill rotWithShape="1">
          <a:blip r:embed="rId2">
            <a:extLst>
              <a:ext uri="{28A0092B-C50C-407E-A947-70E740481C1C}">
                <a14:useLocalDpi xmlns:a14="http://schemas.microsoft.com/office/drawing/2010/main" val="0"/>
              </a:ext>
            </a:extLst>
          </a:blip>
          <a:srcRect t="11578" r="9091" b="11814"/>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B5F41A-A1BE-4AC3-BD84-DB10C56765D2}"/>
              </a:ext>
            </a:extLst>
          </p:cNvPr>
          <p:cNvSpPr>
            <a:spLocks noGrp="1"/>
          </p:cNvSpPr>
          <p:nvPr>
            <p:ph type="title"/>
          </p:nvPr>
        </p:nvSpPr>
        <p:spPr>
          <a:xfrm>
            <a:off x="-2333" y="232937"/>
            <a:ext cx="5042517" cy="1043409"/>
          </a:xfrm>
        </p:spPr>
        <p:txBody>
          <a:bodyPr>
            <a:noAutofit/>
          </a:bodyPr>
          <a:lstStyle/>
          <a:p>
            <a:pPr algn="ctr"/>
            <a:r>
              <a:rPr lang="en-GB" b="1" dirty="0">
                <a:solidFill>
                  <a:schemeClr val="accent1"/>
                </a:solidFill>
              </a:rPr>
              <a:t>Market Development</a:t>
            </a:r>
            <a:endParaRPr lang="en-IE" b="1" dirty="0">
              <a:solidFill>
                <a:schemeClr val="accent1"/>
              </a:solidFill>
            </a:endParaRPr>
          </a:p>
        </p:txBody>
      </p:sp>
      <p:sp>
        <p:nvSpPr>
          <p:cNvPr id="3" name="Content Placeholder 2">
            <a:extLst>
              <a:ext uri="{FF2B5EF4-FFF2-40B4-BE49-F238E27FC236}">
                <a16:creationId xmlns:a16="http://schemas.microsoft.com/office/drawing/2014/main" id="{C5D61877-8683-4519-B2C4-5DF070279DC9}"/>
              </a:ext>
            </a:extLst>
          </p:cNvPr>
          <p:cNvSpPr>
            <a:spLocks noGrp="1"/>
          </p:cNvSpPr>
          <p:nvPr>
            <p:ph idx="1"/>
          </p:nvPr>
        </p:nvSpPr>
        <p:spPr>
          <a:xfrm>
            <a:off x="0" y="1445897"/>
            <a:ext cx="4927107" cy="3587741"/>
          </a:xfrm>
        </p:spPr>
        <p:txBody>
          <a:bodyPr anchor="t">
            <a:normAutofit fontScale="92500" lnSpcReduction="10000"/>
          </a:bodyPr>
          <a:lstStyle/>
          <a:p>
            <a:r>
              <a:rPr lang="en-GB" sz="2400" dirty="0">
                <a:solidFill>
                  <a:schemeClr val="accent1"/>
                </a:solidFill>
              </a:rPr>
              <a:t>Market development - a firm looks to sell its existing products into new markets</a:t>
            </a:r>
          </a:p>
          <a:p>
            <a:r>
              <a:rPr lang="en-GB" sz="2400" dirty="0">
                <a:solidFill>
                  <a:schemeClr val="accent1"/>
                </a:solidFill>
              </a:rPr>
              <a:t>This can be new geographical markets, new  distribution channels, or new uses for the products</a:t>
            </a:r>
          </a:p>
          <a:p>
            <a:r>
              <a:rPr lang="en-GB" sz="2400" dirty="0">
                <a:solidFill>
                  <a:schemeClr val="accent1"/>
                </a:solidFill>
              </a:rPr>
              <a:t>Perhaps one of the best examples of new uses for a product is WD40 (www.wd40.com) where they list over 2000+ uses for this product which have been submitted by customers</a:t>
            </a:r>
            <a:endParaRPr lang="en-IE" sz="2400" dirty="0">
              <a:solidFill>
                <a:schemeClr val="accent1"/>
              </a:solidFill>
            </a:endParaRPr>
          </a:p>
        </p:txBody>
      </p:sp>
    </p:spTree>
    <p:extLst>
      <p:ext uri="{BB962C8B-B14F-4D97-AF65-F5344CB8AC3E}">
        <p14:creationId xmlns:p14="http://schemas.microsoft.com/office/powerpoint/2010/main" val="3102428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5E46-B6AB-43BB-8A05-F636FFE2CC63}"/>
              </a:ext>
            </a:extLst>
          </p:cNvPr>
          <p:cNvSpPr>
            <a:spLocks noGrp="1"/>
          </p:cNvSpPr>
          <p:nvPr>
            <p:ph type="title"/>
          </p:nvPr>
        </p:nvSpPr>
        <p:spPr>
          <a:xfrm>
            <a:off x="337351" y="365125"/>
            <a:ext cx="5453849" cy="1325563"/>
          </a:xfrm>
        </p:spPr>
        <p:txBody>
          <a:bodyPr/>
          <a:lstStyle/>
          <a:p>
            <a:pPr algn="ctr"/>
            <a:r>
              <a:rPr lang="en-IE" b="1" dirty="0">
                <a:solidFill>
                  <a:schemeClr val="accent1"/>
                </a:solidFill>
              </a:rPr>
              <a:t>Stakeholder Mapping Questions</a:t>
            </a:r>
          </a:p>
        </p:txBody>
      </p:sp>
      <p:sp>
        <p:nvSpPr>
          <p:cNvPr id="3" name="Content Placeholder 2">
            <a:extLst>
              <a:ext uri="{FF2B5EF4-FFF2-40B4-BE49-F238E27FC236}">
                <a16:creationId xmlns:a16="http://schemas.microsoft.com/office/drawing/2014/main" id="{4A0B2D24-AABB-4040-8C16-E12864E4AACE}"/>
              </a:ext>
            </a:extLst>
          </p:cNvPr>
          <p:cNvSpPr>
            <a:spLocks noGrp="1"/>
          </p:cNvSpPr>
          <p:nvPr>
            <p:ph idx="1"/>
          </p:nvPr>
        </p:nvSpPr>
        <p:spPr>
          <a:xfrm>
            <a:off x="12577" y="1870014"/>
            <a:ext cx="5778623" cy="4987986"/>
          </a:xfrm>
        </p:spPr>
        <p:txBody>
          <a:bodyPr>
            <a:normAutofit fontScale="92500" lnSpcReduction="20000"/>
          </a:bodyPr>
          <a:lstStyle/>
          <a:p>
            <a:pPr algn="l"/>
            <a:r>
              <a:rPr lang="en-GB" dirty="0">
                <a:solidFill>
                  <a:schemeClr val="accent1"/>
                </a:solidFill>
              </a:rPr>
              <a:t>Determining purpose and strategy – whose expectations need to be prioritised?</a:t>
            </a:r>
          </a:p>
          <a:p>
            <a:pPr algn="l"/>
            <a:r>
              <a:rPr lang="en-GB" dirty="0">
                <a:solidFill>
                  <a:schemeClr val="accent1"/>
                </a:solidFill>
              </a:rPr>
              <a:t>Do the actual levels of interest and power reflect the corporate governance framework?</a:t>
            </a:r>
          </a:p>
          <a:p>
            <a:pPr algn="l"/>
            <a:r>
              <a:rPr lang="en-GB" dirty="0">
                <a:solidFill>
                  <a:schemeClr val="accent1"/>
                </a:solidFill>
              </a:rPr>
              <a:t>Who are the key blockers and facilitators of strategy?</a:t>
            </a:r>
          </a:p>
          <a:p>
            <a:pPr algn="l"/>
            <a:r>
              <a:rPr lang="en-GB" dirty="0">
                <a:solidFill>
                  <a:schemeClr val="accent1"/>
                </a:solidFill>
              </a:rPr>
              <a:t>Is it desirable to try to reposition certain stakeholders?</a:t>
            </a:r>
          </a:p>
          <a:p>
            <a:pPr algn="l"/>
            <a:r>
              <a:rPr lang="en-GB" dirty="0">
                <a:solidFill>
                  <a:schemeClr val="accent1"/>
                </a:solidFill>
              </a:rPr>
              <a:t>Can the level of interest or power of key stakeholders be maintained?</a:t>
            </a:r>
          </a:p>
          <a:p>
            <a:pPr algn="l"/>
            <a:r>
              <a:rPr lang="en-GB" dirty="0">
                <a:solidFill>
                  <a:schemeClr val="accent1"/>
                </a:solidFill>
              </a:rPr>
              <a:t>Will stakeholder positions shift according to the issue/strategy being considered?</a:t>
            </a:r>
            <a:endParaRPr lang="en-IE" dirty="0">
              <a:solidFill>
                <a:schemeClr val="accent1"/>
              </a:solidFill>
            </a:endParaRPr>
          </a:p>
        </p:txBody>
      </p:sp>
      <p:pic>
        <p:nvPicPr>
          <p:cNvPr id="5" name="Picture 4" descr="Table&#10;&#10;Description automatically generated">
            <a:extLst>
              <a:ext uri="{FF2B5EF4-FFF2-40B4-BE49-F238E27FC236}">
                <a16:creationId xmlns:a16="http://schemas.microsoft.com/office/drawing/2014/main" id="{7D616C48-7A1C-4545-AAEB-6D78A1565BDD}"/>
              </a:ext>
            </a:extLst>
          </p:cNvPr>
          <p:cNvPicPr>
            <a:picLocks noChangeAspect="1"/>
          </p:cNvPicPr>
          <p:nvPr/>
        </p:nvPicPr>
        <p:blipFill rotWithShape="1">
          <a:blip r:embed="rId2">
            <a:extLst>
              <a:ext uri="{28A0092B-C50C-407E-A947-70E740481C1C}">
                <a14:useLocalDpi xmlns:a14="http://schemas.microsoft.com/office/drawing/2010/main" val="0"/>
              </a:ext>
            </a:extLst>
          </a:blip>
          <a:srcRect l="8246" r="6905"/>
          <a:stretch/>
        </p:blipFill>
        <p:spPr>
          <a:xfrm>
            <a:off x="5791200" y="0"/>
            <a:ext cx="6400800" cy="6858000"/>
          </a:xfrm>
          <a:prstGeom prst="rect">
            <a:avLst/>
          </a:prstGeom>
        </p:spPr>
      </p:pic>
      <p:sp>
        <p:nvSpPr>
          <p:cNvPr id="7" name="TextBox 6">
            <a:extLst>
              <a:ext uri="{FF2B5EF4-FFF2-40B4-BE49-F238E27FC236}">
                <a16:creationId xmlns:a16="http://schemas.microsoft.com/office/drawing/2014/main" id="{1600F891-C802-400F-90DE-2B6587D07E9B}"/>
              </a:ext>
            </a:extLst>
          </p:cNvPr>
          <p:cNvSpPr txBox="1"/>
          <p:nvPr/>
        </p:nvSpPr>
        <p:spPr>
          <a:xfrm>
            <a:off x="10269245" y="6611779"/>
            <a:ext cx="2878584" cy="246221"/>
          </a:xfrm>
          <a:prstGeom prst="rect">
            <a:avLst/>
          </a:prstGeom>
          <a:noFill/>
        </p:spPr>
        <p:txBody>
          <a:bodyPr wrap="square">
            <a:spAutoFit/>
          </a:bodyPr>
          <a:lstStyle/>
          <a:p>
            <a:r>
              <a:rPr lang="en-IE" sz="1000" dirty="0">
                <a:solidFill>
                  <a:schemeClr val="accent1"/>
                </a:solidFill>
              </a:rPr>
              <a:t>Source: www.mindtools.com</a:t>
            </a:r>
          </a:p>
        </p:txBody>
      </p:sp>
    </p:spTree>
    <p:extLst>
      <p:ext uri="{BB962C8B-B14F-4D97-AF65-F5344CB8AC3E}">
        <p14:creationId xmlns:p14="http://schemas.microsoft.com/office/powerpoint/2010/main" val="36384414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6D115C1F-4FDD-43B0-95A5-37B627CDE99B}"/>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0" y="0"/>
            <a:ext cx="12192000" cy="685800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E0F0C8-BD41-4EBC-B1EF-32285B7B7AB5}"/>
              </a:ext>
            </a:extLst>
          </p:cNvPr>
          <p:cNvSpPr>
            <a:spLocks noGrp="1"/>
          </p:cNvSpPr>
          <p:nvPr>
            <p:ph type="title"/>
          </p:nvPr>
        </p:nvSpPr>
        <p:spPr>
          <a:xfrm>
            <a:off x="0" y="232937"/>
            <a:ext cx="4812885" cy="1043409"/>
          </a:xfrm>
        </p:spPr>
        <p:txBody>
          <a:bodyPr>
            <a:normAutofit fontScale="90000"/>
          </a:bodyPr>
          <a:lstStyle/>
          <a:p>
            <a:pPr algn="ctr"/>
            <a:r>
              <a:rPr lang="en-GB" b="1" dirty="0">
                <a:solidFill>
                  <a:schemeClr val="accent1"/>
                </a:solidFill>
              </a:rPr>
              <a:t>Product Development</a:t>
            </a:r>
            <a:endParaRPr lang="en-IE" b="1" dirty="0">
              <a:solidFill>
                <a:schemeClr val="accent1"/>
              </a:solidFill>
            </a:endParaRPr>
          </a:p>
        </p:txBody>
      </p:sp>
      <p:sp>
        <p:nvSpPr>
          <p:cNvPr id="3" name="Content Placeholder 2">
            <a:extLst>
              <a:ext uri="{FF2B5EF4-FFF2-40B4-BE49-F238E27FC236}">
                <a16:creationId xmlns:a16="http://schemas.microsoft.com/office/drawing/2014/main" id="{28EB494C-008D-4E31-9A32-5B1475DD5539}"/>
              </a:ext>
            </a:extLst>
          </p:cNvPr>
          <p:cNvSpPr>
            <a:spLocks noGrp="1"/>
          </p:cNvSpPr>
          <p:nvPr>
            <p:ph idx="1"/>
          </p:nvPr>
        </p:nvSpPr>
        <p:spPr>
          <a:xfrm>
            <a:off x="-2333" y="1203062"/>
            <a:ext cx="5009339" cy="4132418"/>
          </a:xfrm>
        </p:spPr>
        <p:txBody>
          <a:bodyPr anchor="t">
            <a:normAutofit/>
          </a:bodyPr>
          <a:lstStyle/>
          <a:p>
            <a:pPr>
              <a:lnSpc>
                <a:spcPct val="80000"/>
              </a:lnSpc>
            </a:pPr>
            <a:r>
              <a:rPr lang="en-GB" sz="2200" dirty="0">
                <a:solidFill>
                  <a:schemeClr val="accent1"/>
                </a:solidFill>
              </a:rPr>
              <a:t>Product development a growth strategy where a business aims to introduce new products into existing markets</a:t>
            </a:r>
          </a:p>
          <a:p>
            <a:pPr>
              <a:lnSpc>
                <a:spcPct val="80000"/>
              </a:lnSpc>
            </a:pPr>
            <a:r>
              <a:rPr lang="en-GB" sz="2200" dirty="0">
                <a:solidFill>
                  <a:schemeClr val="accent1"/>
                </a:solidFill>
              </a:rPr>
              <a:t>One of the most successful companies for product development is 3M Corporation who among their strategic objectives state an aim that “at least 30% of sales come from products introduced in the past four years”</a:t>
            </a:r>
          </a:p>
          <a:p>
            <a:pPr>
              <a:lnSpc>
                <a:spcPct val="80000"/>
              </a:lnSpc>
            </a:pPr>
            <a:r>
              <a:rPr lang="en-GB" sz="2200" dirty="0">
                <a:solidFill>
                  <a:schemeClr val="accent1"/>
                </a:solidFill>
              </a:rPr>
              <a:t>This strategy is likely to require the development of new competencies and also significant expenditure on                   research and </a:t>
            </a:r>
            <a:r>
              <a:rPr lang="en-IE" sz="2200" dirty="0">
                <a:solidFill>
                  <a:schemeClr val="accent1"/>
                </a:solidFill>
              </a:rPr>
              <a:t>development</a:t>
            </a:r>
          </a:p>
        </p:txBody>
      </p:sp>
    </p:spTree>
    <p:extLst>
      <p:ext uri="{BB962C8B-B14F-4D97-AF65-F5344CB8AC3E}">
        <p14:creationId xmlns:p14="http://schemas.microsoft.com/office/powerpoint/2010/main" val="36421720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asket of eggs&#10;&#10;Description automatically generated with medium confidence">
            <a:extLst>
              <a:ext uri="{FF2B5EF4-FFF2-40B4-BE49-F238E27FC236}">
                <a16:creationId xmlns:a16="http://schemas.microsoft.com/office/drawing/2014/main" id="{470B89C9-09AA-429C-8DF8-E4F6B3D1BA00}"/>
              </a:ext>
            </a:extLst>
          </p:cNvPr>
          <p:cNvPicPr>
            <a:picLocks noChangeAspect="1"/>
          </p:cNvPicPr>
          <p:nvPr/>
        </p:nvPicPr>
        <p:blipFill rotWithShape="1">
          <a:blip r:embed="rId2">
            <a:extLst>
              <a:ext uri="{28A0092B-C50C-407E-A947-70E740481C1C}">
                <a14:useLocalDpi xmlns:a14="http://schemas.microsoft.com/office/drawing/2010/main" val="0"/>
              </a:ext>
            </a:extLst>
          </a:blip>
          <a:srcRect t="11470" r="9091" b="1192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F8156A-FA43-419E-A0DD-467C605F1B08}"/>
              </a:ext>
            </a:extLst>
          </p:cNvPr>
          <p:cNvSpPr>
            <a:spLocks noGrp="1"/>
          </p:cNvSpPr>
          <p:nvPr>
            <p:ph type="title"/>
          </p:nvPr>
        </p:nvSpPr>
        <p:spPr>
          <a:xfrm>
            <a:off x="791604" y="159653"/>
            <a:ext cx="3519917" cy="1043409"/>
          </a:xfrm>
        </p:spPr>
        <p:txBody>
          <a:bodyPr>
            <a:normAutofit/>
          </a:bodyPr>
          <a:lstStyle/>
          <a:p>
            <a:pPr algn="ctr"/>
            <a:r>
              <a:rPr lang="en-GB" b="1" dirty="0">
                <a:solidFill>
                  <a:schemeClr val="accent1"/>
                </a:solidFill>
              </a:rPr>
              <a:t>Diversification</a:t>
            </a:r>
            <a:endParaRPr lang="en-IE" b="1" dirty="0">
              <a:solidFill>
                <a:schemeClr val="accent1"/>
              </a:solidFill>
            </a:endParaRPr>
          </a:p>
        </p:txBody>
      </p:sp>
      <p:sp>
        <p:nvSpPr>
          <p:cNvPr id="3" name="Content Placeholder 2">
            <a:extLst>
              <a:ext uri="{FF2B5EF4-FFF2-40B4-BE49-F238E27FC236}">
                <a16:creationId xmlns:a16="http://schemas.microsoft.com/office/drawing/2014/main" id="{039AB995-DD39-404A-A612-429AA9A7F65E}"/>
              </a:ext>
            </a:extLst>
          </p:cNvPr>
          <p:cNvSpPr>
            <a:spLocks noGrp="1"/>
          </p:cNvSpPr>
          <p:nvPr>
            <p:ph idx="1"/>
          </p:nvPr>
        </p:nvSpPr>
        <p:spPr>
          <a:xfrm>
            <a:off x="0" y="1340649"/>
            <a:ext cx="5086905" cy="4451876"/>
          </a:xfrm>
        </p:spPr>
        <p:txBody>
          <a:bodyPr anchor="t">
            <a:normAutofit/>
          </a:bodyPr>
          <a:lstStyle/>
          <a:p>
            <a:pPr>
              <a:lnSpc>
                <a:spcPct val="80000"/>
              </a:lnSpc>
            </a:pPr>
            <a:r>
              <a:rPr lang="en-GB" sz="2400" dirty="0">
                <a:solidFill>
                  <a:schemeClr val="accent1"/>
                </a:solidFill>
              </a:rPr>
              <a:t>Diversification involves increasing the range of products or markets served by an organisation</a:t>
            </a:r>
          </a:p>
          <a:p>
            <a:pPr>
              <a:lnSpc>
                <a:spcPct val="80000"/>
              </a:lnSpc>
            </a:pPr>
            <a:r>
              <a:rPr lang="en-GB" sz="2400" dirty="0">
                <a:solidFill>
                  <a:schemeClr val="accent1"/>
                </a:solidFill>
              </a:rPr>
              <a:t>Related diversification involves diversifying into products or services with relationships to the existing business</a:t>
            </a:r>
          </a:p>
          <a:p>
            <a:pPr>
              <a:lnSpc>
                <a:spcPct val="80000"/>
              </a:lnSpc>
            </a:pPr>
            <a:r>
              <a:rPr lang="en-GB" sz="2400" dirty="0">
                <a:solidFill>
                  <a:schemeClr val="accent1"/>
                </a:solidFill>
              </a:rPr>
              <a:t>Conglomerate (unrelated) diversification involves diversifying into products or services with no relationships to the existing businesses</a:t>
            </a:r>
            <a:endParaRPr lang="en-IE" sz="2400" dirty="0">
              <a:solidFill>
                <a:schemeClr val="accent1"/>
              </a:solidFill>
            </a:endParaRPr>
          </a:p>
        </p:txBody>
      </p:sp>
    </p:spTree>
    <p:extLst>
      <p:ext uri="{BB962C8B-B14F-4D97-AF65-F5344CB8AC3E}">
        <p14:creationId xmlns:p14="http://schemas.microsoft.com/office/powerpoint/2010/main" val="30726851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5B3185-18CB-4986-A14F-6A62FFD322C7}"/>
              </a:ext>
            </a:extLst>
          </p:cNvPr>
          <p:cNvSpPr>
            <a:spLocks noGrp="1"/>
          </p:cNvSpPr>
          <p:nvPr>
            <p:ph type="title"/>
          </p:nvPr>
        </p:nvSpPr>
        <p:spPr>
          <a:xfrm>
            <a:off x="601599" y="353155"/>
            <a:ext cx="3807187" cy="1120538"/>
          </a:xfrm>
        </p:spPr>
        <p:txBody>
          <a:bodyPr>
            <a:normAutofit/>
          </a:bodyPr>
          <a:lstStyle/>
          <a:p>
            <a:pPr algn="ctr"/>
            <a:r>
              <a:rPr lang="en-GB" b="1" dirty="0">
                <a:solidFill>
                  <a:schemeClr val="accent1"/>
                </a:solidFill>
              </a:rPr>
              <a:t>Diversification</a:t>
            </a:r>
            <a:endParaRPr lang="en-IE" b="1" dirty="0">
              <a:solidFill>
                <a:schemeClr val="accent1"/>
              </a:solidFill>
            </a:endParaRPr>
          </a:p>
        </p:txBody>
      </p:sp>
      <p:sp>
        <p:nvSpPr>
          <p:cNvPr id="3" name="Content Placeholder 2">
            <a:extLst>
              <a:ext uri="{FF2B5EF4-FFF2-40B4-BE49-F238E27FC236}">
                <a16:creationId xmlns:a16="http://schemas.microsoft.com/office/drawing/2014/main" id="{4C0F73FA-2C58-4678-BAA3-5D76EE207274}"/>
              </a:ext>
            </a:extLst>
          </p:cNvPr>
          <p:cNvSpPr>
            <a:spLocks noGrp="1"/>
          </p:cNvSpPr>
          <p:nvPr>
            <p:ph idx="1"/>
          </p:nvPr>
        </p:nvSpPr>
        <p:spPr>
          <a:xfrm>
            <a:off x="0" y="1651247"/>
            <a:ext cx="5131293" cy="5206754"/>
          </a:xfrm>
        </p:spPr>
        <p:txBody>
          <a:bodyPr>
            <a:normAutofit lnSpcReduction="10000"/>
          </a:bodyPr>
          <a:lstStyle/>
          <a:p>
            <a:r>
              <a:rPr lang="en-GB" sz="2400" dirty="0">
                <a:solidFill>
                  <a:schemeClr val="accent1"/>
                </a:solidFill>
              </a:rPr>
              <a:t>Differs from the other three strategies in that it requires a firm to acquire new skills, new technologies and new </a:t>
            </a:r>
            <a:r>
              <a:rPr lang="en-IE" sz="2400" dirty="0">
                <a:solidFill>
                  <a:schemeClr val="accent1"/>
                </a:solidFill>
              </a:rPr>
              <a:t>facilities</a:t>
            </a:r>
          </a:p>
          <a:p>
            <a:r>
              <a:rPr lang="en-GB" sz="2400" dirty="0">
                <a:solidFill>
                  <a:schemeClr val="accent1"/>
                </a:solidFill>
              </a:rPr>
              <a:t>More risky strategy because the firm is moving into markets in which it has little or no experience</a:t>
            </a:r>
          </a:p>
          <a:p>
            <a:r>
              <a:rPr lang="en-GB" sz="2400" dirty="0">
                <a:solidFill>
                  <a:schemeClr val="accent1"/>
                </a:solidFill>
              </a:rPr>
              <a:t>For a firm to adopt a diversification strategy, it must have a clear idea about what it expects to gain from the strategy and an honest assessment of the risks</a:t>
            </a:r>
          </a:p>
          <a:p>
            <a:r>
              <a:rPr lang="en-GB" sz="2400" dirty="0">
                <a:solidFill>
                  <a:schemeClr val="accent1"/>
                </a:solidFill>
              </a:rPr>
              <a:t>Diversification can be related or unrelated, related means there is an existing connection with value chain</a:t>
            </a:r>
            <a:endParaRPr lang="en-IE" sz="2400" dirty="0">
              <a:solidFill>
                <a:schemeClr val="accent1"/>
              </a:solidFill>
            </a:endParaRPr>
          </a:p>
        </p:txBody>
      </p:sp>
      <p:pic>
        <p:nvPicPr>
          <p:cNvPr id="5" name="Picture 4" descr="Logo, company name&#10;&#10;Description automatically generated">
            <a:extLst>
              <a:ext uri="{FF2B5EF4-FFF2-40B4-BE49-F238E27FC236}">
                <a16:creationId xmlns:a16="http://schemas.microsoft.com/office/drawing/2014/main" id="{731D986B-A4CB-4528-A39B-CA011899DD19}"/>
              </a:ext>
            </a:extLst>
          </p:cNvPr>
          <p:cNvPicPr>
            <a:picLocks noChangeAspect="1"/>
          </p:cNvPicPr>
          <p:nvPr/>
        </p:nvPicPr>
        <p:blipFill rotWithShape="1">
          <a:blip r:embed="rId2">
            <a:extLst>
              <a:ext uri="{28A0092B-C50C-407E-A947-70E740481C1C}">
                <a14:useLocalDpi xmlns:a14="http://schemas.microsoft.com/office/drawing/2010/main" val="0"/>
              </a:ext>
            </a:extLst>
          </a:blip>
          <a:srcRect t="839" b="3667"/>
          <a:stretch/>
        </p:blipFill>
        <p:spPr>
          <a:xfrm>
            <a:off x="5010386" y="10"/>
            <a:ext cx="7181613" cy="6857990"/>
          </a:xfrm>
          <a:prstGeom prst="rect">
            <a:avLst/>
          </a:prstGeom>
          <a:effectLst/>
        </p:spPr>
      </p:pic>
    </p:spTree>
    <p:extLst>
      <p:ext uri="{BB962C8B-B14F-4D97-AF65-F5344CB8AC3E}">
        <p14:creationId xmlns:p14="http://schemas.microsoft.com/office/powerpoint/2010/main" val="37201137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indoor, shelf&#10;&#10;Description automatically generated">
            <a:extLst>
              <a:ext uri="{FF2B5EF4-FFF2-40B4-BE49-F238E27FC236}">
                <a16:creationId xmlns:a16="http://schemas.microsoft.com/office/drawing/2014/main" id="{3ABE3439-6934-4354-96C1-CC7157BE2BFE}"/>
              </a:ext>
            </a:extLst>
          </p:cNvPr>
          <p:cNvPicPr>
            <a:picLocks noChangeAspect="1"/>
          </p:cNvPicPr>
          <p:nvPr/>
        </p:nvPicPr>
        <p:blipFill rotWithShape="1">
          <a:blip r:embed="rId2">
            <a:extLst>
              <a:ext uri="{28A0092B-C50C-407E-A947-70E740481C1C}">
                <a14:useLocalDpi xmlns:a14="http://schemas.microsoft.com/office/drawing/2010/main" val="0"/>
              </a:ext>
            </a:extLst>
          </a:blip>
          <a:srcRect t="3390" r="9091" b="5701"/>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45F1B4-A0FE-4DCB-846F-7D50DD1BE2F3}"/>
              </a:ext>
            </a:extLst>
          </p:cNvPr>
          <p:cNvSpPr>
            <a:spLocks noGrp="1"/>
          </p:cNvSpPr>
          <p:nvPr>
            <p:ph type="title"/>
          </p:nvPr>
        </p:nvSpPr>
        <p:spPr>
          <a:xfrm>
            <a:off x="439523" y="232937"/>
            <a:ext cx="4062643" cy="1043409"/>
          </a:xfrm>
        </p:spPr>
        <p:txBody>
          <a:bodyPr>
            <a:noAutofit/>
          </a:bodyPr>
          <a:lstStyle/>
          <a:p>
            <a:pPr algn="ctr"/>
            <a:r>
              <a:rPr lang="en-GB" b="1" dirty="0">
                <a:solidFill>
                  <a:schemeClr val="accent1"/>
                </a:solidFill>
              </a:rPr>
              <a:t>Drivers for Diversification</a:t>
            </a:r>
            <a:endParaRPr lang="en-IE" b="1" dirty="0">
              <a:solidFill>
                <a:schemeClr val="accent1"/>
              </a:solidFill>
            </a:endParaRPr>
          </a:p>
        </p:txBody>
      </p:sp>
      <p:sp>
        <p:nvSpPr>
          <p:cNvPr id="3" name="Content Placeholder 2">
            <a:extLst>
              <a:ext uri="{FF2B5EF4-FFF2-40B4-BE49-F238E27FC236}">
                <a16:creationId xmlns:a16="http://schemas.microsoft.com/office/drawing/2014/main" id="{C50550A1-F24C-4D1F-9A4F-8FCD5E04D4E9}"/>
              </a:ext>
            </a:extLst>
          </p:cNvPr>
          <p:cNvSpPr>
            <a:spLocks noGrp="1"/>
          </p:cNvSpPr>
          <p:nvPr>
            <p:ph idx="1"/>
          </p:nvPr>
        </p:nvSpPr>
        <p:spPr>
          <a:xfrm>
            <a:off x="0" y="1356064"/>
            <a:ext cx="5202315" cy="4145872"/>
          </a:xfrm>
        </p:spPr>
        <p:txBody>
          <a:bodyPr anchor="t">
            <a:normAutofit fontScale="92500" lnSpcReduction="20000"/>
          </a:bodyPr>
          <a:lstStyle/>
          <a:p>
            <a:pPr>
              <a:lnSpc>
                <a:spcPct val="80000"/>
              </a:lnSpc>
            </a:pPr>
            <a:r>
              <a:rPr lang="en-GB" sz="2400" dirty="0">
                <a:solidFill>
                  <a:schemeClr val="accent1"/>
                </a:solidFill>
              </a:rPr>
              <a:t>Exploiting economies of scope </a:t>
            </a:r>
          </a:p>
          <a:p>
            <a:pPr marL="685800" lvl="2">
              <a:lnSpc>
                <a:spcPct val="80000"/>
              </a:lnSpc>
              <a:spcBef>
                <a:spcPts val="1000"/>
              </a:spcBef>
            </a:pPr>
            <a:r>
              <a:rPr lang="en-GB" dirty="0">
                <a:solidFill>
                  <a:schemeClr val="accent1"/>
                </a:solidFill>
              </a:rPr>
              <a:t>Efficiency gains through applying the organisation’s existing resources or competences to new markets or services</a:t>
            </a:r>
          </a:p>
          <a:p>
            <a:pPr marL="685800" lvl="2">
              <a:lnSpc>
                <a:spcPct val="80000"/>
              </a:lnSpc>
              <a:spcBef>
                <a:spcPts val="1000"/>
              </a:spcBef>
            </a:pPr>
            <a:r>
              <a:rPr lang="en-GB" dirty="0">
                <a:solidFill>
                  <a:schemeClr val="accent1"/>
                </a:solidFill>
              </a:rPr>
              <a:t>Stretching corporate management competences</a:t>
            </a:r>
          </a:p>
          <a:p>
            <a:pPr marL="685800" lvl="2">
              <a:lnSpc>
                <a:spcPct val="80000"/>
              </a:lnSpc>
              <a:spcBef>
                <a:spcPts val="1000"/>
              </a:spcBef>
            </a:pPr>
            <a:r>
              <a:rPr lang="en-GB" dirty="0">
                <a:solidFill>
                  <a:schemeClr val="accent1"/>
                </a:solidFill>
              </a:rPr>
              <a:t>Exploiting superior internal processes</a:t>
            </a:r>
          </a:p>
          <a:p>
            <a:pPr marL="685800" lvl="2">
              <a:lnSpc>
                <a:spcPct val="80000"/>
              </a:lnSpc>
              <a:spcBef>
                <a:spcPts val="1000"/>
              </a:spcBef>
            </a:pPr>
            <a:r>
              <a:rPr lang="en-GB" dirty="0">
                <a:solidFill>
                  <a:schemeClr val="accent1"/>
                </a:solidFill>
              </a:rPr>
              <a:t>Increasing market power</a:t>
            </a:r>
            <a:endParaRPr lang="en-IE" dirty="0">
              <a:solidFill>
                <a:schemeClr val="accent1"/>
              </a:solidFill>
            </a:endParaRPr>
          </a:p>
          <a:p>
            <a:pPr>
              <a:lnSpc>
                <a:spcPct val="80000"/>
              </a:lnSpc>
            </a:pPr>
            <a:r>
              <a:rPr lang="en-GB" sz="2400" dirty="0">
                <a:solidFill>
                  <a:schemeClr val="accent1"/>
                </a:solidFill>
              </a:rPr>
              <a:t>Some drivers for diversification may involve value destruction (negative synergies)</a:t>
            </a:r>
          </a:p>
          <a:p>
            <a:pPr marL="685800" lvl="2">
              <a:lnSpc>
                <a:spcPct val="80000"/>
              </a:lnSpc>
              <a:spcBef>
                <a:spcPts val="1000"/>
              </a:spcBef>
            </a:pPr>
            <a:r>
              <a:rPr lang="en-GB" dirty="0">
                <a:solidFill>
                  <a:schemeClr val="accent1"/>
                </a:solidFill>
              </a:rPr>
              <a:t>Spreading risk and managerial ambition. N.B. Despite these being common justifications for diversifying, finance       theory suggests these are misguided</a:t>
            </a:r>
          </a:p>
          <a:p>
            <a:pPr marL="685800" lvl="2">
              <a:lnSpc>
                <a:spcPct val="80000"/>
              </a:lnSpc>
              <a:spcBef>
                <a:spcPts val="1000"/>
              </a:spcBef>
            </a:pPr>
            <a:r>
              <a:rPr lang="en-GB" dirty="0">
                <a:solidFill>
                  <a:schemeClr val="accent1"/>
                </a:solidFill>
              </a:rPr>
              <a:t>Responding to market decline</a:t>
            </a:r>
          </a:p>
          <a:p>
            <a:pPr marL="228600" lvl="1">
              <a:lnSpc>
                <a:spcPct val="80000"/>
              </a:lnSpc>
              <a:spcBef>
                <a:spcPts val="1000"/>
              </a:spcBef>
            </a:pPr>
            <a:endParaRPr lang="en-GB" dirty="0">
              <a:solidFill>
                <a:schemeClr val="accent1"/>
              </a:solidFill>
            </a:endParaRPr>
          </a:p>
          <a:p>
            <a:endParaRPr lang="en-GB" sz="1100" dirty="0">
              <a:latin typeface="Roboto" panose="02000000000000000000" pitchFamily="2" charset="0"/>
            </a:endParaRPr>
          </a:p>
        </p:txBody>
      </p:sp>
    </p:spTree>
    <p:extLst>
      <p:ext uri="{BB962C8B-B14F-4D97-AF65-F5344CB8AC3E}">
        <p14:creationId xmlns:p14="http://schemas.microsoft.com/office/powerpoint/2010/main" val="18441216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F9BD-BC6C-4BF4-80CF-D3DF8D4FBD87}"/>
              </a:ext>
            </a:extLst>
          </p:cNvPr>
          <p:cNvSpPr>
            <a:spLocks noGrp="1"/>
          </p:cNvSpPr>
          <p:nvPr>
            <p:ph type="title"/>
          </p:nvPr>
        </p:nvSpPr>
        <p:spPr>
          <a:xfrm>
            <a:off x="597392" y="1216818"/>
            <a:ext cx="4419600" cy="1325563"/>
          </a:xfrm>
        </p:spPr>
        <p:txBody>
          <a:bodyPr>
            <a:normAutofit fontScale="90000"/>
          </a:bodyPr>
          <a:lstStyle/>
          <a:p>
            <a:pPr algn="ctr"/>
            <a:r>
              <a:rPr lang="en-GB" sz="4900" b="1" dirty="0">
                <a:solidFill>
                  <a:schemeClr val="accent1"/>
                </a:solidFill>
              </a:rPr>
              <a:t>Integration</a:t>
            </a:r>
            <a:br>
              <a:rPr lang="en-GB" sz="4900" b="1" dirty="0">
                <a:solidFill>
                  <a:schemeClr val="accent1"/>
                </a:solidFill>
              </a:rPr>
            </a:br>
            <a:br>
              <a:rPr lang="en-GB" b="1" dirty="0">
                <a:solidFill>
                  <a:schemeClr val="accent1"/>
                </a:solidFill>
              </a:rPr>
            </a:br>
            <a:br>
              <a:rPr lang="en-GB" b="1" dirty="0">
                <a:solidFill>
                  <a:schemeClr val="accent1"/>
                </a:solidFill>
              </a:rPr>
            </a:br>
            <a:br>
              <a:rPr lang="en-GB" b="1" dirty="0">
                <a:solidFill>
                  <a:schemeClr val="accent1"/>
                </a:solidFill>
              </a:rPr>
            </a:br>
            <a:endParaRPr lang="en-IE" b="1" dirty="0">
              <a:solidFill>
                <a:schemeClr val="accent1"/>
              </a:solidFill>
            </a:endParaRPr>
          </a:p>
        </p:txBody>
      </p:sp>
      <p:sp>
        <p:nvSpPr>
          <p:cNvPr id="3" name="Content Placeholder 2">
            <a:extLst>
              <a:ext uri="{FF2B5EF4-FFF2-40B4-BE49-F238E27FC236}">
                <a16:creationId xmlns:a16="http://schemas.microsoft.com/office/drawing/2014/main" id="{89EEE6A4-07B4-40A5-891F-164332C55198}"/>
              </a:ext>
            </a:extLst>
          </p:cNvPr>
          <p:cNvSpPr>
            <a:spLocks noGrp="1"/>
          </p:cNvSpPr>
          <p:nvPr>
            <p:ph idx="1"/>
          </p:nvPr>
        </p:nvSpPr>
        <p:spPr>
          <a:xfrm>
            <a:off x="3699" y="1879600"/>
            <a:ext cx="5606987" cy="4351338"/>
          </a:xfrm>
        </p:spPr>
        <p:txBody>
          <a:bodyPr>
            <a:normAutofit/>
          </a:bodyPr>
          <a:lstStyle/>
          <a:p>
            <a:pPr>
              <a:lnSpc>
                <a:spcPct val="80000"/>
              </a:lnSpc>
            </a:pPr>
            <a:r>
              <a:rPr lang="en-GB" sz="2400" dirty="0">
                <a:solidFill>
                  <a:schemeClr val="accent1"/>
                </a:solidFill>
              </a:rPr>
              <a:t>Vertical integration describes entering activities where the organisation is its own supplier or customer</a:t>
            </a:r>
          </a:p>
          <a:p>
            <a:pPr>
              <a:lnSpc>
                <a:spcPct val="80000"/>
              </a:lnSpc>
            </a:pPr>
            <a:r>
              <a:rPr lang="en-GB" sz="2400" dirty="0">
                <a:solidFill>
                  <a:schemeClr val="accent1"/>
                </a:solidFill>
              </a:rPr>
              <a:t>Backward integration refers to development into activities concerned with the inputs into the company’s current business</a:t>
            </a:r>
          </a:p>
          <a:p>
            <a:pPr>
              <a:lnSpc>
                <a:spcPct val="80000"/>
              </a:lnSpc>
            </a:pPr>
            <a:r>
              <a:rPr lang="en-GB" sz="2400" dirty="0">
                <a:solidFill>
                  <a:schemeClr val="accent1"/>
                </a:solidFill>
              </a:rPr>
              <a:t>Forward integration refers to development into activities concerned with the outputs of a company’s current business</a:t>
            </a:r>
          </a:p>
        </p:txBody>
      </p:sp>
      <p:pic>
        <p:nvPicPr>
          <p:cNvPr id="5" name="Picture 4" descr="Diagram&#10;&#10;Description automatically generated">
            <a:extLst>
              <a:ext uri="{FF2B5EF4-FFF2-40B4-BE49-F238E27FC236}">
                <a16:creationId xmlns:a16="http://schemas.microsoft.com/office/drawing/2014/main" id="{5735E306-412A-49BF-9C12-C7D8840F3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485" y="1219200"/>
            <a:ext cx="6421514" cy="5200650"/>
          </a:xfrm>
          <a:prstGeom prst="rect">
            <a:avLst/>
          </a:prstGeom>
        </p:spPr>
      </p:pic>
      <p:sp>
        <p:nvSpPr>
          <p:cNvPr id="7" name="TextBox 6">
            <a:extLst>
              <a:ext uri="{FF2B5EF4-FFF2-40B4-BE49-F238E27FC236}">
                <a16:creationId xmlns:a16="http://schemas.microsoft.com/office/drawing/2014/main" id="{4F85F042-1896-46FB-9936-00737215694B}"/>
              </a:ext>
            </a:extLst>
          </p:cNvPr>
          <p:cNvSpPr txBox="1"/>
          <p:nvPr/>
        </p:nvSpPr>
        <p:spPr>
          <a:xfrm>
            <a:off x="7370618" y="6611779"/>
            <a:ext cx="5070764" cy="246221"/>
          </a:xfrm>
          <a:prstGeom prst="rect">
            <a:avLst/>
          </a:prstGeom>
          <a:noFill/>
        </p:spPr>
        <p:txBody>
          <a:bodyPr wrap="square">
            <a:spAutoFit/>
          </a:bodyPr>
          <a:lstStyle/>
          <a:p>
            <a:r>
              <a:rPr lang="en-IE" sz="1000" dirty="0"/>
              <a:t>Imagine Source: https://www.slideshare.net/rkaysee/chapter-4-corporate-level-strategies</a:t>
            </a:r>
          </a:p>
        </p:txBody>
      </p:sp>
      <p:sp>
        <p:nvSpPr>
          <p:cNvPr id="9" name="TextBox 8">
            <a:extLst>
              <a:ext uri="{FF2B5EF4-FFF2-40B4-BE49-F238E27FC236}">
                <a16:creationId xmlns:a16="http://schemas.microsoft.com/office/drawing/2014/main" id="{EBA24E8C-518B-4CA2-997C-3F7AC4D9FB63}"/>
              </a:ext>
            </a:extLst>
          </p:cNvPr>
          <p:cNvSpPr txBox="1"/>
          <p:nvPr/>
        </p:nvSpPr>
        <p:spPr>
          <a:xfrm>
            <a:off x="8727960" y="1219200"/>
            <a:ext cx="1108499" cy="276999"/>
          </a:xfrm>
          <a:prstGeom prst="rect">
            <a:avLst/>
          </a:prstGeom>
          <a:noFill/>
        </p:spPr>
        <p:txBody>
          <a:bodyPr wrap="square">
            <a:spAutoFit/>
          </a:bodyPr>
          <a:lstStyle/>
          <a:p>
            <a:pPr algn="ctr"/>
            <a:r>
              <a:rPr lang="en-GB" sz="1200" b="1" dirty="0">
                <a:solidFill>
                  <a:schemeClr val="accent1"/>
                </a:solidFill>
              </a:rPr>
              <a:t>Car Retail</a:t>
            </a:r>
            <a:endParaRPr lang="en-IE" sz="1200" dirty="0"/>
          </a:p>
        </p:txBody>
      </p:sp>
      <p:sp>
        <p:nvSpPr>
          <p:cNvPr id="11" name="TextBox 10">
            <a:extLst>
              <a:ext uri="{FF2B5EF4-FFF2-40B4-BE49-F238E27FC236}">
                <a16:creationId xmlns:a16="http://schemas.microsoft.com/office/drawing/2014/main" id="{20520EBE-6429-40AF-9A88-E1EA31E40C42}"/>
              </a:ext>
            </a:extLst>
          </p:cNvPr>
          <p:cNvSpPr txBox="1"/>
          <p:nvPr/>
        </p:nvSpPr>
        <p:spPr>
          <a:xfrm>
            <a:off x="6936420" y="3408937"/>
            <a:ext cx="1515122" cy="276999"/>
          </a:xfrm>
          <a:prstGeom prst="rect">
            <a:avLst/>
          </a:prstGeom>
          <a:noFill/>
        </p:spPr>
        <p:txBody>
          <a:bodyPr wrap="square">
            <a:spAutoFit/>
          </a:bodyPr>
          <a:lstStyle/>
          <a:p>
            <a:pPr algn="ctr"/>
            <a:r>
              <a:rPr lang="en-GB" sz="1200" b="1" dirty="0">
                <a:solidFill>
                  <a:schemeClr val="accent1"/>
                </a:solidFill>
              </a:rPr>
              <a:t>Truck Manufacturer </a:t>
            </a:r>
            <a:endParaRPr lang="en-IE" sz="1200" dirty="0"/>
          </a:p>
        </p:txBody>
      </p:sp>
      <p:sp>
        <p:nvSpPr>
          <p:cNvPr id="12" name="TextBox 11">
            <a:extLst>
              <a:ext uri="{FF2B5EF4-FFF2-40B4-BE49-F238E27FC236}">
                <a16:creationId xmlns:a16="http://schemas.microsoft.com/office/drawing/2014/main" id="{5D007A04-5EF9-4B56-95FB-A9CE0C0BF7E1}"/>
              </a:ext>
            </a:extLst>
          </p:cNvPr>
          <p:cNvSpPr txBox="1"/>
          <p:nvPr/>
        </p:nvSpPr>
        <p:spPr>
          <a:xfrm>
            <a:off x="10460112" y="3408937"/>
            <a:ext cx="1515122" cy="276999"/>
          </a:xfrm>
          <a:prstGeom prst="rect">
            <a:avLst/>
          </a:prstGeom>
          <a:noFill/>
        </p:spPr>
        <p:txBody>
          <a:bodyPr wrap="square">
            <a:spAutoFit/>
          </a:bodyPr>
          <a:lstStyle/>
          <a:p>
            <a:pPr algn="ctr"/>
            <a:r>
              <a:rPr lang="en-GB" sz="1200" b="1" dirty="0">
                <a:solidFill>
                  <a:schemeClr val="accent1"/>
                </a:solidFill>
              </a:rPr>
              <a:t>Bus Manufacturer </a:t>
            </a:r>
            <a:endParaRPr lang="en-IE" sz="1200" dirty="0"/>
          </a:p>
        </p:txBody>
      </p:sp>
      <p:sp>
        <p:nvSpPr>
          <p:cNvPr id="13" name="TextBox 12">
            <a:extLst>
              <a:ext uri="{FF2B5EF4-FFF2-40B4-BE49-F238E27FC236}">
                <a16:creationId xmlns:a16="http://schemas.microsoft.com/office/drawing/2014/main" id="{07B838AB-72A4-4362-B3FB-ACCEF7352342}"/>
              </a:ext>
            </a:extLst>
          </p:cNvPr>
          <p:cNvSpPr txBox="1"/>
          <p:nvPr/>
        </p:nvSpPr>
        <p:spPr>
          <a:xfrm>
            <a:off x="9702551" y="4545061"/>
            <a:ext cx="1515122" cy="461665"/>
          </a:xfrm>
          <a:prstGeom prst="rect">
            <a:avLst/>
          </a:prstGeom>
          <a:noFill/>
        </p:spPr>
        <p:txBody>
          <a:bodyPr wrap="square">
            <a:spAutoFit/>
          </a:bodyPr>
          <a:lstStyle/>
          <a:p>
            <a:pPr algn="ctr"/>
            <a:r>
              <a:rPr lang="en-GB" sz="1200" b="1" dirty="0">
                <a:solidFill>
                  <a:schemeClr val="accent1"/>
                </a:solidFill>
              </a:rPr>
              <a:t>Components  Manufacturer </a:t>
            </a:r>
            <a:endParaRPr lang="en-IE" sz="1200" dirty="0"/>
          </a:p>
        </p:txBody>
      </p:sp>
    </p:spTree>
    <p:extLst>
      <p:ext uri="{BB962C8B-B14F-4D97-AF65-F5344CB8AC3E}">
        <p14:creationId xmlns:p14="http://schemas.microsoft.com/office/powerpoint/2010/main" val="3799881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sky, outdoor, boat, ship&#10;&#10;Description automatically generated">
            <a:extLst>
              <a:ext uri="{FF2B5EF4-FFF2-40B4-BE49-F238E27FC236}">
                <a16:creationId xmlns:a16="http://schemas.microsoft.com/office/drawing/2014/main" id="{B2D16835-8F3D-43C9-A9B4-2367A19EEF53}"/>
              </a:ext>
            </a:extLst>
          </p:cNvPr>
          <p:cNvPicPr>
            <a:picLocks noChangeAspect="1"/>
          </p:cNvPicPr>
          <p:nvPr/>
        </p:nvPicPr>
        <p:blipFill rotWithShape="1">
          <a:blip r:embed="rId2">
            <a:extLst>
              <a:ext uri="{28A0092B-C50C-407E-A947-70E740481C1C}">
                <a14:useLocalDpi xmlns:a14="http://schemas.microsoft.com/office/drawing/2010/main" val="0"/>
              </a:ext>
            </a:extLst>
          </a:blip>
          <a:srcRect t="9493" r="9091"/>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3C6EFD-AD9B-4EEC-B94C-609A296B1C33}"/>
              </a:ext>
            </a:extLst>
          </p:cNvPr>
          <p:cNvSpPr>
            <a:spLocks noGrp="1"/>
          </p:cNvSpPr>
          <p:nvPr>
            <p:ph type="title"/>
          </p:nvPr>
        </p:nvSpPr>
        <p:spPr>
          <a:xfrm>
            <a:off x="821866" y="208250"/>
            <a:ext cx="3135005" cy="1043409"/>
          </a:xfrm>
        </p:spPr>
        <p:txBody>
          <a:bodyPr>
            <a:normAutofit/>
          </a:bodyPr>
          <a:lstStyle/>
          <a:p>
            <a:pPr algn="ctr"/>
            <a:r>
              <a:rPr lang="en-IE" b="1" dirty="0">
                <a:solidFill>
                  <a:schemeClr val="accent1"/>
                </a:solidFill>
              </a:rPr>
              <a:t>Outsourcing</a:t>
            </a:r>
          </a:p>
        </p:txBody>
      </p:sp>
      <p:sp>
        <p:nvSpPr>
          <p:cNvPr id="3" name="Content Placeholder 2">
            <a:extLst>
              <a:ext uri="{FF2B5EF4-FFF2-40B4-BE49-F238E27FC236}">
                <a16:creationId xmlns:a16="http://schemas.microsoft.com/office/drawing/2014/main" id="{6BF40CB0-435C-4C1F-8661-753191EB0542}"/>
              </a:ext>
            </a:extLst>
          </p:cNvPr>
          <p:cNvSpPr>
            <a:spLocks noGrp="1"/>
          </p:cNvSpPr>
          <p:nvPr>
            <p:ph idx="1"/>
          </p:nvPr>
        </p:nvSpPr>
        <p:spPr>
          <a:xfrm>
            <a:off x="0" y="1455598"/>
            <a:ext cx="5051394" cy="4451877"/>
          </a:xfrm>
        </p:spPr>
        <p:txBody>
          <a:bodyPr anchor="t">
            <a:normAutofit/>
          </a:bodyPr>
          <a:lstStyle/>
          <a:p>
            <a:pPr>
              <a:lnSpc>
                <a:spcPct val="60000"/>
              </a:lnSpc>
            </a:pPr>
            <a:r>
              <a:rPr lang="en-GB" sz="2000" dirty="0">
                <a:solidFill>
                  <a:schemeClr val="accent1"/>
                </a:solidFill>
              </a:rPr>
              <a:t>Outsourcing is the process by which activities previously carried out internally are subcontracted to external suppliers</a:t>
            </a:r>
          </a:p>
          <a:p>
            <a:pPr>
              <a:lnSpc>
                <a:spcPct val="60000"/>
              </a:lnSpc>
            </a:pPr>
            <a:r>
              <a:rPr lang="en-GB" sz="2000" dirty="0">
                <a:solidFill>
                  <a:schemeClr val="accent1"/>
                </a:solidFill>
              </a:rPr>
              <a:t>To outsource or not? </a:t>
            </a:r>
          </a:p>
          <a:p>
            <a:pPr>
              <a:lnSpc>
                <a:spcPct val="60000"/>
              </a:lnSpc>
            </a:pPr>
            <a:r>
              <a:rPr lang="en-GB" sz="2000" dirty="0">
                <a:solidFill>
                  <a:schemeClr val="accent1"/>
                </a:solidFill>
              </a:rPr>
              <a:t>The decision to integrate or subcontract rests on the balance between two distinct factors: </a:t>
            </a:r>
          </a:p>
          <a:p>
            <a:pPr lvl="1">
              <a:lnSpc>
                <a:spcPct val="60000"/>
              </a:lnSpc>
              <a:spcBef>
                <a:spcPts val="1000"/>
              </a:spcBef>
            </a:pPr>
            <a:r>
              <a:rPr lang="en-GB" sz="2000" dirty="0">
                <a:solidFill>
                  <a:schemeClr val="accent1"/>
                </a:solidFill>
              </a:rPr>
              <a:t>Relative strategic capabilities: Does the subcontractor have the potential to do the work significantly better?</a:t>
            </a:r>
          </a:p>
          <a:p>
            <a:pPr lvl="1">
              <a:lnSpc>
                <a:spcPct val="60000"/>
              </a:lnSpc>
              <a:spcBef>
                <a:spcPts val="1000"/>
              </a:spcBef>
            </a:pPr>
            <a:r>
              <a:rPr lang="en-GB" sz="2000" dirty="0">
                <a:solidFill>
                  <a:schemeClr val="accent1"/>
                </a:solidFill>
              </a:rPr>
              <a:t>Risk of opportunism: Is the subcontractor likely to take advantage of the relationship over time? </a:t>
            </a:r>
            <a:endParaRPr lang="en-IE" sz="2000" dirty="0">
              <a:solidFill>
                <a:schemeClr val="accent1"/>
              </a:solidFill>
            </a:endParaRPr>
          </a:p>
        </p:txBody>
      </p:sp>
    </p:spTree>
    <p:extLst>
      <p:ext uri="{BB962C8B-B14F-4D97-AF65-F5344CB8AC3E}">
        <p14:creationId xmlns:p14="http://schemas.microsoft.com/office/powerpoint/2010/main" val="9002814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indoor, laying, stack&#10;&#10;Description automatically generated">
            <a:extLst>
              <a:ext uri="{FF2B5EF4-FFF2-40B4-BE49-F238E27FC236}">
                <a16:creationId xmlns:a16="http://schemas.microsoft.com/office/drawing/2014/main" id="{B1E80461-267D-4509-8CEB-A1147219EB3D}"/>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434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47D494-043F-4487-8061-28C69846D2C7}"/>
              </a:ext>
            </a:extLst>
          </p:cNvPr>
          <p:cNvSpPr>
            <a:spLocks noGrp="1"/>
          </p:cNvSpPr>
          <p:nvPr>
            <p:ph type="title"/>
          </p:nvPr>
        </p:nvSpPr>
        <p:spPr>
          <a:xfrm>
            <a:off x="48768" y="126187"/>
            <a:ext cx="4812885" cy="1043409"/>
          </a:xfrm>
        </p:spPr>
        <p:txBody>
          <a:bodyPr>
            <a:normAutofit fontScale="90000"/>
          </a:bodyPr>
          <a:lstStyle/>
          <a:p>
            <a:pPr algn="ctr"/>
            <a:r>
              <a:rPr lang="en-GB" b="1" dirty="0">
                <a:solidFill>
                  <a:schemeClr val="accent1"/>
                </a:solidFill>
              </a:rPr>
              <a:t>Value-adding &amp; Destroying Activities</a:t>
            </a:r>
            <a:endParaRPr lang="en-IE" b="1" dirty="0">
              <a:solidFill>
                <a:schemeClr val="accent1"/>
              </a:solidFill>
            </a:endParaRPr>
          </a:p>
        </p:txBody>
      </p:sp>
      <p:sp>
        <p:nvSpPr>
          <p:cNvPr id="3" name="Content Placeholder 2">
            <a:extLst>
              <a:ext uri="{FF2B5EF4-FFF2-40B4-BE49-F238E27FC236}">
                <a16:creationId xmlns:a16="http://schemas.microsoft.com/office/drawing/2014/main" id="{1D1C6F54-8E74-4CBA-9DA9-68DF85E46B4C}"/>
              </a:ext>
            </a:extLst>
          </p:cNvPr>
          <p:cNvSpPr>
            <a:spLocks noGrp="1"/>
          </p:cNvSpPr>
          <p:nvPr>
            <p:ph idx="1"/>
          </p:nvPr>
        </p:nvSpPr>
        <p:spPr>
          <a:xfrm>
            <a:off x="-2333" y="1456944"/>
            <a:ext cx="4585217" cy="3071514"/>
          </a:xfrm>
        </p:spPr>
        <p:txBody>
          <a:bodyPr anchor="t">
            <a:normAutofit/>
          </a:bodyPr>
          <a:lstStyle/>
          <a:p>
            <a:pPr>
              <a:lnSpc>
                <a:spcPct val="60000"/>
              </a:lnSpc>
            </a:pPr>
            <a:r>
              <a:rPr lang="en-GB" sz="2000" dirty="0">
                <a:solidFill>
                  <a:schemeClr val="accent1"/>
                </a:solidFill>
              </a:rPr>
              <a:t>Value-adding Activities</a:t>
            </a:r>
          </a:p>
          <a:p>
            <a:pPr marL="685800" lvl="2">
              <a:lnSpc>
                <a:spcPct val="60000"/>
              </a:lnSpc>
              <a:spcBef>
                <a:spcPts val="1000"/>
              </a:spcBef>
            </a:pPr>
            <a:r>
              <a:rPr lang="en-GB" sz="1600" dirty="0">
                <a:solidFill>
                  <a:schemeClr val="accent1"/>
                </a:solidFill>
              </a:rPr>
              <a:t>Envisioning</a:t>
            </a:r>
          </a:p>
          <a:p>
            <a:pPr marL="685800" lvl="2">
              <a:lnSpc>
                <a:spcPct val="60000"/>
              </a:lnSpc>
              <a:spcBef>
                <a:spcPts val="1000"/>
              </a:spcBef>
            </a:pPr>
            <a:r>
              <a:rPr lang="en-GB" sz="1600" dirty="0">
                <a:solidFill>
                  <a:schemeClr val="accent1"/>
                </a:solidFill>
              </a:rPr>
              <a:t>Coaching and facilitating </a:t>
            </a:r>
          </a:p>
          <a:p>
            <a:pPr marL="685800" lvl="2">
              <a:lnSpc>
                <a:spcPct val="60000"/>
              </a:lnSpc>
              <a:spcBef>
                <a:spcPts val="1000"/>
              </a:spcBef>
            </a:pPr>
            <a:r>
              <a:rPr lang="en-GB" sz="1600" dirty="0">
                <a:solidFill>
                  <a:schemeClr val="accent1"/>
                </a:solidFill>
              </a:rPr>
              <a:t>Providing central services </a:t>
            </a:r>
          </a:p>
          <a:p>
            <a:pPr marL="685800" lvl="2">
              <a:lnSpc>
                <a:spcPct val="60000"/>
              </a:lnSpc>
              <a:spcBef>
                <a:spcPts val="1000"/>
              </a:spcBef>
            </a:pPr>
            <a:r>
              <a:rPr lang="en-GB" sz="1600" dirty="0">
                <a:solidFill>
                  <a:schemeClr val="accent1"/>
                </a:solidFill>
              </a:rPr>
              <a:t>Resources Intervening </a:t>
            </a:r>
          </a:p>
          <a:p>
            <a:pPr>
              <a:lnSpc>
                <a:spcPct val="60000"/>
              </a:lnSpc>
            </a:pPr>
            <a:r>
              <a:rPr lang="en-GB" sz="2000" dirty="0">
                <a:solidFill>
                  <a:schemeClr val="accent1"/>
                </a:solidFill>
              </a:rPr>
              <a:t>Value-destroying Activities </a:t>
            </a:r>
          </a:p>
          <a:p>
            <a:pPr marL="685800" lvl="2">
              <a:lnSpc>
                <a:spcPct val="60000"/>
              </a:lnSpc>
              <a:spcBef>
                <a:spcPts val="1000"/>
              </a:spcBef>
            </a:pPr>
            <a:r>
              <a:rPr lang="en-GB" sz="1600" dirty="0">
                <a:solidFill>
                  <a:schemeClr val="accent1"/>
                </a:solidFill>
              </a:rPr>
              <a:t>Adding management costs</a:t>
            </a:r>
          </a:p>
          <a:p>
            <a:pPr marL="685800" lvl="2">
              <a:lnSpc>
                <a:spcPct val="60000"/>
              </a:lnSpc>
              <a:spcBef>
                <a:spcPts val="1000"/>
              </a:spcBef>
            </a:pPr>
            <a:r>
              <a:rPr lang="en-GB" sz="1600" dirty="0">
                <a:solidFill>
                  <a:schemeClr val="accent1"/>
                </a:solidFill>
              </a:rPr>
              <a:t>Adding bureaucratic complexity </a:t>
            </a:r>
          </a:p>
          <a:p>
            <a:pPr marL="685800" lvl="2">
              <a:lnSpc>
                <a:spcPct val="60000"/>
              </a:lnSpc>
              <a:spcBef>
                <a:spcPts val="1000"/>
              </a:spcBef>
            </a:pPr>
            <a:r>
              <a:rPr lang="en-GB" sz="1600" dirty="0">
                <a:solidFill>
                  <a:schemeClr val="accent1"/>
                </a:solidFill>
              </a:rPr>
              <a:t>Obscuring financial performance </a:t>
            </a:r>
            <a:endParaRPr lang="en-IE" sz="1600" dirty="0">
              <a:solidFill>
                <a:schemeClr val="accent1"/>
              </a:solidFill>
            </a:endParaRPr>
          </a:p>
        </p:txBody>
      </p:sp>
    </p:spTree>
    <p:extLst>
      <p:ext uri="{BB962C8B-B14F-4D97-AF65-F5344CB8AC3E}">
        <p14:creationId xmlns:p14="http://schemas.microsoft.com/office/powerpoint/2010/main" val="40998084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ADCF-07F3-480D-8C07-3ADCA8075457}"/>
              </a:ext>
            </a:extLst>
          </p:cNvPr>
          <p:cNvSpPr>
            <a:spLocks noGrp="1"/>
          </p:cNvSpPr>
          <p:nvPr>
            <p:ph type="title"/>
          </p:nvPr>
        </p:nvSpPr>
        <p:spPr>
          <a:xfrm>
            <a:off x="838200" y="365125"/>
            <a:ext cx="5100961" cy="1325563"/>
          </a:xfrm>
        </p:spPr>
        <p:txBody>
          <a:bodyPr/>
          <a:lstStyle/>
          <a:p>
            <a:pPr algn="ctr"/>
            <a:r>
              <a:rPr lang="en-GB" b="1" dirty="0">
                <a:solidFill>
                  <a:schemeClr val="accent1"/>
                </a:solidFill>
              </a:rPr>
              <a:t>Corporate Rationales </a:t>
            </a:r>
            <a:br>
              <a:rPr lang="en-GB" b="0" i="0" dirty="0">
                <a:solidFill>
                  <a:srgbClr val="212529"/>
                </a:solidFill>
                <a:effectLst/>
                <a:latin typeface="Roboto" panose="02000000000000000000" pitchFamily="2" charset="0"/>
              </a:rPr>
            </a:br>
            <a:endParaRPr lang="en-IE" dirty="0"/>
          </a:p>
        </p:txBody>
      </p:sp>
      <p:sp>
        <p:nvSpPr>
          <p:cNvPr id="3" name="Content Placeholder 2">
            <a:extLst>
              <a:ext uri="{FF2B5EF4-FFF2-40B4-BE49-F238E27FC236}">
                <a16:creationId xmlns:a16="http://schemas.microsoft.com/office/drawing/2014/main" id="{7C9A821A-977A-4569-9FB2-4AE8873B32B4}"/>
              </a:ext>
            </a:extLst>
          </p:cNvPr>
          <p:cNvSpPr>
            <a:spLocks noGrp="1"/>
          </p:cNvSpPr>
          <p:nvPr>
            <p:ph idx="1"/>
          </p:nvPr>
        </p:nvSpPr>
        <p:spPr>
          <a:xfrm>
            <a:off x="1" y="1690688"/>
            <a:ext cx="6773662" cy="5011953"/>
          </a:xfrm>
        </p:spPr>
        <p:txBody>
          <a:bodyPr>
            <a:normAutofit/>
          </a:bodyPr>
          <a:lstStyle/>
          <a:p>
            <a:pPr>
              <a:lnSpc>
                <a:spcPct val="70000"/>
              </a:lnSpc>
            </a:pPr>
            <a:r>
              <a:rPr lang="en-GB" dirty="0">
                <a:solidFill>
                  <a:schemeClr val="accent1"/>
                </a:solidFill>
              </a:rPr>
              <a:t>The portfolio manager operates as an active investor in a way that shareholders in the stock market are either too dispersed or too inexpert to be able to do.</a:t>
            </a:r>
          </a:p>
          <a:p>
            <a:pPr>
              <a:lnSpc>
                <a:spcPct val="70000"/>
              </a:lnSpc>
            </a:pPr>
            <a:r>
              <a:rPr lang="en-GB" dirty="0">
                <a:solidFill>
                  <a:schemeClr val="accent1"/>
                </a:solidFill>
              </a:rPr>
              <a:t>The synergy manager is a corporate parent seeking to enhance value for business units by managing synergies across business units</a:t>
            </a:r>
          </a:p>
          <a:p>
            <a:pPr>
              <a:lnSpc>
                <a:spcPct val="70000"/>
              </a:lnSpc>
            </a:pPr>
            <a:r>
              <a:rPr lang="en-GB" dirty="0">
                <a:solidFill>
                  <a:schemeClr val="accent1"/>
                </a:solidFill>
              </a:rPr>
              <a:t>The parental developer seeks to employ its own central capabilities to add value to its businesses</a:t>
            </a:r>
            <a:endParaRPr lang="en-IE" dirty="0">
              <a:solidFill>
                <a:schemeClr val="accent1"/>
              </a:solidFill>
            </a:endParaRPr>
          </a:p>
        </p:txBody>
      </p:sp>
      <p:pic>
        <p:nvPicPr>
          <p:cNvPr id="6" name="Content Placeholder 4" descr="Chart, box and whisker chart&#10;&#10;Description automatically generated">
            <a:extLst>
              <a:ext uri="{FF2B5EF4-FFF2-40B4-BE49-F238E27FC236}">
                <a16:creationId xmlns:a16="http://schemas.microsoft.com/office/drawing/2014/main" id="{6AA0EE74-E71B-4F4B-959D-76059581C8E7}"/>
              </a:ext>
            </a:extLst>
          </p:cNvPr>
          <p:cNvPicPr>
            <a:picLocks noChangeAspect="1"/>
          </p:cNvPicPr>
          <p:nvPr/>
        </p:nvPicPr>
        <p:blipFill rotWithShape="1">
          <a:blip r:embed="rId2">
            <a:extLst>
              <a:ext uri="{28A0092B-C50C-407E-A947-70E740481C1C}">
                <a14:useLocalDpi xmlns:a14="http://schemas.microsoft.com/office/drawing/2010/main" val="0"/>
              </a:ext>
            </a:extLst>
          </a:blip>
          <a:srcRect t="22455"/>
          <a:stretch/>
        </p:blipFill>
        <p:spPr>
          <a:xfrm>
            <a:off x="6773663" y="523783"/>
            <a:ext cx="5418336" cy="5624860"/>
          </a:xfrm>
          <a:prstGeom prst="rect">
            <a:avLst/>
          </a:prstGeom>
        </p:spPr>
      </p:pic>
      <p:sp>
        <p:nvSpPr>
          <p:cNvPr id="8" name="TextBox 7">
            <a:extLst>
              <a:ext uri="{FF2B5EF4-FFF2-40B4-BE49-F238E27FC236}">
                <a16:creationId xmlns:a16="http://schemas.microsoft.com/office/drawing/2014/main" id="{AA2E1E7A-3BB3-4102-B9D3-4E7D2D97796A}"/>
              </a:ext>
            </a:extLst>
          </p:cNvPr>
          <p:cNvSpPr txBox="1"/>
          <p:nvPr/>
        </p:nvSpPr>
        <p:spPr>
          <a:xfrm>
            <a:off x="7270812" y="6148643"/>
            <a:ext cx="4921187" cy="707886"/>
          </a:xfrm>
          <a:prstGeom prst="rect">
            <a:avLst/>
          </a:prstGeom>
          <a:noFill/>
        </p:spPr>
        <p:txBody>
          <a:bodyPr wrap="square">
            <a:spAutoFit/>
          </a:bodyPr>
          <a:lstStyle/>
          <a:p>
            <a:r>
              <a:rPr lang="en-GB" sz="1000" b="0" i="0" dirty="0">
                <a:solidFill>
                  <a:schemeClr val="accent1"/>
                </a:solidFill>
                <a:effectLst/>
                <a:latin typeface="Roboto" panose="02000000000000000000" pitchFamily="2" charset="0"/>
              </a:rPr>
              <a:t>Corporate rationales (1) Figure 7. 5 Portfolio managers, synergy managers and parental developers Source: Adapted from M. </a:t>
            </a:r>
            <a:r>
              <a:rPr lang="en-GB" sz="1000" b="0" i="0" dirty="0" err="1">
                <a:solidFill>
                  <a:schemeClr val="accent1"/>
                </a:solidFill>
                <a:effectLst/>
                <a:latin typeface="Roboto" panose="02000000000000000000" pitchFamily="2" charset="0"/>
              </a:rPr>
              <a:t>Goold</a:t>
            </a:r>
            <a:r>
              <a:rPr lang="en-GB" sz="1000" b="0" i="0" dirty="0">
                <a:solidFill>
                  <a:schemeClr val="accent1"/>
                </a:solidFill>
                <a:effectLst/>
                <a:latin typeface="Roboto" panose="02000000000000000000" pitchFamily="2" charset="0"/>
              </a:rPr>
              <a:t>, A. Campbell and M. Alexander, Corporate Level Strategy, Wiley, 1994 Johnson, Whittington and Scholes, Exploring Strategy, 9</a:t>
            </a:r>
            <a:r>
              <a:rPr lang="en-GB" sz="1000" b="0" i="0" baseline="30000" dirty="0">
                <a:solidFill>
                  <a:schemeClr val="accent1"/>
                </a:solidFill>
                <a:effectLst/>
                <a:latin typeface="Roboto" panose="02000000000000000000" pitchFamily="2" charset="0"/>
              </a:rPr>
              <a:t>th</a:t>
            </a:r>
            <a:r>
              <a:rPr lang="en-GB" sz="1000" b="0" i="0" dirty="0">
                <a:solidFill>
                  <a:schemeClr val="accent1"/>
                </a:solidFill>
                <a:effectLst/>
                <a:latin typeface="Roboto" panose="02000000000000000000" pitchFamily="2" charset="0"/>
              </a:rPr>
              <a:t> Edition, © Pearson Education Limited 2011</a:t>
            </a:r>
            <a:endParaRPr lang="en-IE" sz="1000" dirty="0">
              <a:solidFill>
                <a:schemeClr val="accent1"/>
              </a:solidFill>
            </a:endParaRPr>
          </a:p>
        </p:txBody>
      </p:sp>
    </p:spTree>
    <p:extLst>
      <p:ext uri="{BB962C8B-B14F-4D97-AF65-F5344CB8AC3E}">
        <p14:creationId xmlns:p14="http://schemas.microsoft.com/office/powerpoint/2010/main" val="29269602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6B7B6D15-4D70-488B-B178-C7A0D6C52C7E}"/>
              </a:ext>
            </a:extLst>
          </p:cNvPr>
          <p:cNvPicPr>
            <a:picLocks noChangeAspect="1"/>
          </p:cNvPicPr>
          <p:nvPr/>
        </p:nvPicPr>
        <p:blipFill rotWithShape="1">
          <a:blip r:embed="rId3">
            <a:extLst>
              <a:ext uri="{28A0092B-C50C-407E-A947-70E740481C1C}">
                <a14:useLocalDpi xmlns:a14="http://schemas.microsoft.com/office/drawing/2010/main" val="0"/>
              </a:ext>
            </a:extLst>
          </a:blip>
          <a:srcRect t="3877" r="6004" b="2127"/>
          <a:stretch/>
        </p:blipFill>
        <p:spPr>
          <a:xfrm>
            <a:off x="20" y="10"/>
            <a:ext cx="12191980" cy="6857990"/>
          </a:xfrm>
          <a:prstGeom prst="rect">
            <a:avLst/>
          </a:prstGeom>
        </p:spPr>
      </p:pic>
      <p:sp>
        <p:nvSpPr>
          <p:cNvPr id="21" name="Freeform: Shape 2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 Placeholder 2">
            <a:extLst>
              <a:ext uri="{FF2B5EF4-FFF2-40B4-BE49-F238E27FC236}">
                <a16:creationId xmlns:a16="http://schemas.microsoft.com/office/drawing/2014/main" id="{9DC9AE09-38E8-4543-98E2-2FECA5FD2F15}"/>
              </a:ext>
            </a:extLst>
          </p:cNvPr>
          <p:cNvSpPr>
            <a:spLocks noGrp="1"/>
          </p:cNvSpPr>
          <p:nvPr>
            <p:ph type="title"/>
          </p:nvPr>
        </p:nvSpPr>
        <p:spPr>
          <a:xfrm>
            <a:off x="0" y="159653"/>
            <a:ext cx="4815218" cy="1043409"/>
          </a:xfrm>
        </p:spPr>
        <p:txBody>
          <a:bodyPr>
            <a:noAutofit/>
          </a:bodyPr>
          <a:lstStyle/>
          <a:p>
            <a:pPr algn="ctr"/>
            <a:r>
              <a:rPr lang="en-IE" b="1" dirty="0">
                <a:solidFill>
                  <a:schemeClr val="accent1"/>
                </a:solidFill>
              </a:rPr>
              <a:t>Porter’s Five Forces (1980)</a:t>
            </a:r>
            <a:endParaRPr lang="en-US" b="1" dirty="0">
              <a:solidFill>
                <a:schemeClr val="accent1"/>
              </a:solidFill>
            </a:endParaRPr>
          </a:p>
        </p:txBody>
      </p:sp>
      <p:sp>
        <p:nvSpPr>
          <p:cNvPr id="3" name="Content Placeholder 2">
            <a:extLst>
              <a:ext uri="{FF2B5EF4-FFF2-40B4-BE49-F238E27FC236}">
                <a16:creationId xmlns:a16="http://schemas.microsoft.com/office/drawing/2014/main" id="{7C940D2B-3495-4BCD-B88C-1D147FBD6991}"/>
              </a:ext>
            </a:extLst>
          </p:cNvPr>
          <p:cNvSpPr>
            <a:spLocks noGrp="1"/>
          </p:cNvSpPr>
          <p:nvPr>
            <p:ph idx="1"/>
          </p:nvPr>
        </p:nvSpPr>
        <p:spPr>
          <a:xfrm>
            <a:off x="-2333" y="1296140"/>
            <a:ext cx="5018216" cy="4228360"/>
          </a:xfrm>
        </p:spPr>
        <p:txBody>
          <a:bodyPr anchor="t">
            <a:normAutofit fontScale="85000" lnSpcReduction="20000"/>
          </a:bodyPr>
          <a:lstStyle/>
          <a:p>
            <a:r>
              <a:rPr lang="en-IE" sz="1600" b="1" dirty="0">
                <a:solidFill>
                  <a:schemeClr val="accent1"/>
                </a:solidFill>
              </a:rPr>
              <a:t>Threat of entry of new firms </a:t>
            </a:r>
          </a:p>
          <a:p>
            <a:pPr marL="628650" lvl="1" indent="-171450">
              <a:buFont typeface="Arial" panose="020B0604020202020204" pitchFamily="34" charset="0"/>
              <a:buChar char="•"/>
            </a:pPr>
            <a:r>
              <a:rPr lang="en-IE" sz="1600" dirty="0">
                <a:solidFill>
                  <a:schemeClr val="accent1"/>
                </a:solidFill>
              </a:rPr>
              <a:t>Economies of scale, capital requirement, access to distribution channels, absolute cost advantages, expected retaliation, government policy, differentiation, switching costs for buyers</a:t>
            </a:r>
          </a:p>
          <a:p>
            <a:r>
              <a:rPr lang="en-IE" sz="1600" b="1" dirty="0">
                <a:solidFill>
                  <a:schemeClr val="accent1"/>
                </a:solidFill>
              </a:rPr>
              <a:t>Power of buyers </a:t>
            </a:r>
          </a:p>
          <a:p>
            <a:pPr marL="628650" lvl="1" indent="-171450">
              <a:buFont typeface="Arial" panose="020B0604020202020204" pitchFamily="34" charset="0"/>
              <a:buChar char="•"/>
            </a:pPr>
            <a:r>
              <a:rPr lang="en-IE" sz="1600" dirty="0">
                <a:solidFill>
                  <a:schemeClr val="accent1"/>
                </a:solidFill>
              </a:rPr>
              <a:t>Concentration of buyers, alternative sources of supply, component cost as a percentage of total cost, possibility of backward integration</a:t>
            </a:r>
          </a:p>
          <a:p>
            <a:r>
              <a:rPr lang="en-IE" sz="1600" b="1" dirty="0">
                <a:solidFill>
                  <a:schemeClr val="accent1"/>
                </a:solidFill>
              </a:rPr>
              <a:t>Power of suppliers </a:t>
            </a:r>
          </a:p>
          <a:p>
            <a:pPr marL="628650" lvl="1" indent="-171450">
              <a:buFont typeface="Arial" panose="020B0604020202020204" pitchFamily="34" charset="0"/>
              <a:buChar char="•"/>
            </a:pPr>
            <a:r>
              <a:rPr lang="en-IE" sz="1600" dirty="0">
                <a:solidFill>
                  <a:schemeClr val="accent1"/>
                </a:solidFill>
              </a:rPr>
              <a:t>Number of  suppliers, switching costs, brand power, possibility of forward integration, dependence of customer</a:t>
            </a:r>
            <a:endParaRPr lang="en-GB" sz="1600" dirty="0">
              <a:solidFill>
                <a:schemeClr val="accent1"/>
              </a:solidFill>
            </a:endParaRPr>
          </a:p>
          <a:p>
            <a:r>
              <a:rPr lang="en-IE" sz="1600" b="1" dirty="0">
                <a:solidFill>
                  <a:schemeClr val="accent1"/>
                </a:solidFill>
              </a:rPr>
              <a:t>Power of substitutes</a:t>
            </a:r>
          </a:p>
          <a:p>
            <a:pPr marL="628650" lvl="1" indent="-171450">
              <a:buFont typeface="Arial" panose="020B0604020202020204" pitchFamily="34" charset="0"/>
              <a:buChar char="•"/>
            </a:pPr>
            <a:r>
              <a:rPr lang="en-IE" sz="1600" dirty="0">
                <a:solidFill>
                  <a:schemeClr val="accent1"/>
                </a:solidFill>
              </a:rPr>
              <a:t>Relative price &amp; performance, switching costs, buyer’s willingness to substitute</a:t>
            </a:r>
          </a:p>
          <a:p>
            <a:r>
              <a:rPr lang="en-IE" sz="1600" b="1" dirty="0">
                <a:solidFill>
                  <a:schemeClr val="accent1"/>
                </a:solidFill>
              </a:rPr>
              <a:t>Intensity of rivalry among existing firms </a:t>
            </a:r>
          </a:p>
          <a:p>
            <a:pPr marL="628650" lvl="1" indent="-171450">
              <a:buFont typeface="Arial" panose="020B0604020202020204" pitchFamily="34" charset="0"/>
              <a:buChar char="•"/>
            </a:pPr>
            <a:r>
              <a:rPr lang="en-IE" sz="1600" dirty="0">
                <a:solidFill>
                  <a:schemeClr val="accent1"/>
                </a:solidFill>
              </a:rPr>
              <a:t>Industry growth, high fixed costs, volatile demand, product differentiation, extra capacity in large                                        increments, balance of firms, high exit                                   barriers</a:t>
            </a:r>
            <a:endParaRPr lang="en-GB" sz="1600" dirty="0">
              <a:solidFill>
                <a:schemeClr val="accent1"/>
              </a:solidFill>
            </a:endParaRPr>
          </a:p>
          <a:p>
            <a:endParaRPr lang="en-IE" sz="700" dirty="0"/>
          </a:p>
        </p:txBody>
      </p:sp>
    </p:spTree>
    <p:extLst>
      <p:ext uri="{BB962C8B-B14F-4D97-AF65-F5344CB8AC3E}">
        <p14:creationId xmlns:p14="http://schemas.microsoft.com/office/powerpoint/2010/main" val="837372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60A35-781A-4022-B5F6-EC0BD6CE17C0}"/>
              </a:ext>
            </a:extLst>
          </p:cNvPr>
          <p:cNvSpPr>
            <a:spLocks noGrp="1"/>
          </p:cNvSpPr>
          <p:nvPr>
            <p:ph type="title"/>
          </p:nvPr>
        </p:nvSpPr>
        <p:spPr>
          <a:xfrm>
            <a:off x="838200" y="660109"/>
            <a:ext cx="10515600" cy="802932"/>
          </a:xfrm>
        </p:spPr>
        <p:txBody>
          <a:bodyPr>
            <a:noAutofit/>
          </a:bodyPr>
          <a:lstStyle/>
          <a:p>
            <a:pPr algn="ctr"/>
            <a:r>
              <a:rPr lang="en-US" altLang="en-US" b="1" dirty="0">
                <a:solidFill>
                  <a:schemeClr val="accent1"/>
                </a:solidFill>
              </a:rPr>
              <a:t>The Five Forces (Porter, 1985)</a:t>
            </a:r>
            <a:br>
              <a:rPr lang="en-US" altLang="en-US" b="1" dirty="0">
                <a:solidFill>
                  <a:schemeClr val="accent1"/>
                </a:solidFill>
              </a:rPr>
            </a:br>
            <a:endParaRPr lang="en-IE" b="1" dirty="0">
              <a:solidFill>
                <a:schemeClr val="accent1"/>
              </a:solidFill>
            </a:endParaRPr>
          </a:p>
        </p:txBody>
      </p:sp>
      <p:pic>
        <p:nvPicPr>
          <p:cNvPr id="4" name="Content Placeholder 3">
            <a:extLst>
              <a:ext uri="{FF2B5EF4-FFF2-40B4-BE49-F238E27FC236}">
                <a16:creationId xmlns:a16="http://schemas.microsoft.com/office/drawing/2014/main" id="{409BE527-DEE6-447B-81EC-63403C877B2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8001" y="1586839"/>
            <a:ext cx="774139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58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5377</TotalTime>
  <Words>7473</Words>
  <Application>Microsoft Macintosh PowerPoint</Application>
  <PresentationFormat>Widescreen</PresentationFormat>
  <Paragraphs>804</Paragraphs>
  <Slides>111</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111</vt:i4>
      </vt:variant>
    </vt:vector>
  </HeadingPairs>
  <TitlesOfParts>
    <vt:vector size="125" baseType="lpstr">
      <vt:lpstr>Arial</vt:lpstr>
      <vt:lpstr>Arial</vt:lpstr>
      <vt:lpstr>Calibri</vt:lpstr>
      <vt:lpstr>Calibri Light</vt:lpstr>
      <vt:lpstr>CIDFont+F3</vt:lpstr>
      <vt:lpstr>CIDFont+F4</vt:lpstr>
      <vt:lpstr>CIDFont+F8</vt:lpstr>
      <vt:lpstr>CIDFont+F9</vt:lpstr>
      <vt:lpstr>din-2014</vt:lpstr>
      <vt:lpstr>Financier Display Semibold</vt:lpstr>
      <vt:lpstr>Helvetica Neue</vt:lpstr>
      <vt:lpstr>inherit</vt:lpstr>
      <vt:lpstr>Roboto</vt:lpstr>
      <vt:lpstr>Office Theme</vt:lpstr>
      <vt:lpstr>Introduction</vt:lpstr>
      <vt:lpstr>Strategic Planning Systems</vt:lpstr>
      <vt:lpstr>Strategic Capabilities: The Key Issues</vt:lpstr>
      <vt:lpstr>Analysis Tools Business Environment Layers</vt:lpstr>
      <vt:lpstr>Large Organisation Stakeholders (Revision)</vt:lpstr>
      <vt:lpstr>Components of Strategic Capabilities</vt:lpstr>
      <vt:lpstr>Stakeholder Mapping</vt:lpstr>
      <vt:lpstr>Stakeholder Conflicts of Expectations</vt:lpstr>
      <vt:lpstr>Stakeholder Mapping Questions</vt:lpstr>
      <vt:lpstr>Customer Ordination &amp; Defining Business</vt:lpstr>
      <vt:lpstr>Defining the Business</vt:lpstr>
      <vt:lpstr>The Value Net</vt:lpstr>
      <vt:lpstr>Customer Value</vt:lpstr>
      <vt:lpstr>Customer Value</vt:lpstr>
      <vt:lpstr>Defining the Business (Process)</vt:lpstr>
      <vt:lpstr>Industries, Markets, &amp; Sectors</vt:lpstr>
      <vt:lpstr>PowerPoint Presentation</vt:lpstr>
      <vt:lpstr>Cost Leadership Strategy</vt:lpstr>
      <vt:lpstr>Differentiation Strategy </vt:lpstr>
      <vt:lpstr>Focus Business Strategy  </vt:lpstr>
      <vt:lpstr>Competitive Advantage Models (HRM) </vt:lpstr>
      <vt:lpstr>Miles &amp; Snow Model</vt:lpstr>
      <vt:lpstr>VRIN (1) V – Value of Strategic Capabilities</vt:lpstr>
      <vt:lpstr>RIN (2) R – Rarity</vt:lpstr>
      <vt:lpstr>VRIN (3) I  Inimitability</vt:lpstr>
      <vt:lpstr>Criteria for the Inimitability of Strategic Capabilities</vt:lpstr>
      <vt:lpstr>VRIN (4) N -                                     Non-substitutability</vt:lpstr>
      <vt:lpstr>VRIN Summary (Porter)</vt:lpstr>
      <vt:lpstr>Organisational Knowledge</vt:lpstr>
      <vt:lpstr>Benchmarking</vt:lpstr>
      <vt:lpstr>The Value Chain</vt:lpstr>
      <vt:lpstr>The Value Network</vt:lpstr>
      <vt:lpstr>The Value Network (Apple iPod)</vt:lpstr>
      <vt:lpstr>Uses of the  Value Chain</vt:lpstr>
      <vt:lpstr>Uses of the  Value Network</vt:lpstr>
      <vt:lpstr>Mapping Activity Systems </vt:lpstr>
      <vt:lpstr>Mapping Activity Systems  Ikea Production &amp; Procurement</vt:lpstr>
      <vt:lpstr>Using  Activity System Maps</vt:lpstr>
      <vt:lpstr>Developing  Strategic Capabilities (1)</vt:lpstr>
      <vt:lpstr>Developing  Strategic Capabilities (2)</vt:lpstr>
      <vt:lpstr>Market Structures </vt:lpstr>
      <vt:lpstr>Perfect Competition</vt:lpstr>
      <vt:lpstr>Perfect Competition </vt:lpstr>
      <vt:lpstr>Monopolistic Competition  </vt:lpstr>
      <vt:lpstr>Monopoly</vt:lpstr>
      <vt:lpstr>Oligopoly </vt:lpstr>
      <vt:lpstr>Monopsony &amp; Bilateral Monopoly</vt:lpstr>
      <vt:lpstr>Oligopoly</vt:lpstr>
      <vt:lpstr>Monopoly &amp; Antitrust Lawsuits </vt:lpstr>
      <vt:lpstr>PowerPoint Presentation</vt:lpstr>
      <vt:lpstr>Strategic Responses</vt:lpstr>
      <vt:lpstr>Pricing Strategy Nagle &amp; Holden (2002)</vt:lpstr>
      <vt:lpstr>Alternative Pricing Strategies  </vt:lpstr>
      <vt:lpstr>Cycles of Competition </vt:lpstr>
      <vt:lpstr>The Life-Cycle Model Johnson, Scholes &amp; Whittington (2005)</vt:lpstr>
      <vt:lpstr>Crossing the Chasm</vt:lpstr>
      <vt:lpstr>Crossing the Chasm in Consumer Markets (Geoffrey Moore)   https://www.youtube.com/watch?v=izP5n1SBEaI  </vt:lpstr>
      <vt:lpstr>Life-Cycle Models </vt:lpstr>
      <vt:lpstr>Scenario</vt:lpstr>
      <vt:lpstr>The Art of the Long View Peter Schwartz (2003)</vt:lpstr>
      <vt:lpstr>Conducting Scenario Analysis</vt:lpstr>
      <vt:lpstr>Strategic Groups</vt:lpstr>
      <vt:lpstr>Competitor Analysis Strategic Group Concept</vt:lpstr>
      <vt:lpstr>A Strategic Group Map of  Automobile Manufacturers</vt:lpstr>
      <vt:lpstr>Characteristics for Identifying Strategic Groups</vt:lpstr>
      <vt:lpstr>Uses of Strategic Group Analysis</vt:lpstr>
      <vt:lpstr>PowerPoint Presentation</vt:lpstr>
      <vt:lpstr>Market Segments</vt:lpstr>
      <vt:lpstr>Bases of Market Segmentation</vt:lpstr>
      <vt:lpstr>Who are the Strategic Customers?</vt:lpstr>
      <vt:lpstr>Critical Success Factors (CSFs)</vt:lpstr>
      <vt:lpstr>Blue Ocean Thinking</vt:lpstr>
      <vt:lpstr>Blue Ocean Innovation &amp; Strategy Cirque Du Soleil </vt:lpstr>
      <vt:lpstr>Bowman’s Strategy Clock</vt:lpstr>
      <vt:lpstr>Position 1  Low Price/Low Value </vt:lpstr>
      <vt:lpstr>Position 2 Low Price </vt:lpstr>
      <vt:lpstr>Position 3  Hybrid</vt:lpstr>
      <vt:lpstr>Position 4  Differentiation </vt:lpstr>
      <vt:lpstr>Position 5  Focused Differentiation </vt:lpstr>
      <vt:lpstr>Position 6 Increased Price/Standard Product </vt:lpstr>
      <vt:lpstr>Position 7  High Price/Low Value </vt:lpstr>
      <vt:lpstr>Position 8  Low Value/Standard Price </vt:lpstr>
      <vt:lpstr>Competitive  Market Place</vt:lpstr>
      <vt:lpstr>The Strategy Clock</vt:lpstr>
      <vt:lpstr>Directions of Development</vt:lpstr>
      <vt:lpstr>Corporate Strategy Directions</vt:lpstr>
      <vt:lpstr>Consolidation &amp; Retrenchment </vt:lpstr>
      <vt:lpstr>Market Penetration</vt:lpstr>
      <vt:lpstr>Market Development</vt:lpstr>
      <vt:lpstr>Product Development</vt:lpstr>
      <vt:lpstr>Diversification</vt:lpstr>
      <vt:lpstr>Diversification</vt:lpstr>
      <vt:lpstr>Drivers for Diversification</vt:lpstr>
      <vt:lpstr>Integration    </vt:lpstr>
      <vt:lpstr>Outsourcing</vt:lpstr>
      <vt:lpstr>Value-adding &amp; Destroying Activities</vt:lpstr>
      <vt:lpstr>Corporate Rationales  </vt:lpstr>
      <vt:lpstr>Porter’s Five Forces (1980)</vt:lpstr>
      <vt:lpstr>The Five Forces (Porter, 1985) </vt:lpstr>
      <vt:lpstr>PowerPoint Presentation</vt:lpstr>
      <vt:lpstr>Five Forces Criticism </vt:lpstr>
      <vt:lpstr>Boston Matrix</vt:lpstr>
      <vt:lpstr>Shell Directional Policy Matrix</vt:lpstr>
      <vt:lpstr>Potential Benefits &amp; Dangers of Strategic Planning</vt:lpstr>
      <vt:lpstr>SAFe Criteria</vt:lpstr>
      <vt:lpstr>Management Challenges</vt:lpstr>
      <vt:lpstr>Evaluation Criteria</vt:lpstr>
      <vt:lpstr>Strategic Commitment</vt:lpstr>
      <vt:lpstr>Summary</vt:lpstr>
      <vt:lpstr>Apply the Analysis Tools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Ward</dc:creator>
  <cp:lastModifiedBy>Corinna Barber</cp:lastModifiedBy>
  <cp:revision>5</cp:revision>
  <dcterms:created xsi:type="dcterms:W3CDTF">2021-05-05T17:49:48Z</dcterms:created>
  <dcterms:modified xsi:type="dcterms:W3CDTF">2021-06-28T10:57:51Z</dcterms:modified>
</cp:coreProperties>
</file>